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57" r:id="rId6"/>
    <p:sldId id="262" r:id="rId7"/>
    <p:sldId id="263" r:id="rId8"/>
    <p:sldId id="258" r:id="rId9"/>
    <p:sldId id="259" r:id="rId10"/>
    <p:sldId id="260"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88" autoAdjust="0"/>
  </p:normalViewPr>
  <p:slideViewPr>
    <p:cSldViewPr>
      <p:cViewPr varScale="1">
        <p:scale>
          <a:sx n="36" d="100"/>
          <a:sy n="36" d="100"/>
        </p:scale>
        <p:origin x="134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Lack" userId="3ac62fc6-6c5b-4000-a05b-50123e040b73" providerId="ADAL" clId="{6E44E384-7BCC-45B9-A9C6-CD115D36DA02}"/>
    <pc:docChg chg="mod">
      <pc:chgData name="Andrew Lack" userId="3ac62fc6-6c5b-4000-a05b-50123e040b73" providerId="ADAL" clId="{6E44E384-7BCC-45B9-A9C6-CD115D36DA02}" dt="2022-06-10T10:13:18.592" v="0"/>
      <pc:docMkLst>
        <pc:docMk/>
      </pc:docMkLst>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50347E-D5F3-4CFC-9E47-C5606257F2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0C9B8A7-CDF0-49C0-96F4-8E02C61C0F9C}">
      <dgm:prSet/>
      <dgm:spPr/>
      <dgm:t>
        <a:bodyPr/>
        <a:lstStyle/>
        <a:p>
          <a:r>
            <a:rPr lang="en-GB" dirty="0">
              <a:solidFill>
                <a:schemeClr val="tx1"/>
              </a:solidFill>
              <a:latin typeface="Arial" panose="020B0604020202020204" pitchFamily="34" charset="0"/>
              <a:cs typeface="Arial" panose="020B0604020202020204" pitchFamily="34" charset="0"/>
            </a:rPr>
            <a:t>Produced 3 new job descriptions based on the competency framework</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3 new job descriptions based on the competency framework&#10;&#10;Agreed across the LMS (four trusts in total)&#10;&#10;Job matching/evaluation and consultation process&#10;&#10;Implementation of job descriptions&#10;&#10;Sparked the need for a competency document, this was developed and rolled out across all existing MSWs&#10;"/>
        </a:ext>
      </dgm:extLst>
    </dgm:pt>
    <dgm:pt modelId="{A71666B8-DBE6-4421-9657-259979A978E2}" type="parTrans" cxnId="{894C1CB2-60CD-4015-9FF1-5DA2A4285334}">
      <dgm:prSet/>
      <dgm:spPr/>
      <dgm:t>
        <a:bodyPr/>
        <a:lstStyle/>
        <a:p>
          <a:endParaRPr lang="en-US">
            <a:solidFill>
              <a:schemeClr val="tx1"/>
            </a:solidFill>
          </a:endParaRPr>
        </a:p>
      </dgm:t>
    </dgm:pt>
    <dgm:pt modelId="{EADAB30F-D578-4246-B493-093D887C710D}" type="sibTrans" cxnId="{894C1CB2-60CD-4015-9FF1-5DA2A4285334}">
      <dgm:prSet/>
      <dgm:spPr/>
      <dgm:t>
        <a:bodyPr/>
        <a:lstStyle/>
        <a:p>
          <a:endParaRPr lang="en-US">
            <a:solidFill>
              <a:schemeClr val="tx1"/>
            </a:solidFill>
          </a:endParaRPr>
        </a:p>
      </dgm:t>
    </dgm:pt>
    <dgm:pt modelId="{39096C88-0D9E-4098-8110-32D5718D27CE}">
      <dgm:prSet/>
      <dgm:spPr/>
      <dgm:t>
        <a:bodyPr/>
        <a:lstStyle/>
        <a:p>
          <a:r>
            <a:rPr lang="en-GB" dirty="0">
              <a:solidFill>
                <a:schemeClr val="tx1"/>
              </a:solidFill>
              <a:latin typeface="Arial" panose="020B0604020202020204" pitchFamily="34" charset="0"/>
              <a:cs typeface="Arial" panose="020B0604020202020204" pitchFamily="34" charset="0"/>
            </a:rPr>
            <a:t>Agreed across the LMS (four trusts in total)</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3 new job descriptions based on the competency framework&#10;&#10;Agreed across the LMS (four trusts in total)&#10;&#10;Job matching/evaluation and consultation process&#10;&#10;Implementation of job descriptions&#10;&#10;Sparked the need for a competency document, this was developed and rolled out across all existing MSWs&#10;"/>
        </a:ext>
      </dgm:extLst>
    </dgm:pt>
    <dgm:pt modelId="{1527DB99-22D5-45D9-B3ED-1CE7DE753B4E}" type="parTrans" cxnId="{C220C9C4-1058-4F15-8813-2951EF216CD2}">
      <dgm:prSet/>
      <dgm:spPr/>
      <dgm:t>
        <a:bodyPr/>
        <a:lstStyle/>
        <a:p>
          <a:endParaRPr lang="en-US">
            <a:solidFill>
              <a:schemeClr val="tx1"/>
            </a:solidFill>
          </a:endParaRPr>
        </a:p>
      </dgm:t>
    </dgm:pt>
    <dgm:pt modelId="{2A7E5EE1-3098-4790-AE47-E1C9D2690103}" type="sibTrans" cxnId="{C220C9C4-1058-4F15-8813-2951EF216CD2}">
      <dgm:prSet/>
      <dgm:spPr/>
      <dgm:t>
        <a:bodyPr/>
        <a:lstStyle/>
        <a:p>
          <a:endParaRPr lang="en-US">
            <a:solidFill>
              <a:schemeClr val="tx1"/>
            </a:solidFill>
          </a:endParaRPr>
        </a:p>
      </dgm:t>
    </dgm:pt>
    <dgm:pt modelId="{B5DCF298-8ED2-48A7-A1E3-A095E766B6F0}">
      <dgm:prSet/>
      <dgm:spPr/>
      <dgm:t>
        <a:bodyPr/>
        <a:lstStyle/>
        <a:p>
          <a:r>
            <a:rPr lang="en-GB" dirty="0">
              <a:solidFill>
                <a:schemeClr val="tx1"/>
              </a:solidFill>
              <a:latin typeface="Arial" panose="020B0604020202020204" pitchFamily="34" charset="0"/>
              <a:cs typeface="Arial" panose="020B0604020202020204" pitchFamily="34" charset="0"/>
            </a:rPr>
            <a:t>Job matching/evaluation and consultation process</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3 new job descriptions based on the competency framework&#10;&#10;Agreed across the LMS (four trusts in total)&#10;&#10;Job matching/evaluation and consultation process&#10;&#10;Implementation of job descriptions&#10;&#10;Sparked the need for a competency document, this was developed and rolled out across all existing MSWs&#10;"/>
        </a:ext>
      </dgm:extLst>
    </dgm:pt>
    <dgm:pt modelId="{EA240C45-0C3B-45C5-9A8B-8C2371A65B86}" type="parTrans" cxnId="{FF60458C-1DC8-48E7-8A05-377B14526DCF}">
      <dgm:prSet/>
      <dgm:spPr/>
      <dgm:t>
        <a:bodyPr/>
        <a:lstStyle/>
        <a:p>
          <a:endParaRPr lang="en-US">
            <a:solidFill>
              <a:schemeClr val="tx1"/>
            </a:solidFill>
          </a:endParaRPr>
        </a:p>
      </dgm:t>
    </dgm:pt>
    <dgm:pt modelId="{F1185A8E-818A-42FB-BE4E-E688CCF50F31}" type="sibTrans" cxnId="{FF60458C-1DC8-48E7-8A05-377B14526DCF}">
      <dgm:prSet/>
      <dgm:spPr/>
      <dgm:t>
        <a:bodyPr/>
        <a:lstStyle/>
        <a:p>
          <a:endParaRPr lang="en-US">
            <a:solidFill>
              <a:schemeClr val="tx1"/>
            </a:solidFill>
          </a:endParaRPr>
        </a:p>
      </dgm:t>
    </dgm:pt>
    <dgm:pt modelId="{1CF50169-701A-4930-82ED-884178D1E106}">
      <dgm:prSet/>
      <dgm:spPr/>
      <dgm:t>
        <a:bodyPr/>
        <a:lstStyle/>
        <a:p>
          <a:r>
            <a:rPr lang="en-GB" dirty="0">
              <a:solidFill>
                <a:schemeClr val="tx1"/>
              </a:solidFill>
              <a:latin typeface="Arial" panose="020B0604020202020204" pitchFamily="34" charset="0"/>
              <a:cs typeface="Arial" panose="020B0604020202020204" pitchFamily="34" charset="0"/>
            </a:rPr>
            <a:t>Implementation of job descriptions</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3 new job descriptions based on the competency framework&#10;&#10;Agreed across the LMS (four trusts in total)&#10;&#10;Job matching/evaluation and consultation process&#10;&#10;Implementation of job descriptions&#10;&#10;Sparked the need for a competency document, this was developed and rolled out across all existing MSWs&#10;"/>
        </a:ext>
      </dgm:extLst>
    </dgm:pt>
    <dgm:pt modelId="{E860646B-A132-47E5-8357-E6FF661B8D48}" type="parTrans" cxnId="{F0BFF6F2-54A7-4901-814A-274FDA5C17C0}">
      <dgm:prSet/>
      <dgm:spPr/>
      <dgm:t>
        <a:bodyPr/>
        <a:lstStyle/>
        <a:p>
          <a:endParaRPr lang="en-US">
            <a:solidFill>
              <a:schemeClr val="tx1"/>
            </a:solidFill>
          </a:endParaRPr>
        </a:p>
      </dgm:t>
    </dgm:pt>
    <dgm:pt modelId="{5840E185-3406-466A-8DD4-A7D318AA8B2E}" type="sibTrans" cxnId="{F0BFF6F2-54A7-4901-814A-274FDA5C17C0}">
      <dgm:prSet/>
      <dgm:spPr/>
      <dgm:t>
        <a:bodyPr/>
        <a:lstStyle/>
        <a:p>
          <a:endParaRPr lang="en-US">
            <a:solidFill>
              <a:schemeClr val="tx1"/>
            </a:solidFill>
          </a:endParaRPr>
        </a:p>
      </dgm:t>
    </dgm:pt>
    <dgm:pt modelId="{9B5AA170-E3C8-42E4-9AA4-C69F5C17EF85}">
      <dgm:prSet/>
      <dgm:spPr/>
      <dgm:t>
        <a:bodyPr/>
        <a:lstStyle/>
        <a:p>
          <a:r>
            <a:rPr lang="en-GB" dirty="0">
              <a:solidFill>
                <a:schemeClr val="tx1"/>
              </a:solidFill>
              <a:latin typeface="Arial" panose="020B0604020202020204" pitchFamily="34" charset="0"/>
              <a:cs typeface="Arial" panose="020B0604020202020204" pitchFamily="34" charset="0"/>
            </a:rPr>
            <a:t>Sparked the need for a competency document, this was developed and rolled out across all existing MSWs</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3 new job descriptions based on the competency framework&#10;&#10;Agreed across the LMS (four trusts in total)&#10;&#10;Job matching/evaluation and consultation process&#10;&#10;Implementation of job descriptions&#10;&#10;Sparked the need for a competency document, this was developed and rolled out across all existing MSWs&#10;"/>
        </a:ext>
      </dgm:extLst>
    </dgm:pt>
    <dgm:pt modelId="{ABE20786-C590-4D93-A920-A63EE84D5771}" type="parTrans" cxnId="{E25FC545-BCC0-4CAF-B089-49BAFAFDE95D}">
      <dgm:prSet/>
      <dgm:spPr/>
      <dgm:t>
        <a:bodyPr/>
        <a:lstStyle/>
        <a:p>
          <a:endParaRPr lang="en-US">
            <a:solidFill>
              <a:schemeClr val="tx1"/>
            </a:solidFill>
          </a:endParaRPr>
        </a:p>
      </dgm:t>
    </dgm:pt>
    <dgm:pt modelId="{46FDDEDC-1D21-4DA5-9CBF-69FA794DBE84}" type="sibTrans" cxnId="{E25FC545-BCC0-4CAF-B089-49BAFAFDE95D}">
      <dgm:prSet/>
      <dgm:spPr/>
      <dgm:t>
        <a:bodyPr/>
        <a:lstStyle/>
        <a:p>
          <a:endParaRPr lang="en-US">
            <a:solidFill>
              <a:schemeClr val="tx1"/>
            </a:solidFill>
          </a:endParaRPr>
        </a:p>
      </dgm:t>
    </dgm:pt>
    <dgm:pt modelId="{2EEE3D30-CF04-4F7E-91B5-4F8D3E196FC5}" type="pres">
      <dgm:prSet presAssocID="{4150347E-D5F3-4CFC-9E47-C5606257F253}" presName="linear" presStyleCnt="0">
        <dgm:presLayoutVars>
          <dgm:animLvl val="lvl"/>
          <dgm:resizeHandles val="exact"/>
        </dgm:presLayoutVars>
      </dgm:prSet>
      <dgm:spPr/>
    </dgm:pt>
    <dgm:pt modelId="{82058A40-4038-4664-9631-3B2E87455053}" type="pres">
      <dgm:prSet presAssocID="{A0C9B8A7-CDF0-49C0-96F4-8E02C61C0F9C}" presName="parentText" presStyleLbl="node1" presStyleIdx="0" presStyleCnt="5">
        <dgm:presLayoutVars>
          <dgm:chMax val="0"/>
          <dgm:bulletEnabled val="1"/>
        </dgm:presLayoutVars>
      </dgm:prSet>
      <dgm:spPr/>
    </dgm:pt>
    <dgm:pt modelId="{2672F563-EDB0-41AB-A82E-67224550EE90}" type="pres">
      <dgm:prSet presAssocID="{EADAB30F-D578-4246-B493-093D887C710D}" presName="spacer" presStyleCnt="0"/>
      <dgm:spPr/>
    </dgm:pt>
    <dgm:pt modelId="{EC646C21-A882-4D87-A6A7-ABFA94DFA00C}" type="pres">
      <dgm:prSet presAssocID="{39096C88-0D9E-4098-8110-32D5718D27CE}" presName="parentText" presStyleLbl="node1" presStyleIdx="1" presStyleCnt="5">
        <dgm:presLayoutVars>
          <dgm:chMax val="0"/>
          <dgm:bulletEnabled val="1"/>
        </dgm:presLayoutVars>
      </dgm:prSet>
      <dgm:spPr/>
    </dgm:pt>
    <dgm:pt modelId="{3C186697-D689-4C6F-8AC7-55C0C2EDDEE6}" type="pres">
      <dgm:prSet presAssocID="{2A7E5EE1-3098-4790-AE47-E1C9D2690103}" presName="spacer" presStyleCnt="0"/>
      <dgm:spPr/>
    </dgm:pt>
    <dgm:pt modelId="{FBF32829-542B-4D37-AE7F-2C8B9F28CBC6}" type="pres">
      <dgm:prSet presAssocID="{B5DCF298-8ED2-48A7-A1E3-A095E766B6F0}" presName="parentText" presStyleLbl="node1" presStyleIdx="2" presStyleCnt="5">
        <dgm:presLayoutVars>
          <dgm:chMax val="0"/>
          <dgm:bulletEnabled val="1"/>
        </dgm:presLayoutVars>
      </dgm:prSet>
      <dgm:spPr/>
    </dgm:pt>
    <dgm:pt modelId="{4C035786-55BA-44DE-8E79-DB2F60C13C66}" type="pres">
      <dgm:prSet presAssocID="{F1185A8E-818A-42FB-BE4E-E688CCF50F31}" presName="spacer" presStyleCnt="0"/>
      <dgm:spPr/>
    </dgm:pt>
    <dgm:pt modelId="{0A68E73D-2AEF-4A40-9812-7DE9075BE08B}" type="pres">
      <dgm:prSet presAssocID="{1CF50169-701A-4930-82ED-884178D1E106}" presName="parentText" presStyleLbl="node1" presStyleIdx="3" presStyleCnt="5">
        <dgm:presLayoutVars>
          <dgm:chMax val="0"/>
          <dgm:bulletEnabled val="1"/>
        </dgm:presLayoutVars>
      </dgm:prSet>
      <dgm:spPr/>
    </dgm:pt>
    <dgm:pt modelId="{80139DE5-AFB4-43E3-90AC-C32B1AFBEDA8}" type="pres">
      <dgm:prSet presAssocID="{5840E185-3406-466A-8DD4-A7D318AA8B2E}" presName="spacer" presStyleCnt="0"/>
      <dgm:spPr/>
    </dgm:pt>
    <dgm:pt modelId="{46634247-24C2-40A5-AD0E-7099EDE85A36}" type="pres">
      <dgm:prSet presAssocID="{9B5AA170-E3C8-42E4-9AA4-C69F5C17EF85}" presName="parentText" presStyleLbl="node1" presStyleIdx="4" presStyleCnt="5">
        <dgm:presLayoutVars>
          <dgm:chMax val="0"/>
          <dgm:bulletEnabled val="1"/>
        </dgm:presLayoutVars>
      </dgm:prSet>
      <dgm:spPr/>
    </dgm:pt>
  </dgm:ptLst>
  <dgm:cxnLst>
    <dgm:cxn modelId="{E761E542-1718-4BDB-BFF5-E37F3B620E11}" type="presOf" srcId="{A0C9B8A7-CDF0-49C0-96F4-8E02C61C0F9C}" destId="{82058A40-4038-4664-9631-3B2E87455053}" srcOrd="0" destOrd="0" presId="urn:microsoft.com/office/officeart/2005/8/layout/vList2"/>
    <dgm:cxn modelId="{E25FC545-BCC0-4CAF-B089-49BAFAFDE95D}" srcId="{4150347E-D5F3-4CFC-9E47-C5606257F253}" destId="{9B5AA170-E3C8-42E4-9AA4-C69F5C17EF85}" srcOrd="4" destOrd="0" parTransId="{ABE20786-C590-4D93-A920-A63EE84D5771}" sibTransId="{46FDDEDC-1D21-4DA5-9CBF-69FA794DBE84}"/>
    <dgm:cxn modelId="{88C37953-C396-46CD-A4BB-87805EA5800E}" type="presOf" srcId="{9B5AA170-E3C8-42E4-9AA4-C69F5C17EF85}" destId="{46634247-24C2-40A5-AD0E-7099EDE85A36}" srcOrd="0" destOrd="0" presId="urn:microsoft.com/office/officeart/2005/8/layout/vList2"/>
    <dgm:cxn modelId="{FF60458C-1DC8-48E7-8A05-377B14526DCF}" srcId="{4150347E-D5F3-4CFC-9E47-C5606257F253}" destId="{B5DCF298-8ED2-48A7-A1E3-A095E766B6F0}" srcOrd="2" destOrd="0" parTransId="{EA240C45-0C3B-45C5-9A8B-8C2371A65B86}" sibTransId="{F1185A8E-818A-42FB-BE4E-E688CCF50F31}"/>
    <dgm:cxn modelId="{2D81EF9E-348C-477D-82CF-6E19A85DD73D}" type="presOf" srcId="{B5DCF298-8ED2-48A7-A1E3-A095E766B6F0}" destId="{FBF32829-542B-4D37-AE7F-2C8B9F28CBC6}" srcOrd="0" destOrd="0" presId="urn:microsoft.com/office/officeart/2005/8/layout/vList2"/>
    <dgm:cxn modelId="{894C1CB2-60CD-4015-9FF1-5DA2A4285334}" srcId="{4150347E-D5F3-4CFC-9E47-C5606257F253}" destId="{A0C9B8A7-CDF0-49C0-96F4-8E02C61C0F9C}" srcOrd="0" destOrd="0" parTransId="{A71666B8-DBE6-4421-9657-259979A978E2}" sibTransId="{EADAB30F-D578-4246-B493-093D887C710D}"/>
    <dgm:cxn modelId="{7A9B57B5-11A3-4BFF-9D10-72E343DDE02E}" type="presOf" srcId="{39096C88-0D9E-4098-8110-32D5718D27CE}" destId="{EC646C21-A882-4D87-A6A7-ABFA94DFA00C}" srcOrd="0" destOrd="0" presId="urn:microsoft.com/office/officeart/2005/8/layout/vList2"/>
    <dgm:cxn modelId="{B41C8DB6-F893-48E5-ADCB-36666AE4D015}" type="presOf" srcId="{1CF50169-701A-4930-82ED-884178D1E106}" destId="{0A68E73D-2AEF-4A40-9812-7DE9075BE08B}" srcOrd="0" destOrd="0" presId="urn:microsoft.com/office/officeart/2005/8/layout/vList2"/>
    <dgm:cxn modelId="{C220C9C4-1058-4F15-8813-2951EF216CD2}" srcId="{4150347E-D5F3-4CFC-9E47-C5606257F253}" destId="{39096C88-0D9E-4098-8110-32D5718D27CE}" srcOrd="1" destOrd="0" parTransId="{1527DB99-22D5-45D9-B3ED-1CE7DE753B4E}" sibTransId="{2A7E5EE1-3098-4790-AE47-E1C9D2690103}"/>
    <dgm:cxn modelId="{9ACAFDD2-64AC-4675-BB50-E046BC9D842D}" type="presOf" srcId="{4150347E-D5F3-4CFC-9E47-C5606257F253}" destId="{2EEE3D30-CF04-4F7E-91B5-4F8D3E196FC5}" srcOrd="0" destOrd="0" presId="urn:microsoft.com/office/officeart/2005/8/layout/vList2"/>
    <dgm:cxn modelId="{F0BFF6F2-54A7-4901-814A-274FDA5C17C0}" srcId="{4150347E-D5F3-4CFC-9E47-C5606257F253}" destId="{1CF50169-701A-4930-82ED-884178D1E106}" srcOrd="3" destOrd="0" parTransId="{E860646B-A132-47E5-8357-E6FF661B8D48}" sibTransId="{5840E185-3406-466A-8DD4-A7D318AA8B2E}"/>
    <dgm:cxn modelId="{83714780-EA82-42AF-85EA-91C461F2009C}" type="presParOf" srcId="{2EEE3D30-CF04-4F7E-91B5-4F8D3E196FC5}" destId="{82058A40-4038-4664-9631-3B2E87455053}" srcOrd="0" destOrd="0" presId="urn:microsoft.com/office/officeart/2005/8/layout/vList2"/>
    <dgm:cxn modelId="{13121C92-2C2D-4DD4-AD87-CFB32570323A}" type="presParOf" srcId="{2EEE3D30-CF04-4F7E-91B5-4F8D3E196FC5}" destId="{2672F563-EDB0-41AB-A82E-67224550EE90}" srcOrd="1" destOrd="0" presId="urn:microsoft.com/office/officeart/2005/8/layout/vList2"/>
    <dgm:cxn modelId="{6EF9C95B-A94C-44A1-9EBD-3F1FA390B1F9}" type="presParOf" srcId="{2EEE3D30-CF04-4F7E-91B5-4F8D3E196FC5}" destId="{EC646C21-A882-4D87-A6A7-ABFA94DFA00C}" srcOrd="2" destOrd="0" presId="urn:microsoft.com/office/officeart/2005/8/layout/vList2"/>
    <dgm:cxn modelId="{D3C6D5DD-6DA6-4B79-A35E-8A41F09205B8}" type="presParOf" srcId="{2EEE3D30-CF04-4F7E-91B5-4F8D3E196FC5}" destId="{3C186697-D689-4C6F-8AC7-55C0C2EDDEE6}" srcOrd="3" destOrd="0" presId="urn:microsoft.com/office/officeart/2005/8/layout/vList2"/>
    <dgm:cxn modelId="{CF0499AB-BCDF-4177-A80F-A9EBBE87BA85}" type="presParOf" srcId="{2EEE3D30-CF04-4F7E-91B5-4F8D3E196FC5}" destId="{FBF32829-542B-4D37-AE7F-2C8B9F28CBC6}" srcOrd="4" destOrd="0" presId="urn:microsoft.com/office/officeart/2005/8/layout/vList2"/>
    <dgm:cxn modelId="{BFD6B626-B315-49E8-B6E6-82D720F2D65A}" type="presParOf" srcId="{2EEE3D30-CF04-4F7E-91B5-4F8D3E196FC5}" destId="{4C035786-55BA-44DE-8E79-DB2F60C13C66}" srcOrd="5" destOrd="0" presId="urn:microsoft.com/office/officeart/2005/8/layout/vList2"/>
    <dgm:cxn modelId="{4946C049-1711-43DE-96C7-943B25E93ECF}" type="presParOf" srcId="{2EEE3D30-CF04-4F7E-91B5-4F8D3E196FC5}" destId="{0A68E73D-2AEF-4A40-9812-7DE9075BE08B}" srcOrd="6" destOrd="0" presId="urn:microsoft.com/office/officeart/2005/8/layout/vList2"/>
    <dgm:cxn modelId="{F5E7B728-1FA7-4B7C-9556-7EED07199670}" type="presParOf" srcId="{2EEE3D30-CF04-4F7E-91B5-4F8D3E196FC5}" destId="{80139DE5-AFB4-43E3-90AC-C32B1AFBEDA8}" srcOrd="7" destOrd="0" presId="urn:microsoft.com/office/officeart/2005/8/layout/vList2"/>
    <dgm:cxn modelId="{DC05FC54-35C9-43F1-BB51-B67C3A0FA88C}" type="presParOf" srcId="{2EEE3D30-CF04-4F7E-91B5-4F8D3E196FC5}" destId="{46634247-24C2-40A5-AD0E-7099EDE85A3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C92FAF-70B5-4AE2-9DA5-08B11D4832A1}"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866FE604-E9FF-4478-9921-A292CCAED105}">
      <dgm:prSet/>
      <dgm:spPr/>
      <dgm:t>
        <a:bodyPr/>
        <a:lstStyle/>
        <a:p>
          <a:r>
            <a:rPr lang="en-GB" dirty="0">
              <a:solidFill>
                <a:schemeClr val="tx1"/>
              </a:solidFill>
              <a:latin typeface="Arial" panose="020B0604020202020204" pitchFamily="34" charset="0"/>
              <a:cs typeface="Arial" panose="020B0604020202020204" pitchFamily="34" charset="0"/>
            </a:rPr>
            <a:t>Produced programs of competency training to help bridge existing knowledge gaps</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programs of competency training to help bridge existing knowledge gaps&#10;&#10;Delivery in several forms; face to face, online, clinical based skills sessions&#10;&#10;We were then able to recruit onto a development pathway&#10;&#10;Resulted in equity within roles/banding and opportunity to develop&#10;"/>
        </a:ext>
      </dgm:extLst>
    </dgm:pt>
    <dgm:pt modelId="{182267E3-F618-4BCB-BEE6-D0D600699324}" type="parTrans" cxnId="{931FF1CE-EECE-40CA-92A4-7B0E828E1514}">
      <dgm:prSet/>
      <dgm:spPr/>
      <dgm:t>
        <a:bodyPr/>
        <a:lstStyle/>
        <a:p>
          <a:endParaRPr lang="en-US">
            <a:solidFill>
              <a:schemeClr val="tx1"/>
            </a:solidFill>
          </a:endParaRPr>
        </a:p>
      </dgm:t>
    </dgm:pt>
    <dgm:pt modelId="{D9FA5C00-06A1-48AA-BD0F-1306933CE233}" type="sibTrans" cxnId="{931FF1CE-EECE-40CA-92A4-7B0E828E1514}">
      <dgm:prSet/>
      <dgm:spPr/>
      <dgm:t>
        <a:bodyPr/>
        <a:lstStyle/>
        <a:p>
          <a:endParaRPr lang="en-US">
            <a:solidFill>
              <a:schemeClr val="tx1"/>
            </a:solidFill>
          </a:endParaRPr>
        </a:p>
      </dgm:t>
    </dgm:pt>
    <dgm:pt modelId="{54301E2A-B48E-4264-A3B5-08A4519C8090}">
      <dgm:prSet/>
      <dgm:spPr/>
      <dgm:t>
        <a:bodyPr/>
        <a:lstStyle/>
        <a:p>
          <a:r>
            <a:rPr lang="en-GB" dirty="0">
              <a:solidFill>
                <a:schemeClr val="tx1"/>
              </a:solidFill>
              <a:latin typeface="Arial" panose="020B0604020202020204" pitchFamily="34" charset="0"/>
              <a:cs typeface="Arial" panose="020B0604020202020204" pitchFamily="34" charset="0"/>
            </a:rPr>
            <a:t>Delivery in several forms; face to face, online, clinical based skills sessions</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programs of competency training to help bridge existing knowledge gaps&#10;&#10;Delivery in several forms; face to face, online, clinical based skills sessions&#10;&#10;We were then able to recruit onto a development pathway&#10;&#10;Resulted in equity within roles/banding and opportunity to develop&#10;"/>
        </a:ext>
      </dgm:extLst>
    </dgm:pt>
    <dgm:pt modelId="{81B079B2-73F0-47BD-BAA1-75C80786BE97}" type="parTrans" cxnId="{89DD9345-7DFF-4EEE-AEE7-351D9BCC7994}">
      <dgm:prSet/>
      <dgm:spPr/>
      <dgm:t>
        <a:bodyPr/>
        <a:lstStyle/>
        <a:p>
          <a:endParaRPr lang="en-US">
            <a:solidFill>
              <a:schemeClr val="tx1"/>
            </a:solidFill>
          </a:endParaRPr>
        </a:p>
      </dgm:t>
    </dgm:pt>
    <dgm:pt modelId="{FCF93FE9-DAA4-4879-8938-94FB3AFE214C}" type="sibTrans" cxnId="{89DD9345-7DFF-4EEE-AEE7-351D9BCC7994}">
      <dgm:prSet/>
      <dgm:spPr/>
      <dgm:t>
        <a:bodyPr/>
        <a:lstStyle/>
        <a:p>
          <a:endParaRPr lang="en-US">
            <a:solidFill>
              <a:schemeClr val="tx1"/>
            </a:solidFill>
          </a:endParaRPr>
        </a:p>
      </dgm:t>
    </dgm:pt>
    <dgm:pt modelId="{F7AD54F2-41D6-45DD-8BD5-D177D149BFE0}">
      <dgm:prSet/>
      <dgm:spPr/>
      <dgm:t>
        <a:bodyPr/>
        <a:lstStyle/>
        <a:p>
          <a:r>
            <a:rPr lang="en-GB" dirty="0">
              <a:solidFill>
                <a:schemeClr val="tx1"/>
              </a:solidFill>
              <a:latin typeface="Arial" panose="020B0604020202020204" pitchFamily="34" charset="0"/>
              <a:cs typeface="Arial" panose="020B0604020202020204" pitchFamily="34" charset="0"/>
            </a:rPr>
            <a:t>We were then able to recruit onto a development pathway</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programs of competency training to help bridge existing knowledge gaps&#10;&#10;Delivery in several forms; face to face, online, clinical based skills sessions&#10;&#10;We were then able to recruit onto a development pathway&#10;&#10;Resulted in equity within roles/banding and opportunity to develop&#10;"/>
        </a:ext>
      </dgm:extLst>
    </dgm:pt>
    <dgm:pt modelId="{90A838A0-AC6B-4EE5-A639-4A4D6D2415C0}" type="parTrans" cxnId="{537B637F-7A48-4AB2-9E49-AE7A2D960603}">
      <dgm:prSet/>
      <dgm:spPr/>
      <dgm:t>
        <a:bodyPr/>
        <a:lstStyle/>
        <a:p>
          <a:endParaRPr lang="en-US">
            <a:solidFill>
              <a:schemeClr val="tx1"/>
            </a:solidFill>
          </a:endParaRPr>
        </a:p>
      </dgm:t>
    </dgm:pt>
    <dgm:pt modelId="{0584225F-2049-4A7B-B718-BDE45EB65E8A}" type="sibTrans" cxnId="{537B637F-7A48-4AB2-9E49-AE7A2D960603}">
      <dgm:prSet/>
      <dgm:spPr/>
      <dgm:t>
        <a:bodyPr/>
        <a:lstStyle/>
        <a:p>
          <a:endParaRPr lang="en-US">
            <a:solidFill>
              <a:schemeClr val="tx1"/>
            </a:solidFill>
          </a:endParaRPr>
        </a:p>
      </dgm:t>
    </dgm:pt>
    <dgm:pt modelId="{FD6515CD-AABC-44A5-BFDE-64406FD7D3D6}">
      <dgm:prSet/>
      <dgm:spPr/>
      <dgm:t>
        <a:bodyPr/>
        <a:lstStyle/>
        <a:p>
          <a:r>
            <a:rPr lang="en-GB" dirty="0">
              <a:solidFill>
                <a:schemeClr val="tx1"/>
              </a:solidFill>
              <a:latin typeface="Arial" panose="020B0604020202020204" pitchFamily="34" charset="0"/>
              <a:cs typeface="Arial" panose="020B0604020202020204" pitchFamily="34" charset="0"/>
            </a:rPr>
            <a:t>Resulted in equity within roles/banding and opportunity to develop</a:t>
          </a:r>
          <a:endParaRPr lang="en-US"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roduced programs of competency training to help bridge existing knowledge gaps&#10;&#10;Delivery in several forms; face to face, online, clinical based skills sessions&#10;&#10;We were then able to recruit onto a development pathway&#10;&#10;Resulted in equity within roles/banding and opportunity to develop&#10;"/>
        </a:ext>
      </dgm:extLst>
    </dgm:pt>
    <dgm:pt modelId="{345FA281-02C7-4C31-ADC7-4F589381E65E}" type="parTrans" cxnId="{046955F7-0FF0-4A02-AF40-DE6D1C83AEBB}">
      <dgm:prSet/>
      <dgm:spPr/>
      <dgm:t>
        <a:bodyPr/>
        <a:lstStyle/>
        <a:p>
          <a:endParaRPr lang="en-US">
            <a:solidFill>
              <a:schemeClr val="tx1"/>
            </a:solidFill>
          </a:endParaRPr>
        </a:p>
      </dgm:t>
    </dgm:pt>
    <dgm:pt modelId="{545B66FA-33F0-4ED2-9766-FA48A7FF01E2}" type="sibTrans" cxnId="{046955F7-0FF0-4A02-AF40-DE6D1C83AEBB}">
      <dgm:prSet/>
      <dgm:spPr/>
      <dgm:t>
        <a:bodyPr/>
        <a:lstStyle/>
        <a:p>
          <a:endParaRPr lang="en-US">
            <a:solidFill>
              <a:schemeClr val="tx1"/>
            </a:solidFill>
          </a:endParaRPr>
        </a:p>
      </dgm:t>
    </dgm:pt>
    <dgm:pt modelId="{DCD04426-CB4F-4C4C-94EE-2B62DD998D52}" type="pres">
      <dgm:prSet presAssocID="{2DC92FAF-70B5-4AE2-9DA5-08B11D4832A1}" presName="matrix" presStyleCnt="0">
        <dgm:presLayoutVars>
          <dgm:chMax val="1"/>
          <dgm:dir/>
          <dgm:resizeHandles val="exact"/>
        </dgm:presLayoutVars>
      </dgm:prSet>
      <dgm:spPr/>
    </dgm:pt>
    <dgm:pt modelId="{389D2112-B0D1-40FD-A6EA-EB669D330745}" type="pres">
      <dgm:prSet presAssocID="{2DC92FAF-70B5-4AE2-9DA5-08B11D4832A1}" presName="diamond" presStyleLbl="bgShp" presStyleIdx="0" presStyleCnt="1"/>
      <dgm:spPr/>
    </dgm:pt>
    <dgm:pt modelId="{F6643E52-FA6D-40E2-8F7D-69DB849F801D}" type="pres">
      <dgm:prSet presAssocID="{2DC92FAF-70B5-4AE2-9DA5-08B11D4832A1}" presName="quad1" presStyleLbl="node1" presStyleIdx="0" presStyleCnt="4">
        <dgm:presLayoutVars>
          <dgm:chMax val="0"/>
          <dgm:chPref val="0"/>
          <dgm:bulletEnabled val="1"/>
        </dgm:presLayoutVars>
      </dgm:prSet>
      <dgm:spPr/>
    </dgm:pt>
    <dgm:pt modelId="{EFCD6537-C202-470F-A103-398330A9DFC5}" type="pres">
      <dgm:prSet presAssocID="{2DC92FAF-70B5-4AE2-9DA5-08B11D4832A1}" presName="quad2" presStyleLbl="node1" presStyleIdx="1" presStyleCnt="4">
        <dgm:presLayoutVars>
          <dgm:chMax val="0"/>
          <dgm:chPref val="0"/>
          <dgm:bulletEnabled val="1"/>
        </dgm:presLayoutVars>
      </dgm:prSet>
      <dgm:spPr/>
    </dgm:pt>
    <dgm:pt modelId="{E82BA907-7617-43B3-9D13-8C13519E5BD1}" type="pres">
      <dgm:prSet presAssocID="{2DC92FAF-70B5-4AE2-9DA5-08B11D4832A1}" presName="quad3" presStyleLbl="node1" presStyleIdx="2" presStyleCnt="4">
        <dgm:presLayoutVars>
          <dgm:chMax val="0"/>
          <dgm:chPref val="0"/>
          <dgm:bulletEnabled val="1"/>
        </dgm:presLayoutVars>
      </dgm:prSet>
      <dgm:spPr/>
    </dgm:pt>
    <dgm:pt modelId="{C517B667-C649-4D17-BC47-3B982854F6B9}" type="pres">
      <dgm:prSet presAssocID="{2DC92FAF-70B5-4AE2-9DA5-08B11D4832A1}" presName="quad4" presStyleLbl="node1" presStyleIdx="3" presStyleCnt="4">
        <dgm:presLayoutVars>
          <dgm:chMax val="0"/>
          <dgm:chPref val="0"/>
          <dgm:bulletEnabled val="1"/>
        </dgm:presLayoutVars>
      </dgm:prSet>
      <dgm:spPr/>
    </dgm:pt>
  </dgm:ptLst>
  <dgm:cxnLst>
    <dgm:cxn modelId="{6CFA3F06-99AB-442C-B8ED-9AD7B5A2F865}" type="presOf" srcId="{F7AD54F2-41D6-45DD-8BD5-D177D149BFE0}" destId="{E82BA907-7617-43B3-9D13-8C13519E5BD1}" srcOrd="0" destOrd="0" presId="urn:microsoft.com/office/officeart/2005/8/layout/matrix3"/>
    <dgm:cxn modelId="{3C3A675B-2560-45A3-B1EA-FE3F15AFDC96}" type="presOf" srcId="{FD6515CD-AABC-44A5-BFDE-64406FD7D3D6}" destId="{C517B667-C649-4D17-BC47-3B982854F6B9}" srcOrd="0" destOrd="0" presId="urn:microsoft.com/office/officeart/2005/8/layout/matrix3"/>
    <dgm:cxn modelId="{89DD9345-7DFF-4EEE-AEE7-351D9BCC7994}" srcId="{2DC92FAF-70B5-4AE2-9DA5-08B11D4832A1}" destId="{54301E2A-B48E-4264-A3B5-08A4519C8090}" srcOrd="1" destOrd="0" parTransId="{81B079B2-73F0-47BD-BAA1-75C80786BE97}" sibTransId="{FCF93FE9-DAA4-4879-8938-94FB3AFE214C}"/>
    <dgm:cxn modelId="{B434DC66-5520-45D4-A15B-8E22008EF185}" type="presOf" srcId="{2DC92FAF-70B5-4AE2-9DA5-08B11D4832A1}" destId="{DCD04426-CB4F-4C4C-94EE-2B62DD998D52}" srcOrd="0" destOrd="0" presId="urn:microsoft.com/office/officeart/2005/8/layout/matrix3"/>
    <dgm:cxn modelId="{537B637F-7A48-4AB2-9E49-AE7A2D960603}" srcId="{2DC92FAF-70B5-4AE2-9DA5-08B11D4832A1}" destId="{F7AD54F2-41D6-45DD-8BD5-D177D149BFE0}" srcOrd="2" destOrd="0" parTransId="{90A838A0-AC6B-4EE5-A639-4A4D6D2415C0}" sibTransId="{0584225F-2049-4A7B-B718-BDE45EB65E8A}"/>
    <dgm:cxn modelId="{2AD8EDC8-1013-4D52-816C-40D2ADCEB012}" type="presOf" srcId="{866FE604-E9FF-4478-9921-A292CCAED105}" destId="{F6643E52-FA6D-40E2-8F7D-69DB849F801D}" srcOrd="0" destOrd="0" presId="urn:microsoft.com/office/officeart/2005/8/layout/matrix3"/>
    <dgm:cxn modelId="{931FF1CE-EECE-40CA-92A4-7B0E828E1514}" srcId="{2DC92FAF-70B5-4AE2-9DA5-08B11D4832A1}" destId="{866FE604-E9FF-4478-9921-A292CCAED105}" srcOrd="0" destOrd="0" parTransId="{182267E3-F618-4BCB-BEE6-D0D600699324}" sibTransId="{D9FA5C00-06A1-48AA-BD0F-1306933CE233}"/>
    <dgm:cxn modelId="{B0F473F3-343D-430A-B3DB-DAC764482C74}" type="presOf" srcId="{54301E2A-B48E-4264-A3B5-08A4519C8090}" destId="{EFCD6537-C202-470F-A103-398330A9DFC5}" srcOrd="0" destOrd="0" presId="urn:microsoft.com/office/officeart/2005/8/layout/matrix3"/>
    <dgm:cxn modelId="{046955F7-0FF0-4A02-AF40-DE6D1C83AEBB}" srcId="{2DC92FAF-70B5-4AE2-9DA5-08B11D4832A1}" destId="{FD6515CD-AABC-44A5-BFDE-64406FD7D3D6}" srcOrd="3" destOrd="0" parTransId="{345FA281-02C7-4C31-ADC7-4F589381E65E}" sibTransId="{545B66FA-33F0-4ED2-9766-FA48A7FF01E2}"/>
    <dgm:cxn modelId="{E95B5BBE-FD67-4284-B5DD-85448CD54A7B}" type="presParOf" srcId="{DCD04426-CB4F-4C4C-94EE-2B62DD998D52}" destId="{389D2112-B0D1-40FD-A6EA-EB669D330745}" srcOrd="0" destOrd="0" presId="urn:microsoft.com/office/officeart/2005/8/layout/matrix3"/>
    <dgm:cxn modelId="{2E265492-59C1-4C93-A244-82E09D5C6100}" type="presParOf" srcId="{DCD04426-CB4F-4C4C-94EE-2B62DD998D52}" destId="{F6643E52-FA6D-40E2-8F7D-69DB849F801D}" srcOrd="1" destOrd="0" presId="urn:microsoft.com/office/officeart/2005/8/layout/matrix3"/>
    <dgm:cxn modelId="{C43D700F-9865-4761-B0F6-A312CE207B40}" type="presParOf" srcId="{DCD04426-CB4F-4C4C-94EE-2B62DD998D52}" destId="{EFCD6537-C202-470F-A103-398330A9DFC5}" srcOrd="2" destOrd="0" presId="urn:microsoft.com/office/officeart/2005/8/layout/matrix3"/>
    <dgm:cxn modelId="{B2FFD9D7-8125-4B15-B747-9EBB37CB2892}" type="presParOf" srcId="{DCD04426-CB4F-4C4C-94EE-2B62DD998D52}" destId="{E82BA907-7617-43B3-9D13-8C13519E5BD1}" srcOrd="3" destOrd="0" presId="urn:microsoft.com/office/officeart/2005/8/layout/matrix3"/>
    <dgm:cxn modelId="{091BEE6D-3985-41D9-9D63-E354FFAFA31A}" type="presParOf" srcId="{DCD04426-CB4F-4C4C-94EE-2B62DD998D52}" destId="{C517B667-C649-4D17-BC47-3B982854F6B9}"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7054D7-3B47-401A-918C-97BCF5536D34}"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1B44CC67-9861-4BE7-B819-6066A5A42803}">
      <dgm:prSet/>
      <dgm:spPr/>
      <dgm:t>
        <a:bodyPr/>
        <a:lstStyle/>
        <a:p>
          <a:r>
            <a:rPr lang="en-GB" dirty="0">
              <a:solidFill>
                <a:schemeClr val="tx1"/>
              </a:solidFill>
              <a:latin typeface="Arial" panose="020B0604020202020204" pitchFamily="34" charset="0"/>
              <a:cs typeface="Arial" panose="020B0604020202020204" pitchFamily="34" charset="0"/>
            </a:rPr>
            <a:t>We recognised the need for formal educational pathways to be developed</a:t>
          </a:r>
          <a:endParaRPr lang="en-US" dirty="0">
            <a:solidFill>
              <a:schemeClr val="tx1"/>
            </a:solidFill>
            <a:latin typeface="Arial" panose="020B0604020202020204" pitchFamily="34" charset="0"/>
            <a:cs typeface="Arial" panose="020B0604020202020204" pitchFamily="34" charset="0"/>
          </a:endParaRPr>
        </a:p>
      </dgm:t>
    </dgm:pt>
    <dgm:pt modelId="{B7D4E726-B7FC-4AD8-A660-9009FAE0DE35}" type="parTrans" cxnId="{2EC8D146-C2EC-44BB-9EA0-464163DAD771}">
      <dgm:prSet/>
      <dgm:spPr/>
      <dgm:t>
        <a:bodyPr/>
        <a:lstStyle/>
        <a:p>
          <a:endParaRPr lang="en-US">
            <a:solidFill>
              <a:schemeClr val="tx1"/>
            </a:solidFill>
          </a:endParaRPr>
        </a:p>
      </dgm:t>
    </dgm:pt>
    <dgm:pt modelId="{39A302FD-D538-468C-9CAF-86F4945F0BF7}" type="sibTrans" cxnId="{2EC8D146-C2EC-44BB-9EA0-464163DAD771}">
      <dgm:prSet/>
      <dgm:spPr/>
      <dgm:t>
        <a:bodyPr/>
        <a:lstStyle/>
        <a:p>
          <a:endParaRPr lang="en-US">
            <a:solidFill>
              <a:schemeClr val="tx1"/>
            </a:solidFill>
          </a:endParaRPr>
        </a:p>
      </dgm:t>
    </dgm:pt>
    <dgm:pt modelId="{5420F979-7521-4E66-B122-7785D9F35041}">
      <dgm:prSet/>
      <dgm:spPr/>
      <dgm:t>
        <a:bodyPr/>
        <a:lstStyle/>
        <a:p>
          <a:r>
            <a:rPr lang="en-GB" dirty="0">
              <a:solidFill>
                <a:schemeClr val="tx1"/>
              </a:solidFill>
              <a:latin typeface="Arial" panose="020B0604020202020204" pitchFamily="34" charset="0"/>
              <a:cs typeface="Arial" panose="020B0604020202020204" pitchFamily="34" charset="0"/>
            </a:rPr>
            <a:t>Apprenticeship pathway is the preferred route</a:t>
          </a:r>
          <a:endParaRPr lang="en-US" dirty="0">
            <a:solidFill>
              <a:schemeClr val="tx1"/>
            </a:solidFill>
            <a:latin typeface="Arial" panose="020B0604020202020204" pitchFamily="34" charset="0"/>
            <a:cs typeface="Arial" panose="020B0604020202020204" pitchFamily="34" charset="0"/>
          </a:endParaRPr>
        </a:p>
      </dgm:t>
    </dgm:pt>
    <dgm:pt modelId="{EC3D9A0C-A54A-468A-AF11-19692EE99C62}" type="parTrans" cxnId="{466A15DE-D688-4EBE-B77C-6CEE44D2CCC4}">
      <dgm:prSet/>
      <dgm:spPr/>
      <dgm:t>
        <a:bodyPr/>
        <a:lstStyle/>
        <a:p>
          <a:endParaRPr lang="en-US">
            <a:solidFill>
              <a:schemeClr val="tx1"/>
            </a:solidFill>
          </a:endParaRPr>
        </a:p>
      </dgm:t>
    </dgm:pt>
    <dgm:pt modelId="{6B335AF7-3195-4EF8-A74C-78C8FA5B41CE}" type="sibTrans" cxnId="{466A15DE-D688-4EBE-B77C-6CEE44D2CCC4}">
      <dgm:prSet/>
      <dgm:spPr/>
      <dgm:t>
        <a:bodyPr/>
        <a:lstStyle/>
        <a:p>
          <a:endParaRPr lang="en-US">
            <a:solidFill>
              <a:schemeClr val="tx1"/>
            </a:solidFill>
          </a:endParaRPr>
        </a:p>
      </dgm:t>
    </dgm:pt>
    <dgm:pt modelId="{71581AC3-4715-428E-ABA2-71BC9A6768DA}">
      <dgm:prSet/>
      <dgm:spPr/>
      <dgm:t>
        <a:bodyPr/>
        <a:lstStyle/>
        <a:p>
          <a:r>
            <a:rPr lang="en-GB" dirty="0">
              <a:solidFill>
                <a:schemeClr val="tx1"/>
              </a:solidFill>
              <a:latin typeface="Arial" panose="020B0604020202020204" pitchFamily="34" charset="0"/>
              <a:cs typeface="Arial" panose="020B0604020202020204" pitchFamily="34" charset="0"/>
            </a:rPr>
            <a:t>Paid on the job</a:t>
          </a:r>
          <a:endParaRPr lang="en-US" dirty="0">
            <a:solidFill>
              <a:schemeClr val="tx1"/>
            </a:solidFill>
            <a:latin typeface="Arial" panose="020B0604020202020204" pitchFamily="34" charset="0"/>
            <a:cs typeface="Arial" panose="020B0604020202020204" pitchFamily="34" charset="0"/>
          </a:endParaRPr>
        </a:p>
      </dgm:t>
    </dgm:pt>
    <dgm:pt modelId="{38809068-3A0A-422F-B1B5-CEA6A04AD31A}" type="parTrans" cxnId="{9F70017E-D942-4BAD-9EC9-A82F523CFE88}">
      <dgm:prSet/>
      <dgm:spPr/>
      <dgm:t>
        <a:bodyPr/>
        <a:lstStyle/>
        <a:p>
          <a:endParaRPr lang="en-US">
            <a:solidFill>
              <a:schemeClr val="tx1"/>
            </a:solidFill>
          </a:endParaRPr>
        </a:p>
      </dgm:t>
    </dgm:pt>
    <dgm:pt modelId="{59464F88-FE44-42F1-9A3A-CDC6787DF67D}" type="sibTrans" cxnId="{9F70017E-D942-4BAD-9EC9-A82F523CFE88}">
      <dgm:prSet/>
      <dgm:spPr/>
      <dgm:t>
        <a:bodyPr/>
        <a:lstStyle/>
        <a:p>
          <a:endParaRPr lang="en-US">
            <a:solidFill>
              <a:schemeClr val="tx1"/>
            </a:solidFill>
          </a:endParaRPr>
        </a:p>
      </dgm:t>
    </dgm:pt>
    <dgm:pt modelId="{260B2C42-23D1-414A-B9D8-3D344FE8DE02}">
      <dgm:prSet/>
      <dgm:spPr/>
      <dgm:t>
        <a:bodyPr/>
        <a:lstStyle/>
        <a:p>
          <a:r>
            <a:rPr lang="en-GB">
              <a:solidFill>
                <a:schemeClr val="tx1"/>
              </a:solidFill>
              <a:latin typeface="Arial" panose="020B0604020202020204" pitchFamily="34" charset="0"/>
              <a:cs typeface="Arial" panose="020B0604020202020204" pitchFamily="34" charset="0"/>
            </a:rPr>
            <a:t>Grow our own midwives</a:t>
          </a:r>
          <a:endParaRPr lang="en-US">
            <a:solidFill>
              <a:schemeClr val="tx1"/>
            </a:solidFill>
            <a:latin typeface="Arial" panose="020B0604020202020204" pitchFamily="34" charset="0"/>
            <a:cs typeface="Arial" panose="020B0604020202020204" pitchFamily="34" charset="0"/>
          </a:endParaRPr>
        </a:p>
      </dgm:t>
    </dgm:pt>
    <dgm:pt modelId="{421C0496-126D-48DE-8819-A1D382116485}" type="parTrans" cxnId="{6DD80238-9129-43BA-A610-C337F8B773E9}">
      <dgm:prSet/>
      <dgm:spPr/>
      <dgm:t>
        <a:bodyPr/>
        <a:lstStyle/>
        <a:p>
          <a:endParaRPr lang="en-US">
            <a:solidFill>
              <a:schemeClr val="tx1"/>
            </a:solidFill>
          </a:endParaRPr>
        </a:p>
      </dgm:t>
    </dgm:pt>
    <dgm:pt modelId="{1F23A7F6-2259-4AD9-A5F9-D148357D7A83}" type="sibTrans" cxnId="{6DD80238-9129-43BA-A610-C337F8B773E9}">
      <dgm:prSet/>
      <dgm:spPr/>
      <dgm:t>
        <a:bodyPr/>
        <a:lstStyle/>
        <a:p>
          <a:endParaRPr lang="en-US">
            <a:solidFill>
              <a:schemeClr val="tx1"/>
            </a:solidFill>
          </a:endParaRPr>
        </a:p>
      </dgm:t>
    </dgm:pt>
    <dgm:pt modelId="{313E384B-1686-4A57-AA0C-BD117DEF7F9D}">
      <dgm:prSet/>
      <dgm:spPr/>
      <dgm:t>
        <a:bodyPr/>
        <a:lstStyle/>
        <a:p>
          <a:r>
            <a:rPr lang="en-GB" dirty="0">
              <a:solidFill>
                <a:schemeClr val="tx1"/>
              </a:solidFill>
              <a:latin typeface="Arial" panose="020B0604020202020204" pitchFamily="34" charset="0"/>
              <a:cs typeface="Arial" panose="020B0604020202020204" pitchFamily="34" charset="0"/>
            </a:rPr>
            <a:t>Utilising an already committed, skilled workforce </a:t>
          </a:r>
          <a:endParaRPr lang="en-US" dirty="0">
            <a:solidFill>
              <a:schemeClr val="tx1"/>
            </a:solidFill>
            <a:latin typeface="Arial" panose="020B0604020202020204" pitchFamily="34" charset="0"/>
            <a:cs typeface="Arial" panose="020B0604020202020204" pitchFamily="34" charset="0"/>
          </a:endParaRPr>
        </a:p>
      </dgm:t>
    </dgm:pt>
    <dgm:pt modelId="{156A9B2D-1ADB-4C44-BC6A-8506AAFAF4F8}" type="parTrans" cxnId="{BB57FCE6-DF92-43CD-BD3F-46DAC7EC69F2}">
      <dgm:prSet/>
      <dgm:spPr/>
      <dgm:t>
        <a:bodyPr/>
        <a:lstStyle/>
        <a:p>
          <a:endParaRPr lang="en-US">
            <a:solidFill>
              <a:schemeClr val="tx1"/>
            </a:solidFill>
          </a:endParaRPr>
        </a:p>
      </dgm:t>
    </dgm:pt>
    <dgm:pt modelId="{0E8696A8-5F51-4BEA-882F-4EA61FC90CB5}" type="sibTrans" cxnId="{BB57FCE6-DF92-43CD-BD3F-46DAC7EC69F2}">
      <dgm:prSet/>
      <dgm:spPr/>
      <dgm:t>
        <a:bodyPr/>
        <a:lstStyle/>
        <a:p>
          <a:endParaRPr lang="en-US">
            <a:solidFill>
              <a:schemeClr val="tx1"/>
            </a:solidFill>
          </a:endParaRPr>
        </a:p>
      </dgm:t>
    </dgm:pt>
    <dgm:pt modelId="{0194A61B-F596-49FE-AF94-9096D0FBE065}">
      <dgm:prSet/>
      <dgm:spPr/>
      <dgm:t>
        <a:bodyPr/>
        <a:lstStyle/>
        <a:p>
          <a:r>
            <a:rPr lang="en-GB" dirty="0">
              <a:solidFill>
                <a:schemeClr val="tx1"/>
              </a:solidFill>
              <a:latin typeface="Arial" panose="020B0604020202020204" pitchFamily="34" charset="0"/>
              <a:cs typeface="Arial" panose="020B0604020202020204" pitchFamily="34" charset="0"/>
            </a:rPr>
            <a:t>Increase in retention of staff, contribute to workforce planning</a:t>
          </a:r>
          <a:endParaRPr lang="en-US" dirty="0">
            <a:solidFill>
              <a:schemeClr val="tx1"/>
            </a:solidFill>
            <a:latin typeface="Arial" panose="020B0604020202020204" pitchFamily="34" charset="0"/>
            <a:cs typeface="Arial" panose="020B0604020202020204" pitchFamily="34" charset="0"/>
          </a:endParaRPr>
        </a:p>
      </dgm:t>
    </dgm:pt>
    <dgm:pt modelId="{58E37D5F-DE4D-49C1-A996-FE0990A90BA4}" type="parTrans" cxnId="{689CB8C5-8F1C-465B-A220-99F4AF7D7202}">
      <dgm:prSet/>
      <dgm:spPr/>
      <dgm:t>
        <a:bodyPr/>
        <a:lstStyle/>
        <a:p>
          <a:endParaRPr lang="en-US">
            <a:solidFill>
              <a:schemeClr val="tx1"/>
            </a:solidFill>
          </a:endParaRPr>
        </a:p>
      </dgm:t>
    </dgm:pt>
    <dgm:pt modelId="{0575C119-562C-4ED3-8CA0-361A5E37FF09}" type="sibTrans" cxnId="{689CB8C5-8F1C-465B-A220-99F4AF7D7202}">
      <dgm:prSet/>
      <dgm:spPr/>
      <dgm:t>
        <a:bodyPr/>
        <a:lstStyle/>
        <a:p>
          <a:endParaRPr lang="en-US">
            <a:solidFill>
              <a:schemeClr val="tx1"/>
            </a:solidFill>
          </a:endParaRPr>
        </a:p>
      </dgm:t>
    </dgm:pt>
    <dgm:pt modelId="{2A8AF661-DC28-4203-94E7-B9806B6B1DB1}">
      <dgm:prSet/>
      <dgm:spPr/>
      <dgm:t>
        <a:bodyPr/>
        <a:lstStyle/>
        <a:p>
          <a:r>
            <a:rPr lang="en-GB" dirty="0">
              <a:solidFill>
                <a:schemeClr val="tx1"/>
              </a:solidFill>
              <a:latin typeface="Arial" panose="020B0604020202020204" pitchFamily="34" charset="0"/>
              <a:cs typeface="Arial" panose="020B0604020202020204" pitchFamily="34" charset="0"/>
            </a:rPr>
            <a:t>Increase in opportunities and job satisfaction for MSW’s</a:t>
          </a:r>
          <a:endParaRPr lang="en-US" dirty="0">
            <a:solidFill>
              <a:schemeClr val="tx1"/>
            </a:solidFill>
            <a:latin typeface="Arial" panose="020B0604020202020204" pitchFamily="34" charset="0"/>
            <a:cs typeface="Arial" panose="020B0604020202020204" pitchFamily="34" charset="0"/>
          </a:endParaRPr>
        </a:p>
      </dgm:t>
    </dgm:pt>
    <dgm:pt modelId="{1BE4E65B-2A9A-4F8A-833B-5F5BCA6CF87F}" type="parTrans" cxnId="{77188970-D9F8-429A-8CB8-63B766A1CB98}">
      <dgm:prSet/>
      <dgm:spPr/>
      <dgm:t>
        <a:bodyPr/>
        <a:lstStyle/>
        <a:p>
          <a:endParaRPr lang="en-US">
            <a:solidFill>
              <a:schemeClr val="tx1"/>
            </a:solidFill>
          </a:endParaRPr>
        </a:p>
      </dgm:t>
    </dgm:pt>
    <dgm:pt modelId="{257FE0F4-BB0D-4326-A237-6F3F5419E834}" type="sibTrans" cxnId="{77188970-D9F8-429A-8CB8-63B766A1CB98}">
      <dgm:prSet/>
      <dgm:spPr/>
      <dgm:t>
        <a:bodyPr/>
        <a:lstStyle/>
        <a:p>
          <a:endParaRPr lang="en-US">
            <a:solidFill>
              <a:schemeClr val="tx1"/>
            </a:solidFill>
          </a:endParaRPr>
        </a:p>
      </dgm:t>
    </dgm:pt>
    <dgm:pt modelId="{348FBA61-17E5-44CA-9958-329DBD0FE1B2}" type="pres">
      <dgm:prSet presAssocID="{727054D7-3B47-401A-918C-97BCF5536D34}" presName="diagram" presStyleCnt="0">
        <dgm:presLayoutVars>
          <dgm:dir/>
          <dgm:resizeHandles val="exact"/>
        </dgm:presLayoutVars>
      </dgm:prSet>
      <dgm:spPr/>
    </dgm:pt>
    <dgm:pt modelId="{AAD480B7-2DAE-410B-BCBD-38B942217093}" type="pres">
      <dgm:prSet presAssocID="{1B44CC67-9861-4BE7-B819-6066A5A42803}" presName="node" presStyleLbl="node1" presStyleIdx="0" presStyleCnt="7">
        <dgm:presLayoutVars>
          <dgm:bulletEnabled val="1"/>
        </dgm:presLayoutVars>
      </dgm:prSet>
      <dgm:spPr/>
    </dgm:pt>
    <dgm:pt modelId="{9C77CE1F-ADAC-4051-A98C-2FC2F5BE292E}" type="pres">
      <dgm:prSet presAssocID="{39A302FD-D538-468C-9CAF-86F4945F0BF7}" presName="sibTrans" presStyleCnt="0"/>
      <dgm:spPr/>
    </dgm:pt>
    <dgm:pt modelId="{3F39DE71-1650-4189-A027-A0C617799915}" type="pres">
      <dgm:prSet presAssocID="{5420F979-7521-4E66-B122-7785D9F35041}" presName="node" presStyleLbl="node1" presStyleIdx="1" presStyleCnt="7">
        <dgm:presLayoutVars>
          <dgm:bulletEnabled val="1"/>
        </dgm:presLayoutVars>
      </dgm:prSet>
      <dgm:spPr/>
    </dgm:pt>
    <dgm:pt modelId="{31D048C6-9CD5-4ACD-B49E-A6F54580F6BA}" type="pres">
      <dgm:prSet presAssocID="{6B335AF7-3195-4EF8-A74C-78C8FA5B41CE}" presName="sibTrans" presStyleCnt="0"/>
      <dgm:spPr/>
    </dgm:pt>
    <dgm:pt modelId="{11C00845-A3DA-4EDB-B0D0-41F387F3EFDA}" type="pres">
      <dgm:prSet presAssocID="{71581AC3-4715-428E-ABA2-71BC9A6768DA}" presName="node" presStyleLbl="node1" presStyleIdx="2" presStyleCnt="7">
        <dgm:presLayoutVars>
          <dgm:bulletEnabled val="1"/>
        </dgm:presLayoutVars>
      </dgm:prSet>
      <dgm:spPr/>
    </dgm:pt>
    <dgm:pt modelId="{A133EA23-9685-4571-8AC3-52D9C7F6378A}" type="pres">
      <dgm:prSet presAssocID="{59464F88-FE44-42F1-9A3A-CDC6787DF67D}" presName="sibTrans" presStyleCnt="0"/>
      <dgm:spPr/>
    </dgm:pt>
    <dgm:pt modelId="{2383B42B-4CFD-4039-811B-58BA67D5DB78}" type="pres">
      <dgm:prSet presAssocID="{260B2C42-23D1-414A-B9D8-3D344FE8DE02}" presName="node" presStyleLbl="node1" presStyleIdx="3" presStyleCnt="7" custLinFactNeighborX="-818" custLinFactNeighborY="1965">
        <dgm:presLayoutVars>
          <dgm:bulletEnabled val="1"/>
        </dgm:presLayoutVars>
      </dgm:prSet>
      <dgm:spPr/>
    </dgm:pt>
    <dgm:pt modelId="{B35B50D8-9F0C-4CC4-98D5-D16C256755C1}" type="pres">
      <dgm:prSet presAssocID="{1F23A7F6-2259-4AD9-A5F9-D148357D7A83}" presName="sibTrans" presStyleCnt="0"/>
      <dgm:spPr/>
    </dgm:pt>
    <dgm:pt modelId="{E530FB5E-3AF1-4DA4-8EE6-055CD7183C36}" type="pres">
      <dgm:prSet presAssocID="{313E384B-1686-4A57-AA0C-BD117DEF7F9D}" presName="node" presStyleLbl="node1" presStyleIdx="4" presStyleCnt="7">
        <dgm:presLayoutVars>
          <dgm:bulletEnabled val="1"/>
        </dgm:presLayoutVars>
      </dgm:prSet>
      <dgm:spPr/>
    </dgm:pt>
    <dgm:pt modelId="{62D8115B-2C93-4C0F-B5D5-2118DCCCDF92}" type="pres">
      <dgm:prSet presAssocID="{0E8696A8-5F51-4BEA-882F-4EA61FC90CB5}" presName="sibTrans" presStyleCnt="0"/>
      <dgm:spPr/>
    </dgm:pt>
    <dgm:pt modelId="{F0CFF7AD-4517-461E-B583-7E8740D8EEEA}" type="pres">
      <dgm:prSet presAssocID="{0194A61B-F596-49FE-AF94-9096D0FBE065}" presName="node" presStyleLbl="node1" presStyleIdx="5" presStyleCnt="7">
        <dgm:presLayoutVars>
          <dgm:bulletEnabled val="1"/>
        </dgm:presLayoutVars>
      </dgm:prSet>
      <dgm:spPr/>
    </dgm:pt>
    <dgm:pt modelId="{8B76FDF2-83C3-4AB0-9E9E-83B08B2D191A}" type="pres">
      <dgm:prSet presAssocID="{0575C119-562C-4ED3-8CA0-361A5E37FF09}" presName="sibTrans" presStyleCnt="0"/>
      <dgm:spPr/>
    </dgm:pt>
    <dgm:pt modelId="{3714E160-1207-420C-9042-704335AF116B}" type="pres">
      <dgm:prSet presAssocID="{2A8AF661-DC28-4203-94E7-B9806B6B1DB1}" presName="node" presStyleLbl="node1" presStyleIdx="6" presStyleCnt="7">
        <dgm:presLayoutVars>
          <dgm:bulletEnabled val="1"/>
        </dgm:presLayoutVars>
      </dgm:prSet>
      <dgm:spPr/>
    </dgm:pt>
  </dgm:ptLst>
  <dgm:cxnLst>
    <dgm:cxn modelId="{C9454C25-89EA-4B10-9FCD-98C7CC30596A}" type="presOf" srcId="{71581AC3-4715-428E-ABA2-71BC9A6768DA}" destId="{11C00845-A3DA-4EDB-B0D0-41F387F3EFDA}" srcOrd="0" destOrd="0" presId="urn:microsoft.com/office/officeart/2005/8/layout/default"/>
    <dgm:cxn modelId="{0BA90129-AF2B-4BB6-8880-B92BE99F12F9}" type="presOf" srcId="{313E384B-1686-4A57-AA0C-BD117DEF7F9D}" destId="{E530FB5E-3AF1-4DA4-8EE6-055CD7183C36}" srcOrd="0" destOrd="0" presId="urn:microsoft.com/office/officeart/2005/8/layout/default"/>
    <dgm:cxn modelId="{6DD80238-9129-43BA-A610-C337F8B773E9}" srcId="{727054D7-3B47-401A-918C-97BCF5536D34}" destId="{260B2C42-23D1-414A-B9D8-3D344FE8DE02}" srcOrd="3" destOrd="0" parTransId="{421C0496-126D-48DE-8819-A1D382116485}" sibTransId="{1F23A7F6-2259-4AD9-A5F9-D148357D7A83}"/>
    <dgm:cxn modelId="{93C18E5D-44ED-486C-BEC0-192F16972F11}" type="presOf" srcId="{1B44CC67-9861-4BE7-B819-6066A5A42803}" destId="{AAD480B7-2DAE-410B-BCBD-38B942217093}" srcOrd="0" destOrd="0" presId="urn:microsoft.com/office/officeart/2005/8/layout/default"/>
    <dgm:cxn modelId="{F7067B62-1072-4AEE-96D8-A37E4D82DD44}" type="presOf" srcId="{727054D7-3B47-401A-918C-97BCF5536D34}" destId="{348FBA61-17E5-44CA-9958-329DBD0FE1B2}" srcOrd="0" destOrd="0" presId="urn:microsoft.com/office/officeart/2005/8/layout/default"/>
    <dgm:cxn modelId="{90B16045-F663-4372-B5E8-D66DD91DAA06}" type="presOf" srcId="{260B2C42-23D1-414A-B9D8-3D344FE8DE02}" destId="{2383B42B-4CFD-4039-811B-58BA67D5DB78}" srcOrd="0" destOrd="0" presId="urn:microsoft.com/office/officeart/2005/8/layout/default"/>
    <dgm:cxn modelId="{2EC8D146-C2EC-44BB-9EA0-464163DAD771}" srcId="{727054D7-3B47-401A-918C-97BCF5536D34}" destId="{1B44CC67-9861-4BE7-B819-6066A5A42803}" srcOrd="0" destOrd="0" parTransId="{B7D4E726-B7FC-4AD8-A660-9009FAE0DE35}" sibTransId="{39A302FD-D538-468C-9CAF-86F4945F0BF7}"/>
    <dgm:cxn modelId="{77188970-D9F8-429A-8CB8-63B766A1CB98}" srcId="{727054D7-3B47-401A-918C-97BCF5536D34}" destId="{2A8AF661-DC28-4203-94E7-B9806B6B1DB1}" srcOrd="6" destOrd="0" parTransId="{1BE4E65B-2A9A-4F8A-833B-5F5BCA6CF87F}" sibTransId="{257FE0F4-BB0D-4326-A237-6F3F5419E834}"/>
    <dgm:cxn modelId="{FDA55E71-A97C-4199-90D8-255CC82F3779}" type="presOf" srcId="{2A8AF661-DC28-4203-94E7-B9806B6B1DB1}" destId="{3714E160-1207-420C-9042-704335AF116B}" srcOrd="0" destOrd="0" presId="urn:microsoft.com/office/officeart/2005/8/layout/default"/>
    <dgm:cxn modelId="{9347D75A-F0A0-4B86-A79E-F3536839F2D7}" type="presOf" srcId="{0194A61B-F596-49FE-AF94-9096D0FBE065}" destId="{F0CFF7AD-4517-461E-B583-7E8740D8EEEA}" srcOrd="0" destOrd="0" presId="urn:microsoft.com/office/officeart/2005/8/layout/default"/>
    <dgm:cxn modelId="{9F70017E-D942-4BAD-9EC9-A82F523CFE88}" srcId="{727054D7-3B47-401A-918C-97BCF5536D34}" destId="{71581AC3-4715-428E-ABA2-71BC9A6768DA}" srcOrd="2" destOrd="0" parTransId="{38809068-3A0A-422F-B1B5-CEA6A04AD31A}" sibTransId="{59464F88-FE44-42F1-9A3A-CDC6787DF67D}"/>
    <dgm:cxn modelId="{689CB8C5-8F1C-465B-A220-99F4AF7D7202}" srcId="{727054D7-3B47-401A-918C-97BCF5536D34}" destId="{0194A61B-F596-49FE-AF94-9096D0FBE065}" srcOrd="5" destOrd="0" parTransId="{58E37D5F-DE4D-49C1-A996-FE0990A90BA4}" sibTransId="{0575C119-562C-4ED3-8CA0-361A5E37FF09}"/>
    <dgm:cxn modelId="{466A15DE-D688-4EBE-B77C-6CEE44D2CCC4}" srcId="{727054D7-3B47-401A-918C-97BCF5536D34}" destId="{5420F979-7521-4E66-B122-7785D9F35041}" srcOrd="1" destOrd="0" parTransId="{EC3D9A0C-A54A-468A-AF11-19692EE99C62}" sibTransId="{6B335AF7-3195-4EF8-A74C-78C8FA5B41CE}"/>
    <dgm:cxn modelId="{BB57FCE6-DF92-43CD-BD3F-46DAC7EC69F2}" srcId="{727054D7-3B47-401A-918C-97BCF5536D34}" destId="{313E384B-1686-4A57-AA0C-BD117DEF7F9D}" srcOrd="4" destOrd="0" parTransId="{156A9B2D-1ADB-4C44-BC6A-8506AAFAF4F8}" sibTransId="{0E8696A8-5F51-4BEA-882F-4EA61FC90CB5}"/>
    <dgm:cxn modelId="{E06E3AF8-A01A-41ED-8CDB-8B080FF1F7DC}" type="presOf" srcId="{5420F979-7521-4E66-B122-7785D9F35041}" destId="{3F39DE71-1650-4189-A027-A0C617799915}" srcOrd="0" destOrd="0" presId="urn:microsoft.com/office/officeart/2005/8/layout/default"/>
    <dgm:cxn modelId="{C7CE7149-A2E8-4B49-83C4-E11C126D6009}" type="presParOf" srcId="{348FBA61-17E5-44CA-9958-329DBD0FE1B2}" destId="{AAD480B7-2DAE-410B-BCBD-38B942217093}" srcOrd="0" destOrd="0" presId="urn:microsoft.com/office/officeart/2005/8/layout/default"/>
    <dgm:cxn modelId="{094DD1A3-1084-48CA-BCA7-BBDDAB641156}" type="presParOf" srcId="{348FBA61-17E5-44CA-9958-329DBD0FE1B2}" destId="{9C77CE1F-ADAC-4051-A98C-2FC2F5BE292E}" srcOrd="1" destOrd="0" presId="urn:microsoft.com/office/officeart/2005/8/layout/default"/>
    <dgm:cxn modelId="{5AA26430-914C-46F7-957C-9E373A200709}" type="presParOf" srcId="{348FBA61-17E5-44CA-9958-329DBD0FE1B2}" destId="{3F39DE71-1650-4189-A027-A0C617799915}" srcOrd="2" destOrd="0" presId="urn:microsoft.com/office/officeart/2005/8/layout/default"/>
    <dgm:cxn modelId="{DFA32761-876A-4B85-B186-4CD628B61EA1}" type="presParOf" srcId="{348FBA61-17E5-44CA-9958-329DBD0FE1B2}" destId="{31D048C6-9CD5-4ACD-B49E-A6F54580F6BA}" srcOrd="3" destOrd="0" presId="urn:microsoft.com/office/officeart/2005/8/layout/default"/>
    <dgm:cxn modelId="{888D1DB5-E53E-4D91-9E43-DA3CDA8BE32D}" type="presParOf" srcId="{348FBA61-17E5-44CA-9958-329DBD0FE1B2}" destId="{11C00845-A3DA-4EDB-B0D0-41F387F3EFDA}" srcOrd="4" destOrd="0" presId="urn:microsoft.com/office/officeart/2005/8/layout/default"/>
    <dgm:cxn modelId="{27510A7A-EE5C-4EEB-B681-92E3F41E8490}" type="presParOf" srcId="{348FBA61-17E5-44CA-9958-329DBD0FE1B2}" destId="{A133EA23-9685-4571-8AC3-52D9C7F6378A}" srcOrd="5" destOrd="0" presId="urn:microsoft.com/office/officeart/2005/8/layout/default"/>
    <dgm:cxn modelId="{3F138A07-B365-43A3-9AA3-27F6205A5D2A}" type="presParOf" srcId="{348FBA61-17E5-44CA-9958-329DBD0FE1B2}" destId="{2383B42B-4CFD-4039-811B-58BA67D5DB78}" srcOrd="6" destOrd="0" presId="urn:microsoft.com/office/officeart/2005/8/layout/default"/>
    <dgm:cxn modelId="{6E5BA5A2-CE1F-475C-835A-5DCB5D6C1C40}" type="presParOf" srcId="{348FBA61-17E5-44CA-9958-329DBD0FE1B2}" destId="{B35B50D8-9F0C-4CC4-98D5-D16C256755C1}" srcOrd="7" destOrd="0" presId="urn:microsoft.com/office/officeart/2005/8/layout/default"/>
    <dgm:cxn modelId="{A061A037-BCBD-4F78-A4C1-B0C1F736F3F8}" type="presParOf" srcId="{348FBA61-17E5-44CA-9958-329DBD0FE1B2}" destId="{E530FB5E-3AF1-4DA4-8EE6-055CD7183C36}" srcOrd="8" destOrd="0" presId="urn:microsoft.com/office/officeart/2005/8/layout/default"/>
    <dgm:cxn modelId="{8B57826A-1FE0-4F68-9B8F-9B054F59762C}" type="presParOf" srcId="{348FBA61-17E5-44CA-9958-329DBD0FE1B2}" destId="{62D8115B-2C93-4C0F-B5D5-2118DCCCDF92}" srcOrd="9" destOrd="0" presId="urn:microsoft.com/office/officeart/2005/8/layout/default"/>
    <dgm:cxn modelId="{9AEAA9CE-B497-4127-9F0A-AE1AEB45A85A}" type="presParOf" srcId="{348FBA61-17E5-44CA-9958-329DBD0FE1B2}" destId="{F0CFF7AD-4517-461E-B583-7E8740D8EEEA}" srcOrd="10" destOrd="0" presId="urn:microsoft.com/office/officeart/2005/8/layout/default"/>
    <dgm:cxn modelId="{17C3ABBD-54D9-4DF8-8ED2-DE057DDE9181}" type="presParOf" srcId="{348FBA61-17E5-44CA-9958-329DBD0FE1B2}" destId="{8B76FDF2-83C3-4AB0-9E9E-83B08B2D191A}" srcOrd="11" destOrd="0" presId="urn:microsoft.com/office/officeart/2005/8/layout/default"/>
    <dgm:cxn modelId="{5354B8D6-A4E2-4C59-A90B-29B2C1889222}" type="presParOf" srcId="{348FBA61-17E5-44CA-9958-329DBD0FE1B2}" destId="{3714E160-1207-420C-9042-704335AF116B}"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46C430-44A0-4544-B66C-1F5EB9E2CA5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00A2B7B-C17A-402D-8039-3D21CB5DBC3A}">
      <dgm:prSet/>
      <dgm:spPr/>
      <dgm:t>
        <a:bodyPr/>
        <a:lstStyle/>
        <a:p>
          <a:r>
            <a:rPr lang="en-GB" dirty="0">
              <a:solidFill>
                <a:schemeClr val="tx1"/>
              </a:solidFill>
              <a:latin typeface="Arial" panose="020B0604020202020204" pitchFamily="34" charset="0"/>
              <a:cs typeface="Arial" panose="020B0604020202020204" pitchFamily="34" charset="0"/>
            </a:rPr>
            <a:t>Business case has been drafted</a:t>
          </a:r>
          <a:endParaRPr lang="en-US" dirty="0">
            <a:solidFill>
              <a:schemeClr val="tx1"/>
            </a:solidFill>
            <a:latin typeface="Arial" panose="020B0604020202020204" pitchFamily="34" charset="0"/>
            <a:cs typeface="Arial" panose="020B0604020202020204" pitchFamily="34" charset="0"/>
          </a:endParaRPr>
        </a:p>
      </dgm:t>
    </dgm:pt>
    <dgm:pt modelId="{339DF727-CDAE-4223-8131-E2C05B5B3C8D}" type="parTrans" cxnId="{1D10AE00-F7B6-4C0D-A1E3-ED89C7667070}">
      <dgm:prSet/>
      <dgm:spPr/>
      <dgm:t>
        <a:bodyPr/>
        <a:lstStyle/>
        <a:p>
          <a:endParaRPr lang="en-US">
            <a:solidFill>
              <a:schemeClr val="tx1"/>
            </a:solidFill>
          </a:endParaRPr>
        </a:p>
      </dgm:t>
    </dgm:pt>
    <dgm:pt modelId="{23EFDFDA-6804-4101-B032-A502B3261C0B}" type="sibTrans" cxnId="{1D10AE00-F7B6-4C0D-A1E3-ED89C7667070}">
      <dgm:prSet/>
      <dgm:spPr/>
      <dgm:t>
        <a:bodyPr/>
        <a:lstStyle/>
        <a:p>
          <a:endParaRPr lang="en-US">
            <a:solidFill>
              <a:schemeClr val="tx1"/>
            </a:solidFill>
          </a:endParaRPr>
        </a:p>
      </dgm:t>
    </dgm:pt>
    <dgm:pt modelId="{423FDFD4-3D33-4074-A0A6-F5A8E8395398}">
      <dgm:prSet/>
      <dgm:spPr/>
      <dgm:t>
        <a:bodyPr/>
        <a:lstStyle/>
        <a:p>
          <a:r>
            <a:rPr lang="en-GB" dirty="0">
              <a:solidFill>
                <a:schemeClr val="tx1"/>
              </a:solidFill>
              <a:latin typeface="Arial" panose="020B0604020202020204" pitchFamily="34" charset="0"/>
              <a:cs typeface="Arial" panose="020B0604020202020204" pitchFamily="34" charset="0"/>
            </a:rPr>
            <a:t>Costings of around £48,000 per annum to train 3 MSWs (60% of salary costs)</a:t>
          </a:r>
          <a:endParaRPr lang="en-US" dirty="0">
            <a:solidFill>
              <a:schemeClr val="tx1"/>
            </a:solidFill>
            <a:latin typeface="Arial" panose="020B0604020202020204" pitchFamily="34" charset="0"/>
            <a:cs typeface="Arial" panose="020B0604020202020204" pitchFamily="34" charset="0"/>
          </a:endParaRPr>
        </a:p>
      </dgm:t>
    </dgm:pt>
    <dgm:pt modelId="{CC49AA71-78D5-4295-BF48-E7BF9377997B}" type="parTrans" cxnId="{CC5DA095-3EC3-4DBE-B02D-2298A17EB52A}">
      <dgm:prSet/>
      <dgm:spPr/>
      <dgm:t>
        <a:bodyPr/>
        <a:lstStyle/>
        <a:p>
          <a:endParaRPr lang="en-US">
            <a:solidFill>
              <a:schemeClr val="tx1"/>
            </a:solidFill>
          </a:endParaRPr>
        </a:p>
      </dgm:t>
    </dgm:pt>
    <dgm:pt modelId="{E2230403-519A-47C4-912A-26B59F3EB195}" type="sibTrans" cxnId="{CC5DA095-3EC3-4DBE-B02D-2298A17EB52A}">
      <dgm:prSet/>
      <dgm:spPr/>
      <dgm:t>
        <a:bodyPr/>
        <a:lstStyle/>
        <a:p>
          <a:endParaRPr lang="en-US">
            <a:solidFill>
              <a:schemeClr val="tx1"/>
            </a:solidFill>
          </a:endParaRPr>
        </a:p>
      </dgm:t>
    </dgm:pt>
    <dgm:pt modelId="{9FFEAD7E-FE67-4A0D-AAAA-A6146A1456E4}">
      <dgm:prSet/>
      <dgm:spPr/>
      <dgm:t>
        <a:bodyPr/>
        <a:lstStyle/>
        <a:p>
          <a:r>
            <a:rPr lang="en-GB" dirty="0">
              <a:solidFill>
                <a:schemeClr val="tx1"/>
              </a:solidFill>
              <a:latin typeface="Arial" panose="020B0604020202020204" pitchFamily="34" charset="0"/>
              <a:cs typeface="Arial" panose="020B0604020202020204" pitchFamily="34" charset="0"/>
            </a:rPr>
            <a:t>Now have Commitment from all 4 trusts &amp; local universities are developing a course</a:t>
          </a:r>
          <a:endParaRPr lang="en-US" dirty="0">
            <a:solidFill>
              <a:schemeClr val="tx1"/>
            </a:solidFill>
            <a:latin typeface="Arial" panose="020B0604020202020204" pitchFamily="34" charset="0"/>
            <a:cs typeface="Arial" panose="020B0604020202020204" pitchFamily="34" charset="0"/>
          </a:endParaRPr>
        </a:p>
      </dgm:t>
    </dgm:pt>
    <dgm:pt modelId="{36781CCC-6B17-4434-A786-4D6F021F29E0}" type="parTrans" cxnId="{DBC13B20-82AE-4177-90B3-F6360592F4D2}">
      <dgm:prSet/>
      <dgm:spPr/>
      <dgm:t>
        <a:bodyPr/>
        <a:lstStyle/>
        <a:p>
          <a:endParaRPr lang="en-US">
            <a:solidFill>
              <a:schemeClr val="tx1"/>
            </a:solidFill>
          </a:endParaRPr>
        </a:p>
      </dgm:t>
    </dgm:pt>
    <dgm:pt modelId="{FFC75BF8-5D91-4D54-97D4-3F5DA87B6434}" type="sibTrans" cxnId="{DBC13B20-82AE-4177-90B3-F6360592F4D2}">
      <dgm:prSet/>
      <dgm:spPr/>
      <dgm:t>
        <a:bodyPr/>
        <a:lstStyle/>
        <a:p>
          <a:endParaRPr lang="en-US">
            <a:solidFill>
              <a:schemeClr val="tx1"/>
            </a:solidFill>
          </a:endParaRPr>
        </a:p>
      </dgm:t>
    </dgm:pt>
    <dgm:pt modelId="{C4374659-C4F1-4BA8-BAA9-25D8BEE55A88}">
      <dgm:prSet/>
      <dgm:spPr/>
      <dgm:t>
        <a:bodyPr/>
        <a:lstStyle/>
        <a:p>
          <a:r>
            <a:rPr lang="en-GB">
              <a:solidFill>
                <a:schemeClr val="tx1"/>
              </a:solidFill>
              <a:latin typeface="Arial" panose="020B0604020202020204" pitchFamily="34" charset="0"/>
              <a:cs typeface="Arial" panose="020B0604020202020204" pitchFamily="34" charset="0"/>
            </a:rPr>
            <a:t>Course to be developed in line with national apprenticeship guidance</a:t>
          </a:r>
          <a:endParaRPr lang="en-US">
            <a:solidFill>
              <a:schemeClr val="tx1"/>
            </a:solidFill>
            <a:latin typeface="Arial" panose="020B0604020202020204" pitchFamily="34" charset="0"/>
            <a:cs typeface="Arial" panose="020B0604020202020204" pitchFamily="34" charset="0"/>
          </a:endParaRPr>
        </a:p>
      </dgm:t>
    </dgm:pt>
    <dgm:pt modelId="{CDBBBBBA-CBC5-4028-9678-0F08E1340B4B}" type="parTrans" cxnId="{3123DF11-C382-42EA-A4A8-AF49DEA9340F}">
      <dgm:prSet/>
      <dgm:spPr/>
      <dgm:t>
        <a:bodyPr/>
        <a:lstStyle/>
        <a:p>
          <a:endParaRPr lang="en-US">
            <a:solidFill>
              <a:schemeClr val="tx1"/>
            </a:solidFill>
          </a:endParaRPr>
        </a:p>
      </dgm:t>
    </dgm:pt>
    <dgm:pt modelId="{9D34FC60-CC13-47A0-8B37-8D2C8F5850CD}" type="sibTrans" cxnId="{3123DF11-C382-42EA-A4A8-AF49DEA9340F}">
      <dgm:prSet/>
      <dgm:spPr/>
      <dgm:t>
        <a:bodyPr/>
        <a:lstStyle/>
        <a:p>
          <a:endParaRPr lang="en-US">
            <a:solidFill>
              <a:schemeClr val="tx1"/>
            </a:solidFill>
          </a:endParaRPr>
        </a:p>
      </dgm:t>
    </dgm:pt>
    <dgm:pt modelId="{36AF7E03-6A3D-401C-B25D-EB3118C7721C}">
      <dgm:prSet/>
      <dgm:spPr/>
      <dgm:t>
        <a:bodyPr/>
        <a:lstStyle/>
        <a:p>
          <a:r>
            <a:rPr lang="en-GB" dirty="0">
              <a:solidFill>
                <a:schemeClr val="tx1"/>
              </a:solidFill>
              <a:latin typeface="Arial" panose="020B0604020202020204" pitchFamily="34" charset="0"/>
              <a:cs typeface="Arial" panose="020B0604020202020204" pitchFamily="34" charset="0"/>
            </a:rPr>
            <a:t>Exit qualification- Degree in Midwifery with registration as a qualified Midwife</a:t>
          </a:r>
          <a:endParaRPr lang="en-US" dirty="0">
            <a:solidFill>
              <a:schemeClr val="tx1"/>
            </a:solidFill>
            <a:latin typeface="Arial" panose="020B0604020202020204" pitchFamily="34" charset="0"/>
            <a:cs typeface="Arial" panose="020B0604020202020204" pitchFamily="34" charset="0"/>
          </a:endParaRPr>
        </a:p>
      </dgm:t>
    </dgm:pt>
    <dgm:pt modelId="{4D3662A6-3CCD-4211-8B17-A997FA4FEE0C}" type="parTrans" cxnId="{D6DBCD24-B8CE-4F08-85FB-715A285C5D03}">
      <dgm:prSet/>
      <dgm:spPr/>
      <dgm:t>
        <a:bodyPr/>
        <a:lstStyle/>
        <a:p>
          <a:endParaRPr lang="en-US">
            <a:solidFill>
              <a:schemeClr val="tx1"/>
            </a:solidFill>
          </a:endParaRPr>
        </a:p>
      </dgm:t>
    </dgm:pt>
    <dgm:pt modelId="{C9D16339-F9FE-4983-B8F3-1B701364A7BF}" type="sibTrans" cxnId="{D6DBCD24-B8CE-4F08-85FB-715A285C5D03}">
      <dgm:prSet/>
      <dgm:spPr/>
      <dgm:t>
        <a:bodyPr/>
        <a:lstStyle/>
        <a:p>
          <a:endParaRPr lang="en-US">
            <a:solidFill>
              <a:schemeClr val="tx1"/>
            </a:solidFill>
          </a:endParaRPr>
        </a:p>
      </dgm:t>
    </dgm:pt>
    <dgm:pt modelId="{3A22A576-B748-440C-BDF0-86D961930BC9}" type="pres">
      <dgm:prSet presAssocID="{3E46C430-44A0-4544-B66C-1F5EB9E2CA5C}" presName="linear" presStyleCnt="0">
        <dgm:presLayoutVars>
          <dgm:animLvl val="lvl"/>
          <dgm:resizeHandles val="exact"/>
        </dgm:presLayoutVars>
      </dgm:prSet>
      <dgm:spPr/>
    </dgm:pt>
    <dgm:pt modelId="{EF442FBE-E8C0-4687-9FD8-4EB6F73CE8F1}" type="pres">
      <dgm:prSet presAssocID="{200A2B7B-C17A-402D-8039-3D21CB5DBC3A}" presName="parentText" presStyleLbl="node1" presStyleIdx="0" presStyleCnt="5">
        <dgm:presLayoutVars>
          <dgm:chMax val="0"/>
          <dgm:bulletEnabled val="1"/>
        </dgm:presLayoutVars>
      </dgm:prSet>
      <dgm:spPr/>
    </dgm:pt>
    <dgm:pt modelId="{FE9662B7-B0DC-4885-864A-24A725142C06}" type="pres">
      <dgm:prSet presAssocID="{23EFDFDA-6804-4101-B032-A502B3261C0B}" presName="spacer" presStyleCnt="0"/>
      <dgm:spPr/>
    </dgm:pt>
    <dgm:pt modelId="{2DBB8131-5C6C-4CA1-ADC7-674DF1E79DE8}" type="pres">
      <dgm:prSet presAssocID="{423FDFD4-3D33-4074-A0A6-F5A8E8395398}" presName="parentText" presStyleLbl="node1" presStyleIdx="1" presStyleCnt="5">
        <dgm:presLayoutVars>
          <dgm:chMax val="0"/>
          <dgm:bulletEnabled val="1"/>
        </dgm:presLayoutVars>
      </dgm:prSet>
      <dgm:spPr/>
    </dgm:pt>
    <dgm:pt modelId="{307E26A3-3915-4FC4-8753-09DA88C9E6C0}" type="pres">
      <dgm:prSet presAssocID="{E2230403-519A-47C4-912A-26B59F3EB195}" presName="spacer" presStyleCnt="0"/>
      <dgm:spPr/>
    </dgm:pt>
    <dgm:pt modelId="{F34718F5-8C63-429F-8661-D01F838E3984}" type="pres">
      <dgm:prSet presAssocID="{9FFEAD7E-FE67-4A0D-AAAA-A6146A1456E4}" presName="parentText" presStyleLbl="node1" presStyleIdx="2" presStyleCnt="5">
        <dgm:presLayoutVars>
          <dgm:chMax val="0"/>
          <dgm:bulletEnabled val="1"/>
        </dgm:presLayoutVars>
      </dgm:prSet>
      <dgm:spPr/>
    </dgm:pt>
    <dgm:pt modelId="{B11A40D7-AE1C-455B-ABCE-987D86A1FEB7}" type="pres">
      <dgm:prSet presAssocID="{FFC75BF8-5D91-4D54-97D4-3F5DA87B6434}" presName="spacer" presStyleCnt="0"/>
      <dgm:spPr/>
    </dgm:pt>
    <dgm:pt modelId="{81F2E75D-D036-4765-A8A0-D9B4BFEFBC64}" type="pres">
      <dgm:prSet presAssocID="{C4374659-C4F1-4BA8-BAA9-25D8BEE55A88}" presName="parentText" presStyleLbl="node1" presStyleIdx="3" presStyleCnt="5">
        <dgm:presLayoutVars>
          <dgm:chMax val="0"/>
          <dgm:bulletEnabled val="1"/>
        </dgm:presLayoutVars>
      </dgm:prSet>
      <dgm:spPr/>
    </dgm:pt>
    <dgm:pt modelId="{20E55D00-98E8-4BFE-A8D5-7F87394E15B9}" type="pres">
      <dgm:prSet presAssocID="{9D34FC60-CC13-47A0-8B37-8D2C8F5850CD}" presName="spacer" presStyleCnt="0"/>
      <dgm:spPr/>
    </dgm:pt>
    <dgm:pt modelId="{8987E06F-7D5D-4BF1-B933-A319952528F3}" type="pres">
      <dgm:prSet presAssocID="{36AF7E03-6A3D-401C-B25D-EB3118C7721C}" presName="parentText" presStyleLbl="node1" presStyleIdx="4" presStyleCnt="5">
        <dgm:presLayoutVars>
          <dgm:chMax val="0"/>
          <dgm:bulletEnabled val="1"/>
        </dgm:presLayoutVars>
      </dgm:prSet>
      <dgm:spPr/>
    </dgm:pt>
  </dgm:ptLst>
  <dgm:cxnLst>
    <dgm:cxn modelId="{1D10AE00-F7B6-4C0D-A1E3-ED89C7667070}" srcId="{3E46C430-44A0-4544-B66C-1F5EB9E2CA5C}" destId="{200A2B7B-C17A-402D-8039-3D21CB5DBC3A}" srcOrd="0" destOrd="0" parTransId="{339DF727-CDAE-4223-8131-E2C05B5B3C8D}" sibTransId="{23EFDFDA-6804-4101-B032-A502B3261C0B}"/>
    <dgm:cxn modelId="{76642B09-F58D-4195-8BEA-68C6E9DDB0B7}" type="presOf" srcId="{3E46C430-44A0-4544-B66C-1F5EB9E2CA5C}" destId="{3A22A576-B748-440C-BDF0-86D961930BC9}" srcOrd="0" destOrd="0" presId="urn:microsoft.com/office/officeart/2005/8/layout/vList2"/>
    <dgm:cxn modelId="{3123DF11-C382-42EA-A4A8-AF49DEA9340F}" srcId="{3E46C430-44A0-4544-B66C-1F5EB9E2CA5C}" destId="{C4374659-C4F1-4BA8-BAA9-25D8BEE55A88}" srcOrd="3" destOrd="0" parTransId="{CDBBBBBA-CBC5-4028-9678-0F08E1340B4B}" sibTransId="{9D34FC60-CC13-47A0-8B37-8D2C8F5850CD}"/>
    <dgm:cxn modelId="{DB648714-2A8A-4D4B-A36A-FBA267CE45D5}" type="presOf" srcId="{C4374659-C4F1-4BA8-BAA9-25D8BEE55A88}" destId="{81F2E75D-D036-4765-A8A0-D9B4BFEFBC64}" srcOrd="0" destOrd="0" presId="urn:microsoft.com/office/officeart/2005/8/layout/vList2"/>
    <dgm:cxn modelId="{DBC13B20-82AE-4177-90B3-F6360592F4D2}" srcId="{3E46C430-44A0-4544-B66C-1F5EB9E2CA5C}" destId="{9FFEAD7E-FE67-4A0D-AAAA-A6146A1456E4}" srcOrd="2" destOrd="0" parTransId="{36781CCC-6B17-4434-A786-4D6F021F29E0}" sibTransId="{FFC75BF8-5D91-4D54-97D4-3F5DA87B6434}"/>
    <dgm:cxn modelId="{826C2123-BAF5-440B-B7A8-C5A4AA2B3FF3}" type="presOf" srcId="{200A2B7B-C17A-402D-8039-3D21CB5DBC3A}" destId="{EF442FBE-E8C0-4687-9FD8-4EB6F73CE8F1}" srcOrd="0" destOrd="0" presId="urn:microsoft.com/office/officeart/2005/8/layout/vList2"/>
    <dgm:cxn modelId="{D6DBCD24-B8CE-4F08-85FB-715A285C5D03}" srcId="{3E46C430-44A0-4544-B66C-1F5EB9E2CA5C}" destId="{36AF7E03-6A3D-401C-B25D-EB3118C7721C}" srcOrd="4" destOrd="0" parTransId="{4D3662A6-3CCD-4211-8B17-A997FA4FEE0C}" sibTransId="{C9D16339-F9FE-4983-B8F3-1B701364A7BF}"/>
    <dgm:cxn modelId="{1A1F3378-0F9A-49E7-8EA5-23B003E95F45}" type="presOf" srcId="{9FFEAD7E-FE67-4A0D-AAAA-A6146A1456E4}" destId="{F34718F5-8C63-429F-8661-D01F838E3984}" srcOrd="0" destOrd="0" presId="urn:microsoft.com/office/officeart/2005/8/layout/vList2"/>
    <dgm:cxn modelId="{2576EA7B-7DE1-40D3-B1CE-D5D3FD980B0F}" type="presOf" srcId="{36AF7E03-6A3D-401C-B25D-EB3118C7721C}" destId="{8987E06F-7D5D-4BF1-B933-A319952528F3}" srcOrd="0" destOrd="0" presId="urn:microsoft.com/office/officeart/2005/8/layout/vList2"/>
    <dgm:cxn modelId="{CC5DA095-3EC3-4DBE-B02D-2298A17EB52A}" srcId="{3E46C430-44A0-4544-B66C-1F5EB9E2CA5C}" destId="{423FDFD4-3D33-4074-A0A6-F5A8E8395398}" srcOrd="1" destOrd="0" parTransId="{CC49AA71-78D5-4295-BF48-E7BF9377997B}" sibTransId="{E2230403-519A-47C4-912A-26B59F3EB195}"/>
    <dgm:cxn modelId="{499D90CE-2F05-4C8A-B03F-5EF2B1A4B2E0}" type="presOf" srcId="{423FDFD4-3D33-4074-A0A6-F5A8E8395398}" destId="{2DBB8131-5C6C-4CA1-ADC7-674DF1E79DE8}" srcOrd="0" destOrd="0" presId="urn:microsoft.com/office/officeart/2005/8/layout/vList2"/>
    <dgm:cxn modelId="{F2D614EA-0C89-4E08-9EF2-7556AC38D3D9}" type="presParOf" srcId="{3A22A576-B748-440C-BDF0-86D961930BC9}" destId="{EF442FBE-E8C0-4687-9FD8-4EB6F73CE8F1}" srcOrd="0" destOrd="0" presId="urn:microsoft.com/office/officeart/2005/8/layout/vList2"/>
    <dgm:cxn modelId="{D1B893AC-A275-46CA-9B4D-6B252E284DA6}" type="presParOf" srcId="{3A22A576-B748-440C-BDF0-86D961930BC9}" destId="{FE9662B7-B0DC-4885-864A-24A725142C06}" srcOrd="1" destOrd="0" presId="urn:microsoft.com/office/officeart/2005/8/layout/vList2"/>
    <dgm:cxn modelId="{FE44F084-9C9D-44DC-8A97-DCB5978D105A}" type="presParOf" srcId="{3A22A576-B748-440C-BDF0-86D961930BC9}" destId="{2DBB8131-5C6C-4CA1-ADC7-674DF1E79DE8}" srcOrd="2" destOrd="0" presId="urn:microsoft.com/office/officeart/2005/8/layout/vList2"/>
    <dgm:cxn modelId="{6A25F525-0755-4BAF-91AA-7D8B8C5EAC6D}" type="presParOf" srcId="{3A22A576-B748-440C-BDF0-86D961930BC9}" destId="{307E26A3-3915-4FC4-8753-09DA88C9E6C0}" srcOrd="3" destOrd="0" presId="urn:microsoft.com/office/officeart/2005/8/layout/vList2"/>
    <dgm:cxn modelId="{9580E841-3405-419E-A5E5-1A8BC11646A7}" type="presParOf" srcId="{3A22A576-B748-440C-BDF0-86D961930BC9}" destId="{F34718F5-8C63-429F-8661-D01F838E3984}" srcOrd="4" destOrd="0" presId="urn:microsoft.com/office/officeart/2005/8/layout/vList2"/>
    <dgm:cxn modelId="{4B8EC397-2366-408D-9055-A1A4B998B9FA}" type="presParOf" srcId="{3A22A576-B748-440C-BDF0-86D961930BC9}" destId="{B11A40D7-AE1C-455B-ABCE-987D86A1FEB7}" srcOrd="5" destOrd="0" presId="urn:microsoft.com/office/officeart/2005/8/layout/vList2"/>
    <dgm:cxn modelId="{B410670E-A822-4B7E-899C-3AFCF4ABB572}" type="presParOf" srcId="{3A22A576-B748-440C-BDF0-86D961930BC9}" destId="{81F2E75D-D036-4765-A8A0-D9B4BFEFBC64}" srcOrd="6" destOrd="0" presId="urn:microsoft.com/office/officeart/2005/8/layout/vList2"/>
    <dgm:cxn modelId="{69BC2174-9D82-4667-9CAC-95D293EF8226}" type="presParOf" srcId="{3A22A576-B748-440C-BDF0-86D961930BC9}" destId="{20E55D00-98E8-4BFE-A8D5-7F87394E15B9}" srcOrd="7" destOrd="0" presId="urn:microsoft.com/office/officeart/2005/8/layout/vList2"/>
    <dgm:cxn modelId="{E1C218CB-1FF4-42A2-8C23-BE14A375BFF1}" type="presParOf" srcId="{3A22A576-B748-440C-BDF0-86D961930BC9}" destId="{8987E06F-7D5D-4BF1-B933-A319952528F3}"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C912DC-3B7C-4988-B64F-C66BC6C8AFD4}" type="doc">
      <dgm:prSet loTypeId="urn:microsoft.com/office/officeart/2016/7/layout/RepeatingBendingProcessNew" loCatId="process" qsTypeId="urn:microsoft.com/office/officeart/2005/8/quickstyle/simple1" qsCatId="simple" csTypeId="urn:microsoft.com/office/officeart/2005/8/colors/accent1_2" csCatId="accent1" phldr="1"/>
      <dgm:spPr/>
      <dgm:t>
        <a:bodyPr/>
        <a:lstStyle/>
        <a:p>
          <a:endParaRPr lang="en-US"/>
        </a:p>
      </dgm:t>
    </dgm:pt>
    <dgm:pt modelId="{17DCECC9-3C74-4D42-83A5-B3A599C9E041}">
      <dgm:prSet custT="1"/>
      <dgm:spPr/>
      <dgm:t>
        <a:bodyPr/>
        <a:lstStyle/>
        <a:p>
          <a:r>
            <a:rPr lang="en-GB" sz="1400" dirty="0">
              <a:solidFill>
                <a:schemeClr val="tx1"/>
              </a:solidFill>
              <a:latin typeface="Arial" panose="020B0604020202020204" pitchFamily="34" charset="0"/>
              <a:cs typeface="Arial" panose="020B0604020202020204" pitchFamily="34" charset="0"/>
            </a:rPr>
            <a:t>Nationally </a:t>
          </a:r>
          <a:r>
            <a:rPr lang="en-GB" sz="1400" dirty="0" err="1">
              <a:solidFill>
                <a:schemeClr val="tx1"/>
              </a:solidFill>
              <a:latin typeface="Arial" panose="020B0604020202020204" pitchFamily="34" charset="0"/>
              <a:cs typeface="Arial" panose="020B0604020202020204" pitchFamily="34" charset="0"/>
            </a:rPr>
            <a:t>approx</a:t>
          </a:r>
          <a:r>
            <a:rPr lang="en-GB" sz="1400" dirty="0">
              <a:solidFill>
                <a:schemeClr val="tx1"/>
              </a:solidFill>
              <a:latin typeface="Arial" panose="020B0604020202020204" pitchFamily="34" charset="0"/>
              <a:cs typeface="Arial" panose="020B0604020202020204" pitchFamily="34" charset="0"/>
            </a:rPr>
            <a:t> 50% midwifery students who start midwifery training consider leaving due to financial pressures and 31% drop out before qualifying. Is this drop out due to unrealistic expectations of the role? (</a:t>
          </a:r>
          <a:r>
            <a:rPr lang="en-GB" sz="1400" dirty="0" err="1">
              <a:solidFill>
                <a:schemeClr val="tx1"/>
              </a:solidFill>
              <a:latin typeface="Arial" panose="020B0604020202020204" pitchFamily="34" charset="0"/>
              <a:cs typeface="Arial" panose="020B0604020202020204" pitchFamily="34" charset="0"/>
            </a:rPr>
            <a:t>RePAIR</a:t>
          </a:r>
          <a:r>
            <a:rPr lang="en-GB" sz="1400" dirty="0">
              <a:solidFill>
                <a:schemeClr val="tx1"/>
              </a:solidFill>
              <a:latin typeface="Arial" panose="020B0604020202020204" pitchFamily="34" charset="0"/>
              <a:cs typeface="Arial" panose="020B0604020202020204" pitchFamily="34" charset="0"/>
            </a:rPr>
            <a:t>, 2018, RCM 2019)</a:t>
          </a:r>
          <a:endParaRPr lang="en-US" sz="1400" dirty="0">
            <a:solidFill>
              <a:schemeClr val="tx1"/>
            </a:solidFill>
            <a:latin typeface="Arial" panose="020B0604020202020204" pitchFamily="34" charset="0"/>
            <a:cs typeface="Arial" panose="020B0604020202020204" pitchFamily="34" charset="0"/>
          </a:endParaRPr>
        </a:p>
      </dgm:t>
    </dgm:pt>
    <dgm:pt modelId="{11D2C50E-892B-467C-B742-4D7FD3A60FD8}" type="parTrans" cxnId="{D9F01934-2820-4F1C-8440-B12ED5BECFB4}">
      <dgm:prSet/>
      <dgm:spPr/>
      <dgm:t>
        <a:bodyPr/>
        <a:lstStyle/>
        <a:p>
          <a:endParaRPr lang="en-US">
            <a:solidFill>
              <a:schemeClr val="tx1"/>
            </a:solidFill>
          </a:endParaRPr>
        </a:p>
      </dgm:t>
    </dgm:pt>
    <dgm:pt modelId="{3F040F13-6BEE-4009-A097-C38718697041}" type="sibTrans" cxnId="{D9F01934-2820-4F1C-8440-B12ED5BECFB4}">
      <dgm:prSet/>
      <dgm:spPr/>
      <dgm:t>
        <a:bodyPr/>
        <a:lstStyle/>
        <a:p>
          <a:endParaRPr lang="en-US">
            <a:solidFill>
              <a:schemeClr val="tx1"/>
            </a:solidFill>
          </a:endParaRPr>
        </a:p>
      </dgm:t>
    </dgm:pt>
    <dgm:pt modelId="{837AD28C-17D2-4A2E-8ABE-05132EE2A225}">
      <dgm:prSet custT="1"/>
      <dgm:spPr/>
      <dgm:t>
        <a:bodyPr/>
        <a:lstStyle/>
        <a:p>
          <a:r>
            <a:rPr lang="en-GB" sz="1400" dirty="0">
              <a:solidFill>
                <a:schemeClr val="tx1"/>
              </a:solidFill>
              <a:latin typeface="Arial" panose="020B0604020202020204" pitchFamily="34" charset="0"/>
              <a:cs typeface="Arial" panose="020B0604020202020204" pitchFamily="34" charset="0"/>
            </a:rPr>
            <a:t>MSWs are fully aware of the midwife role, loyal to their trusts and therefore more likely to stay</a:t>
          </a:r>
          <a:endParaRPr lang="en-US" sz="1400" dirty="0">
            <a:solidFill>
              <a:schemeClr val="tx1"/>
            </a:solidFill>
            <a:latin typeface="Arial" panose="020B0604020202020204" pitchFamily="34" charset="0"/>
            <a:cs typeface="Arial" panose="020B0604020202020204" pitchFamily="34" charset="0"/>
          </a:endParaRPr>
        </a:p>
      </dgm:t>
    </dgm:pt>
    <dgm:pt modelId="{1B9B390D-3215-4CFB-A564-C6920311B250}" type="parTrans" cxnId="{584D5DBB-4774-4421-BCC2-C4D962A105B1}">
      <dgm:prSet/>
      <dgm:spPr/>
      <dgm:t>
        <a:bodyPr/>
        <a:lstStyle/>
        <a:p>
          <a:endParaRPr lang="en-US">
            <a:solidFill>
              <a:schemeClr val="tx1"/>
            </a:solidFill>
          </a:endParaRPr>
        </a:p>
      </dgm:t>
    </dgm:pt>
    <dgm:pt modelId="{30A45092-2C3B-4171-B3F7-F88D0B6CD3BD}" type="sibTrans" cxnId="{584D5DBB-4774-4421-BCC2-C4D962A105B1}">
      <dgm:prSet/>
      <dgm:spPr/>
      <dgm:t>
        <a:bodyPr/>
        <a:lstStyle/>
        <a:p>
          <a:endParaRPr lang="en-US">
            <a:solidFill>
              <a:schemeClr val="tx1"/>
            </a:solidFill>
          </a:endParaRPr>
        </a:p>
      </dgm:t>
    </dgm:pt>
    <dgm:pt modelId="{9A3CBD37-6B83-433E-980B-B2C03A71352A}">
      <dgm:prSet custT="1"/>
      <dgm:spPr/>
      <dgm:t>
        <a:bodyPr/>
        <a:lstStyle/>
        <a:p>
          <a:r>
            <a:rPr lang="en-GB" sz="1400" dirty="0">
              <a:solidFill>
                <a:schemeClr val="tx1"/>
              </a:solidFill>
              <a:latin typeface="Arial" panose="020B0604020202020204" pitchFamily="34" charset="0"/>
              <a:cs typeface="Arial" panose="020B0604020202020204" pitchFamily="34" charset="0"/>
            </a:rPr>
            <a:t>Newly qualified midwives are committed to their trust following completion of their qualification</a:t>
          </a:r>
          <a:endParaRPr lang="en-US" sz="1400" dirty="0">
            <a:solidFill>
              <a:schemeClr val="tx1"/>
            </a:solidFill>
            <a:latin typeface="Arial" panose="020B0604020202020204" pitchFamily="34" charset="0"/>
            <a:cs typeface="Arial" panose="020B0604020202020204" pitchFamily="34" charset="0"/>
          </a:endParaRPr>
        </a:p>
      </dgm:t>
    </dgm:pt>
    <dgm:pt modelId="{C3CCDD08-B936-412D-9340-FDA1BE23D98C}" type="parTrans" cxnId="{0C78CEF5-D19E-4202-BF02-390EE38C0A42}">
      <dgm:prSet/>
      <dgm:spPr/>
      <dgm:t>
        <a:bodyPr/>
        <a:lstStyle/>
        <a:p>
          <a:endParaRPr lang="en-US">
            <a:solidFill>
              <a:schemeClr val="tx1"/>
            </a:solidFill>
          </a:endParaRPr>
        </a:p>
      </dgm:t>
    </dgm:pt>
    <dgm:pt modelId="{D864560A-A68B-480B-B584-EC397E456537}" type="sibTrans" cxnId="{0C78CEF5-D19E-4202-BF02-390EE38C0A42}">
      <dgm:prSet/>
      <dgm:spPr/>
      <dgm:t>
        <a:bodyPr/>
        <a:lstStyle/>
        <a:p>
          <a:endParaRPr lang="en-US">
            <a:solidFill>
              <a:schemeClr val="tx1"/>
            </a:solidFill>
          </a:endParaRPr>
        </a:p>
      </dgm:t>
    </dgm:pt>
    <dgm:pt modelId="{C21B0064-70F6-4C8B-BD4C-8100F9785F39}">
      <dgm:prSet custT="1"/>
      <dgm:spPr/>
      <dgm:t>
        <a:bodyPr/>
        <a:lstStyle/>
        <a:p>
          <a:r>
            <a:rPr lang="en-GB" sz="1400" dirty="0">
              <a:solidFill>
                <a:schemeClr val="tx1"/>
              </a:solidFill>
              <a:latin typeface="Arial" panose="020B0604020202020204" pitchFamily="34" charset="0"/>
              <a:cs typeface="Arial" panose="020B0604020202020204" pitchFamily="34" charset="0"/>
            </a:rPr>
            <a:t>Local and wish to remain close to home &amp; paid on the job</a:t>
          </a:r>
          <a:endParaRPr lang="en-US" sz="1400" dirty="0">
            <a:solidFill>
              <a:schemeClr val="tx1"/>
            </a:solidFill>
            <a:latin typeface="Arial" panose="020B0604020202020204" pitchFamily="34" charset="0"/>
            <a:cs typeface="Arial" panose="020B0604020202020204" pitchFamily="34" charset="0"/>
          </a:endParaRPr>
        </a:p>
      </dgm:t>
    </dgm:pt>
    <dgm:pt modelId="{44AE3CF1-3534-4ED7-AFFF-3D213AED1278}" type="parTrans" cxnId="{887224F7-9EC9-4A91-93A1-924D76EA60DE}">
      <dgm:prSet/>
      <dgm:spPr/>
      <dgm:t>
        <a:bodyPr/>
        <a:lstStyle/>
        <a:p>
          <a:endParaRPr lang="en-US">
            <a:solidFill>
              <a:schemeClr val="tx1"/>
            </a:solidFill>
          </a:endParaRPr>
        </a:p>
      </dgm:t>
    </dgm:pt>
    <dgm:pt modelId="{ED3F51EF-BEBE-412C-9CE8-0487F5151295}" type="sibTrans" cxnId="{887224F7-9EC9-4A91-93A1-924D76EA60DE}">
      <dgm:prSet/>
      <dgm:spPr/>
      <dgm:t>
        <a:bodyPr/>
        <a:lstStyle/>
        <a:p>
          <a:endParaRPr lang="en-US">
            <a:solidFill>
              <a:schemeClr val="tx1"/>
            </a:solidFill>
          </a:endParaRPr>
        </a:p>
      </dgm:t>
    </dgm:pt>
    <dgm:pt modelId="{3C49FEC9-ACC1-409C-BB3D-D781B672F3DF}">
      <dgm:prSet custT="1"/>
      <dgm:spPr/>
      <dgm:t>
        <a:bodyPr/>
        <a:lstStyle/>
        <a:p>
          <a:r>
            <a:rPr lang="en-GB" sz="1400" dirty="0">
              <a:solidFill>
                <a:schemeClr val="tx1"/>
              </a:solidFill>
              <a:latin typeface="Arial" panose="020B0604020202020204" pitchFamily="34" charset="0"/>
              <a:cs typeface="Arial" panose="020B0604020202020204" pitchFamily="34" charset="0"/>
            </a:rPr>
            <a:t>Reduction in recruitment time</a:t>
          </a:r>
          <a:endParaRPr lang="en-US" sz="1400" dirty="0">
            <a:solidFill>
              <a:schemeClr val="tx1"/>
            </a:solidFill>
            <a:latin typeface="Arial" panose="020B0604020202020204" pitchFamily="34" charset="0"/>
            <a:cs typeface="Arial" panose="020B0604020202020204" pitchFamily="34" charset="0"/>
          </a:endParaRPr>
        </a:p>
      </dgm:t>
    </dgm:pt>
    <dgm:pt modelId="{E1835584-178C-4A69-9CB2-686B388958B0}" type="parTrans" cxnId="{A6411F76-A2C4-434F-A30E-6384C9E4D653}">
      <dgm:prSet/>
      <dgm:spPr/>
      <dgm:t>
        <a:bodyPr/>
        <a:lstStyle/>
        <a:p>
          <a:endParaRPr lang="en-US">
            <a:solidFill>
              <a:schemeClr val="tx1"/>
            </a:solidFill>
          </a:endParaRPr>
        </a:p>
      </dgm:t>
    </dgm:pt>
    <dgm:pt modelId="{DD116D68-F96E-4611-B95C-10CC84034A54}" type="sibTrans" cxnId="{A6411F76-A2C4-434F-A30E-6384C9E4D653}">
      <dgm:prSet/>
      <dgm:spPr/>
      <dgm:t>
        <a:bodyPr/>
        <a:lstStyle/>
        <a:p>
          <a:endParaRPr lang="en-US">
            <a:solidFill>
              <a:schemeClr val="tx1"/>
            </a:solidFill>
          </a:endParaRPr>
        </a:p>
      </dgm:t>
    </dgm:pt>
    <dgm:pt modelId="{0CE68390-1ECD-4C26-9669-04A84A561D7A}">
      <dgm:prSet custT="1"/>
      <dgm:spPr/>
      <dgm:t>
        <a:bodyPr/>
        <a:lstStyle/>
        <a:p>
          <a:r>
            <a:rPr lang="en-GB" sz="1400" dirty="0">
              <a:solidFill>
                <a:schemeClr val="tx1"/>
              </a:solidFill>
              <a:latin typeface="Arial" panose="020B0604020202020204" pitchFamily="34" charset="0"/>
              <a:cs typeface="Arial" panose="020B0604020202020204" pitchFamily="34" charset="0"/>
            </a:rPr>
            <a:t>Makes workforce planning easier</a:t>
          </a:r>
          <a:endParaRPr lang="en-US" sz="1400" dirty="0">
            <a:solidFill>
              <a:schemeClr val="tx1"/>
            </a:solidFill>
            <a:latin typeface="Arial" panose="020B0604020202020204" pitchFamily="34" charset="0"/>
            <a:cs typeface="Arial" panose="020B0604020202020204" pitchFamily="34" charset="0"/>
          </a:endParaRPr>
        </a:p>
      </dgm:t>
    </dgm:pt>
    <dgm:pt modelId="{672B07D4-60E6-4380-A9E6-B2817480E03C}" type="parTrans" cxnId="{19D0782B-4EBE-471E-8C93-C1B71BE8F5E9}">
      <dgm:prSet/>
      <dgm:spPr/>
      <dgm:t>
        <a:bodyPr/>
        <a:lstStyle/>
        <a:p>
          <a:endParaRPr lang="en-US">
            <a:solidFill>
              <a:schemeClr val="tx1"/>
            </a:solidFill>
          </a:endParaRPr>
        </a:p>
      </dgm:t>
    </dgm:pt>
    <dgm:pt modelId="{E8EF4766-E94B-4DE9-8D7F-ED97674A1356}" type="sibTrans" cxnId="{19D0782B-4EBE-471E-8C93-C1B71BE8F5E9}">
      <dgm:prSet/>
      <dgm:spPr/>
      <dgm:t>
        <a:bodyPr/>
        <a:lstStyle/>
        <a:p>
          <a:endParaRPr lang="en-US">
            <a:solidFill>
              <a:schemeClr val="tx1"/>
            </a:solidFill>
          </a:endParaRPr>
        </a:p>
      </dgm:t>
    </dgm:pt>
    <dgm:pt modelId="{3CD07D59-99B5-4C60-BCC0-76BEDF311DE3}">
      <dgm:prSet custT="1"/>
      <dgm:spPr/>
      <dgm:t>
        <a:bodyPr/>
        <a:lstStyle/>
        <a:p>
          <a:r>
            <a:rPr lang="en-GB" sz="1400">
              <a:solidFill>
                <a:schemeClr val="tx1"/>
              </a:solidFill>
              <a:latin typeface="Arial" panose="020B0604020202020204" pitchFamily="34" charset="0"/>
              <a:cs typeface="Arial" panose="020B0604020202020204" pitchFamily="34" charset="0"/>
            </a:rPr>
            <a:t>Career progression for MSWs</a:t>
          </a:r>
          <a:endParaRPr lang="en-US" sz="1400">
            <a:solidFill>
              <a:schemeClr val="tx1"/>
            </a:solidFill>
            <a:latin typeface="Arial" panose="020B0604020202020204" pitchFamily="34" charset="0"/>
            <a:cs typeface="Arial" panose="020B0604020202020204" pitchFamily="34" charset="0"/>
          </a:endParaRPr>
        </a:p>
      </dgm:t>
    </dgm:pt>
    <dgm:pt modelId="{C5A5F05D-4C9E-4F6A-8ED8-F908CD8C0327}" type="parTrans" cxnId="{21D2F926-C0DA-451B-8CD1-8AA707781DC1}">
      <dgm:prSet/>
      <dgm:spPr/>
      <dgm:t>
        <a:bodyPr/>
        <a:lstStyle/>
        <a:p>
          <a:endParaRPr lang="en-US">
            <a:solidFill>
              <a:schemeClr val="tx1"/>
            </a:solidFill>
          </a:endParaRPr>
        </a:p>
      </dgm:t>
    </dgm:pt>
    <dgm:pt modelId="{6A4EF4A2-4307-49FF-855E-2E434CED6CE2}" type="sibTrans" cxnId="{21D2F926-C0DA-451B-8CD1-8AA707781DC1}">
      <dgm:prSet/>
      <dgm:spPr/>
      <dgm:t>
        <a:bodyPr/>
        <a:lstStyle/>
        <a:p>
          <a:endParaRPr lang="en-US">
            <a:solidFill>
              <a:schemeClr val="tx1"/>
            </a:solidFill>
          </a:endParaRPr>
        </a:p>
      </dgm:t>
    </dgm:pt>
    <dgm:pt modelId="{AB52D8F8-2F32-4F35-912F-C948482C0185}">
      <dgm:prSet custT="1"/>
      <dgm:spPr/>
      <dgm:t>
        <a:bodyPr/>
        <a:lstStyle/>
        <a:p>
          <a:r>
            <a:rPr lang="en-GB" sz="1400" dirty="0">
              <a:solidFill>
                <a:schemeClr val="tx1"/>
              </a:solidFill>
              <a:latin typeface="Arial" panose="020B0604020202020204" pitchFamily="34" charset="0"/>
              <a:cs typeface="Arial" panose="020B0604020202020204" pitchFamily="34" charset="0"/>
            </a:rPr>
            <a:t>Attract more applicants to the MSW role</a:t>
          </a:r>
          <a:endParaRPr lang="en-US" sz="1400" dirty="0">
            <a:solidFill>
              <a:schemeClr val="tx1"/>
            </a:solidFill>
            <a:latin typeface="Arial" panose="020B0604020202020204" pitchFamily="34" charset="0"/>
            <a:cs typeface="Arial" panose="020B0604020202020204" pitchFamily="34" charset="0"/>
          </a:endParaRPr>
        </a:p>
      </dgm:t>
    </dgm:pt>
    <dgm:pt modelId="{415BDB3F-0706-4AF9-ACED-27C82A8607B0}" type="parTrans" cxnId="{0E29D831-4378-4D64-AF95-505C51FB030E}">
      <dgm:prSet/>
      <dgm:spPr/>
      <dgm:t>
        <a:bodyPr/>
        <a:lstStyle/>
        <a:p>
          <a:endParaRPr lang="en-US">
            <a:solidFill>
              <a:schemeClr val="tx1"/>
            </a:solidFill>
          </a:endParaRPr>
        </a:p>
      </dgm:t>
    </dgm:pt>
    <dgm:pt modelId="{90B98B18-1117-4D1F-A11A-398650578DA0}" type="sibTrans" cxnId="{0E29D831-4378-4D64-AF95-505C51FB030E}">
      <dgm:prSet/>
      <dgm:spPr/>
      <dgm:t>
        <a:bodyPr/>
        <a:lstStyle/>
        <a:p>
          <a:endParaRPr lang="en-US">
            <a:solidFill>
              <a:schemeClr val="tx1"/>
            </a:solidFill>
          </a:endParaRPr>
        </a:p>
      </dgm:t>
    </dgm:pt>
    <dgm:pt modelId="{8A539856-CF8C-4CA9-9CBF-6970593E45EA}" type="pres">
      <dgm:prSet presAssocID="{E5C912DC-3B7C-4988-B64F-C66BC6C8AFD4}" presName="Name0" presStyleCnt="0">
        <dgm:presLayoutVars>
          <dgm:dir/>
          <dgm:resizeHandles val="exact"/>
        </dgm:presLayoutVars>
      </dgm:prSet>
      <dgm:spPr/>
    </dgm:pt>
    <dgm:pt modelId="{D5F9C3CD-3D72-4F2A-8FA7-F6D5A05E81F0}" type="pres">
      <dgm:prSet presAssocID="{17DCECC9-3C74-4D42-83A5-B3A599C9E041}" presName="node" presStyleLbl="node1" presStyleIdx="0" presStyleCnt="8" custScaleY="286733">
        <dgm:presLayoutVars>
          <dgm:bulletEnabled val="1"/>
        </dgm:presLayoutVars>
      </dgm:prSet>
      <dgm:spPr/>
    </dgm:pt>
    <dgm:pt modelId="{A99F7F54-B5B6-48A5-A00F-875D35FBA7E1}" type="pres">
      <dgm:prSet presAssocID="{3F040F13-6BEE-4009-A097-C38718697041}" presName="sibTrans" presStyleLbl="sibTrans1D1" presStyleIdx="0" presStyleCnt="7"/>
      <dgm:spPr/>
    </dgm:pt>
    <dgm:pt modelId="{1CA319A7-BC6A-4D3E-B0CE-2233477911E5}" type="pres">
      <dgm:prSet presAssocID="{3F040F13-6BEE-4009-A097-C38718697041}" presName="connectorText" presStyleLbl="sibTrans1D1" presStyleIdx="0" presStyleCnt="7"/>
      <dgm:spPr/>
    </dgm:pt>
    <dgm:pt modelId="{9D825BCB-1BAB-44C9-9492-92C50F6ED630}" type="pres">
      <dgm:prSet presAssocID="{837AD28C-17D2-4A2E-8ABE-05132EE2A225}" presName="node" presStyleLbl="node1" presStyleIdx="1" presStyleCnt="8" custScaleY="127114">
        <dgm:presLayoutVars>
          <dgm:bulletEnabled val="1"/>
        </dgm:presLayoutVars>
      </dgm:prSet>
      <dgm:spPr/>
    </dgm:pt>
    <dgm:pt modelId="{53615BF0-5103-430B-A4AB-66022FC60D44}" type="pres">
      <dgm:prSet presAssocID="{30A45092-2C3B-4171-B3F7-F88D0B6CD3BD}" presName="sibTrans" presStyleLbl="sibTrans1D1" presStyleIdx="1" presStyleCnt="7"/>
      <dgm:spPr/>
    </dgm:pt>
    <dgm:pt modelId="{49D9D5F2-5F75-4E53-B175-054907A2564B}" type="pres">
      <dgm:prSet presAssocID="{30A45092-2C3B-4171-B3F7-F88D0B6CD3BD}" presName="connectorText" presStyleLbl="sibTrans1D1" presStyleIdx="1" presStyleCnt="7"/>
      <dgm:spPr/>
    </dgm:pt>
    <dgm:pt modelId="{C7798555-A0B5-4A73-A4DA-E44E5AB572D4}" type="pres">
      <dgm:prSet presAssocID="{9A3CBD37-6B83-433E-980B-B2C03A71352A}" presName="node" presStyleLbl="node1" presStyleIdx="2" presStyleCnt="8" custScaleY="127114">
        <dgm:presLayoutVars>
          <dgm:bulletEnabled val="1"/>
        </dgm:presLayoutVars>
      </dgm:prSet>
      <dgm:spPr/>
    </dgm:pt>
    <dgm:pt modelId="{AF2700E4-5AE0-48B2-82F8-8C838200E514}" type="pres">
      <dgm:prSet presAssocID="{D864560A-A68B-480B-B584-EC397E456537}" presName="sibTrans" presStyleLbl="sibTrans1D1" presStyleIdx="2" presStyleCnt="7"/>
      <dgm:spPr/>
    </dgm:pt>
    <dgm:pt modelId="{1000F229-9AA9-4E92-A6D7-D81387D974D5}" type="pres">
      <dgm:prSet presAssocID="{D864560A-A68B-480B-B584-EC397E456537}" presName="connectorText" presStyleLbl="sibTrans1D1" presStyleIdx="2" presStyleCnt="7"/>
      <dgm:spPr/>
    </dgm:pt>
    <dgm:pt modelId="{5821EF57-DB6F-44D5-93DE-61A69C412BDC}" type="pres">
      <dgm:prSet presAssocID="{C21B0064-70F6-4C8B-BD4C-8100F9785F39}" presName="node" presStyleLbl="node1" presStyleIdx="3" presStyleCnt="8">
        <dgm:presLayoutVars>
          <dgm:bulletEnabled val="1"/>
        </dgm:presLayoutVars>
      </dgm:prSet>
      <dgm:spPr/>
    </dgm:pt>
    <dgm:pt modelId="{1D6B93A0-5C01-4C69-A6C4-E069AC243485}" type="pres">
      <dgm:prSet presAssocID="{ED3F51EF-BEBE-412C-9CE8-0487F5151295}" presName="sibTrans" presStyleLbl="sibTrans1D1" presStyleIdx="3" presStyleCnt="7"/>
      <dgm:spPr/>
    </dgm:pt>
    <dgm:pt modelId="{989A6DA2-0C07-4C12-B7C5-873A9B1C369F}" type="pres">
      <dgm:prSet presAssocID="{ED3F51EF-BEBE-412C-9CE8-0487F5151295}" presName="connectorText" presStyleLbl="sibTrans1D1" presStyleIdx="3" presStyleCnt="7"/>
      <dgm:spPr/>
    </dgm:pt>
    <dgm:pt modelId="{312859CF-EF50-4B28-9D72-F1FFC33F763B}" type="pres">
      <dgm:prSet presAssocID="{3C49FEC9-ACC1-409C-BB3D-D781B672F3DF}" presName="node" presStyleLbl="node1" presStyleIdx="4" presStyleCnt="8">
        <dgm:presLayoutVars>
          <dgm:bulletEnabled val="1"/>
        </dgm:presLayoutVars>
      </dgm:prSet>
      <dgm:spPr/>
    </dgm:pt>
    <dgm:pt modelId="{FD239F27-B05E-418A-969E-90252CEEAB8F}" type="pres">
      <dgm:prSet presAssocID="{DD116D68-F96E-4611-B95C-10CC84034A54}" presName="sibTrans" presStyleLbl="sibTrans1D1" presStyleIdx="4" presStyleCnt="7"/>
      <dgm:spPr/>
    </dgm:pt>
    <dgm:pt modelId="{71B94D73-6593-43F7-9182-5E36EA2C34BD}" type="pres">
      <dgm:prSet presAssocID="{DD116D68-F96E-4611-B95C-10CC84034A54}" presName="connectorText" presStyleLbl="sibTrans1D1" presStyleIdx="4" presStyleCnt="7"/>
      <dgm:spPr/>
    </dgm:pt>
    <dgm:pt modelId="{8D981D6F-F1E7-4ABA-AF52-EB4A1DFFB13E}" type="pres">
      <dgm:prSet presAssocID="{0CE68390-1ECD-4C26-9669-04A84A561D7A}" presName="node" presStyleLbl="node1" presStyleIdx="5" presStyleCnt="8">
        <dgm:presLayoutVars>
          <dgm:bulletEnabled val="1"/>
        </dgm:presLayoutVars>
      </dgm:prSet>
      <dgm:spPr/>
    </dgm:pt>
    <dgm:pt modelId="{8C1C1A96-1766-4AF9-9BAC-03FBCC5B55A3}" type="pres">
      <dgm:prSet presAssocID="{E8EF4766-E94B-4DE9-8D7F-ED97674A1356}" presName="sibTrans" presStyleLbl="sibTrans1D1" presStyleIdx="5" presStyleCnt="7"/>
      <dgm:spPr/>
    </dgm:pt>
    <dgm:pt modelId="{4F6A5A6B-B9DA-4525-B9A3-7C61538DD199}" type="pres">
      <dgm:prSet presAssocID="{E8EF4766-E94B-4DE9-8D7F-ED97674A1356}" presName="connectorText" presStyleLbl="sibTrans1D1" presStyleIdx="5" presStyleCnt="7"/>
      <dgm:spPr/>
    </dgm:pt>
    <dgm:pt modelId="{2FA84CB6-A67B-4880-B023-7E986853E234}" type="pres">
      <dgm:prSet presAssocID="{3CD07D59-99B5-4C60-BCC0-76BEDF311DE3}" presName="node" presStyleLbl="node1" presStyleIdx="6" presStyleCnt="8">
        <dgm:presLayoutVars>
          <dgm:bulletEnabled val="1"/>
        </dgm:presLayoutVars>
      </dgm:prSet>
      <dgm:spPr/>
    </dgm:pt>
    <dgm:pt modelId="{5AAA3279-0ECB-40C2-BE6F-A8BB663AEFB5}" type="pres">
      <dgm:prSet presAssocID="{6A4EF4A2-4307-49FF-855E-2E434CED6CE2}" presName="sibTrans" presStyleLbl="sibTrans1D1" presStyleIdx="6" presStyleCnt="7"/>
      <dgm:spPr/>
    </dgm:pt>
    <dgm:pt modelId="{3B355780-4415-443B-AE38-B7190F6458CC}" type="pres">
      <dgm:prSet presAssocID="{6A4EF4A2-4307-49FF-855E-2E434CED6CE2}" presName="connectorText" presStyleLbl="sibTrans1D1" presStyleIdx="6" presStyleCnt="7"/>
      <dgm:spPr/>
    </dgm:pt>
    <dgm:pt modelId="{8EC05029-EF3B-4D46-9454-ED83657A8BCB}" type="pres">
      <dgm:prSet presAssocID="{AB52D8F8-2F32-4F35-912F-C948482C0185}" presName="node" presStyleLbl="node1" presStyleIdx="7" presStyleCnt="8">
        <dgm:presLayoutVars>
          <dgm:bulletEnabled val="1"/>
        </dgm:presLayoutVars>
      </dgm:prSet>
      <dgm:spPr/>
    </dgm:pt>
  </dgm:ptLst>
  <dgm:cxnLst>
    <dgm:cxn modelId="{116C731B-7023-42EE-82BF-D7E2D9CF2307}" type="presOf" srcId="{DD116D68-F96E-4611-B95C-10CC84034A54}" destId="{71B94D73-6593-43F7-9182-5E36EA2C34BD}" srcOrd="1" destOrd="0" presId="urn:microsoft.com/office/officeart/2016/7/layout/RepeatingBendingProcessNew"/>
    <dgm:cxn modelId="{21D2F926-C0DA-451B-8CD1-8AA707781DC1}" srcId="{E5C912DC-3B7C-4988-B64F-C66BC6C8AFD4}" destId="{3CD07D59-99B5-4C60-BCC0-76BEDF311DE3}" srcOrd="6" destOrd="0" parTransId="{C5A5F05D-4C9E-4F6A-8ED8-F908CD8C0327}" sibTransId="{6A4EF4A2-4307-49FF-855E-2E434CED6CE2}"/>
    <dgm:cxn modelId="{19D0782B-4EBE-471E-8C93-C1B71BE8F5E9}" srcId="{E5C912DC-3B7C-4988-B64F-C66BC6C8AFD4}" destId="{0CE68390-1ECD-4C26-9669-04A84A561D7A}" srcOrd="5" destOrd="0" parTransId="{672B07D4-60E6-4380-A9E6-B2817480E03C}" sibTransId="{E8EF4766-E94B-4DE9-8D7F-ED97674A1356}"/>
    <dgm:cxn modelId="{0E29D831-4378-4D64-AF95-505C51FB030E}" srcId="{E5C912DC-3B7C-4988-B64F-C66BC6C8AFD4}" destId="{AB52D8F8-2F32-4F35-912F-C948482C0185}" srcOrd="7" destOrd="0" parTransId="{415BDB3F-0706-4AF9-ACED-27C82A8607B0}" sibTransId="{90B98B18-1117-4D1F-A11A-398650578DA0}"/>
    <dgm:cxn modelId="{01D79432-840F-47D3-9ECB-D4F67CD448CD}" type="presOf" srcId="{E8EF4766-E94B-4DE9-8D7F-ED97674A1356}" destId="{8C1C1A96-1766-4AF9-9BAC-03FBCC5B55A3}" srcOrd="0" destOrd="0" presId="urn:microsoft.com/office/officeart/2016/7/layout/RepeatingBendingProcessNew"/>
    <dgm:cxn modelId="{D9F01934-2820-4F1C-8440-B12ED5BECFB4}" srcId="{E5C912DC-3B7C-4988-B64F-C66BC6C8AFD4}" destId="{17DCECC9-3C74-4D42-83A5-B3A599C9E041}" srcOrd="0" destOrd="0" parTransId="{11D2C50E-892B-467C-B742-4D7FD3A60FD8}" sibTransId="{3F040F13-6BEE-4009-A097-C38718697041}"/>
    <dgm:cxn modelId="{D9C03A39-F836-4790-8842-A595DFE79E49}" type="presOf" srcId="{3C49FEC9-ACC1-409C-BB3D-D781B672F3DF}" destId="{312859CF-EF50-4B28-9D72-F1FFC33F763B}" srcOrd="0" destOrd="0" presId="urn:microsoft.com/office/officeart/2016/7/layout/RepeatingBendingProcessNew"/>
    <dgm:cxn modelId="{A8925C61-9CD0-4A79-A8E5-06B9A0668B66}" type="presOf" srcId="{D864560A-A68B-480B-B584-EC397E456537}" destId="{1000F229-9AA9-4E92-A6D7-D81387D974D5}" srcOrd="1" destOrd="0" presId="urn:microsoft.com/office/officeart/2016/7/layout/RepeatingBendingProcessNew"/>
    <dgm:cxn modelId="{54396946-D7F5-4059-A09E-06C67DEABB58}" type="presOf" srcId="{0CE68390-1ECD-4C26-9669-04A84A561D7A}" destId="{8D981D6F-F1E7-4ABA-AF52-EB4A1DFFB13E}" srcOrd="0" destOrd="0" presId="urn:microsoft.com/office/officeart/2016/7/layout/RepeatingBendingProcessNew"/>
    <dgm:cxn modelId="{1C758C66-46D2-43BC-AF48-C94FF6ED591F}" type="presOf" srcId="{3F040F13-6BEE-4009-A097-C38718697041}" destId="{1CA319A7-BC6A-4D3E-B0CE-2233477911E5}" srcOrd="1" destOrd="0" presId="urn:microsoft.com/office/officeart/2016/7/layout/RepeatingBendingProcessNew"/>
    <dgm:cxn modelId="{E0D81B68-BAC7-46EC-B963-279B4D65E936}" type="presOf" srcId="{E8EF4766-E94B-4DE9-8D7F-ED97674A1356}" destId="{4F6A5A6B-B9DA-4525-B9A3-7C61538DD199}" srcOrd="1" destOrd="0" presId="urn:microsoft.com/office/officeart/2016/7/layout/RepeatingBendingProcessNew"/>
    <dgm:cxn modelId="{C098F969-6004-4660-902F-B0277E1219A9}" type="presOf" srcId="{3F040F13-6BEE-4009-A097-C38718697041}" destId="{A99F7F54-B5B6-48A5-A00F-875D35FBA7E1}" srcOrd="0" destOrd="0" presId="urn:microsoft.com/office/officeart/2016/7/layout/RepeatingBendingProcessNew"/>
    <dgm:cxn modelId="{86D87D50-3BD6-4564-AF75-EBA0502A1924}" type="presOf" srcId="{ED3F51EF-BEBE-412C-9CE8-0487F5151295}" destId="{1D6B93A0-5C01-4C69-A6C4-E069AC243485}" srcOrd="0" destOrd="0" presId="urn:microsoft.com/office/officeart/2016/7/layout/RepeatingBendingProcessNew"/>
    <dgm:cxn modelId="{502CE153-D707-44C1-8C69-465ED1955B91}" type="presOf" srcId="{6A4EF4A2-4307-49FF-855E-2E434CED6CE2}" destId="{5AAA3279-0ECB-40C2-BE6F-A8BB663AEFB5}" srcOrd="0" destOrd="0" presId="urn:microsoft.com/office/officeart/2016/7/layout/RepeatingBendingProcessNew"/>
    <dgm:cxn modelId="{FE136F75-F8EB-4668-8A84-A83FA6AD0678}" type="presOf" srcId="{C21B0064-70F6-4C8B-BD4C-8100F9785F39}" destId="{5821EF57-DB6F-44D5-93DE-61A69C412BDC}" srcOrd="0" destOrd="0" presId="urn:microsoft.com/office/officeart/2016/7/layout/RepeatingBendingProcessNew"/>
    <dgm:cxn modelId="{A6411F76-A2C4-434F-A30E-6384C9E4D653}" srcId="{E5C912DC-3B7C-4988-B64F-C66BC6C8AFD4}" destId="{3C49FEC9-ACC1-409C-BB3D-D781B672F3DF}" srcOrd="4" destOrd="0" parTransId="{E1835584-178C-4A69-9CB2-686B388958B0}" sibTransId="{DD116D68-F96E-4611-B95C-10CC84034A54}"/>
    <dgm:cxn modelId="{B162C858-37DE-40DF-B463-E84F189C7654}" type="presOf" srcId="{3CD07D59-99B5-4C60-BCC0-76BEDF311DE3}" destId="{2FA84CB6-A67B-4880-B023-7E986853E234}" srcOrd="0" destOrd="0" presId="urn:microsoft.com/office/officeart/2016/7/layout/RepeatingBendingProcessNew"/>
    <dgm:cxn modelId="{6CE2297B-321F-4605-AA28-54A5AA12DFB4}" type="presOf" srcId="{ED3F51EF-BEBE-412C-9CE8-0487F5151295}" destId="{989A6DA2-0C07-4C12-B7C5-873A9B1C369F}" srcOrd="1" destOrd="0" presId="urn:microsoft.com/office/officeart/2016/7/layout/RepeatingBendingProcessNew"/>
    <dgm:cxn modelId="{74729086-105F-4517-B1EC-86350FCE8EA4}" type="presOf" srcId="{D864560A-A68B-480B-B584-EC397E456537}" destId="{AF2700E4-5AE0-48B2-82F8-8C838200E514}" srcOrd="0" destOrd="0" presId="urn:microsoft.com/office/officeart/2016/7/layout/RepeatingBendingProcessNew"/>
    <dgm:cxn modelId="{310C1988-2617-42C8-89CF-F172B5A84084}" type="presOf" srcId="{E5C912DC-3B7C-4988-B64F-C66BC6C8AFD4}" destId="{8A539856-CF8C-4CA9-9CBF-6970593E45EA}" srcOrd="0" destOrd="0" presId="urn:microsoft.com/office/officeart/2016/7/layout/RepeatingBendingProcessNew"/>
    <dgm:cxn modelId="{37D85B95-3C93-453E-B781-EF993A371AD7}" type="presOf" srcId="{837AD28C-17D2-4A2E-8ABE-05132EE2A225}" destId="{9D825BCB-1BAB-44C9-9492-92C50F6ED630}" srcOrd="0" destOrd="0" presId="urn:microsoft.com/office/officeart/2016/7/layout/RepeatingBendingProcessNew"/>
    <dgm:cxn modelId="{887117B2-2E6C-4B46-A3D9-5DE0AE3CACF3}" type="presOf" srcId="{30A45092-2C3B-4171-B3F7-F88D0B6CD3BD}" destId="{53615BF0-5103-430B-A4AB-66022FC60D44}" srcOrd="0" destOrd="0" presId="urn:microsoft.com/office/officeart/2016/7/layout/RepeatingBendingProcessNew"/>
    <dgm:cxn modelId="{584D5DBB-4774-4421-BCC2-C4D962A105B1}" srcId="{E5C912DC-3B7C-4988-B64F-C66BC6C8AFD4}" destId="{837AD28C-17D2-4A2E-8ABE-05132EE2A225}" srcOrd="1" destOrd="0" parTransId="{1B9B390D-3215-4CFB-A564-C6920311B250}" sibTransId="{30A45092-2C3B-4171-B3F7-F88D0B6CD3BD}"/>
    <dgm:cxn modelId="{253725C0-D551-44FF-87B1-1C49B20CA4C1}" type="presOf" srcId="{17DCECC9-3C74-4D42-83A5-B3A599C9E041}" destId="{D5F9C3CD-3D72-4F2A-8FA7-F6D5A05E81F0}" srcOrd="0" destOrd="0" presId="urn:microsoft.com/office/officeart/2016/7/layout/RepeatingBendingProcessNew"/>
    <dgm:cxn modelId="{5CA7F1D8-1836-4520-8DE6-FA210E18A663}" type="presOf" srcId="{6A4EF4A2-4307-49FF-855E-2E434CED6CE2}" destId="{3B355780-4415-443B-AE38-B7190F6458CC}" srcOrd="1" destOrd="0" presId="urn:microsoft.com/office/officeart/2016/7/layout/RepeatingBendingProcessNew"/>
    <dgm:cxn modelId="{54B0EAE2-1C58-4E6E-88DB-B0C859F7ADA6}" type="presOf" srcId="{DD116D68-F96E-4611-B95C-10CC84034A54}" destId="{FD239F27-B05E-418A-969E-90252CEEAB8F}" srcOrd="0" destOrd="0" presId="urn:microsoft.com/office/officeart/2016/7/layout/RepeatingBendingProcessNew"/>
    <dgm:cxn modelId="{623BFCE3-2C1E-435B-A1A5-1E8805E92D51}" type="presOf" srcId="{9A3CBD37-6B83-433E-980B-B2C03A71352A}" destId="{C7798555-A0B5-4A73-A4DA-E44E5AB572D4}" srcOrd="0" destOrd="0" presId="urn:microsoft.com/office/officeart/2016/7/layout/RepeatingBendingProcessNew"/>
    <dgm:cxn modelId="{D9D4ACEA-D5A6-4642-B637-8BB97A16044A}" type="presOf" srcId="{AB52D8F8-2F32-4F35-912F-C948482C0185}" destId="{8EC05029-EF3B-4D46-9454-ED83657A8BCB}" srcOrd="0" destOrd="0" presId="urn:microsoft.com/office/officeart/2016/7/layout/RepeatingBendingProcessNew"/>
    <dgm:cxn modelId="{F83BFAF2-C427-44F6-9B4F-A35DFBB5C6E1}" type="presOf" srcId="{30A45092-2C3B-4171-B3F7-F88D0B6CD3BD}" destId="{49D9D5F2-5F75-4E53-B175-054907A2564B}" srcOrd="1" destOrd="0" presId="urn:microsoft.com/office/officeart/2016/7/layout/RepeatingBendingProcessNew"/>
    <dgm:cxn modelId="{0C78CEF5-D19E-4202-BF02-390EE38C0A42}" srcId="{E5C912DC-3B7C-4988-B64F-C66BC6C8AFD4}" destId="{9A3CBD37-6B83-433E-980B-B2C03A71352A}" srcOrd="2" destOrd="0" parTransId="{C3CCDD08-B936-412D-9340-FDA1BE23D98C}" sibTransId="{D864560A-A68B-480B-B584-EC397E456537}"/>
    <dgm:cxn modelId="{887224F7-9EC9-4A91-93A1-924D76EA60DE}" srcId="{E5C912DC-3B7C-4988-B64F-C66BC6C8AFD4}" destId="{C21B0064-70F6-4C8B-BD4C-8100F9785F39}" srcOrd="3" destOrd="0" parTransId="{44AE3CF1-3534-4ED7-AFFF-3D213AED1278}" sibTransId="{ED3F51EF-BEBE-412C-9CE8-0487F5151295}"/>
    <dgm:cxn modelId="{539EDE65-7131-4860-8A2A-F942878FE3DE}" type="presParOf" srcId="{8A539856-CF8C-4CA9-9CBF-6970593E45EA}" destId="{D5F9C3CD-3D72-4F2A-8FA7-F6D5A05E81F0}" srcOrd="0" destOrd="0" presId="urn:microsoft.com/office/officeart/2016/7/layout/RepeatingBendingProcessNew"/>
    <dgm:cxn modelId="{1E7D96AF-85EE-43FB-8A1A-B60E769E437F}" type="presParOf" srcId="{8A539856-CF8C-4CA9-9CBF-6970593E45EA}" destId="{A99F7F54-B5B6-48A5-A00F-875D35FBA7E1}" srcOrd="1" destOrd="0" presId="urn:microsoft.com/office/officeart/2016/7/layout/RepeatingBendingProcessNew"/>
    <dgm:cxn modelId="{C7A67AE0-D895-496D-B2FE-E352DCC84896}" type="presParOf" srcId="{A99F7F54-B5B6-48A5-A00F-875D35FBA7E1}" destId="{1CA319A7-BC6A-4D3E-B0CE-2233477911E5}" srcOrd="0" destOrd="0" presId="urn:microsoft.com/office/officeart/2016/7/layout/RepeatingBendingProcessNew"/>
    <dgm:cxn modelId="{85D532CB-823A-45FB-A583-B1A13652F7AA}" type="presParOf" srcId="{8A539856-CF8C-4CA9-9CBF-6970593E45EA}" destId="{9D825BCB-1BAB-44C9-9492-92C50F6ED630}" srcOrd="2" destOrd="0" presId="urn:microsoft.com/office/officeart/2016/7/layout/RepeatingBendingProcessNew"/>
    <dgm:cxn modelId="{8BE18CB2-D41F-47E8-AE4A-98998C63F4F9}" type="presParOf" srcId="{8A539856-CF8C-4CA9-9CBF-6970593E45EA}" destId="{53615BF0-5103-430B-A4AB-66022FC60D44}" srcOrd="3" destOrd="0" presId="urn:microsoft.com/office/officeart/2016/7/layout/RepeatingBendingProcessNew"/>
    <dgm:cxn modelId="{75416DAF-A66C-4EB7-816B-9CE7E5E7A5B6}" type="presParOf" srcId="{53615BF0-5103-430B-A4AB-66022FC60D44}" destId="{49D9D5F2-5F75-4E53-B175-054907A2564B}" srcOrd="0" destOrd="0" presId="urn:microsoft.com/office/officeart/2016/7/layout/RepeatingBendingProcessNew"/>
    <dgm:cxn modelId="{A47FCBB6-CFF7-432E-8353-A45B7B3460AA}" type="presParOf" srcId="{8A539856-CF8C-4CA9-9CBF-6970593E45EA}" destId="{C7798555-A0B5-4A73-A4DA-E44E5AB572D4}" srcOrd="4" destOrd="0" presId="urn:microsoft.com/office/officeart/2016/7/layout/RepeatingBendingProcessNew"/>
    <dgm:cxn modelId="{1AEA06A2-3725-4AD8-A71B-6AB59E569114}" type="presParOf" srcId="{8A539856-CF8C-4CA9-9CBF-6970593E45EA}" destId="{AF2700E4-5AE0-48B2-82F8-8C838200E514}" srcOrd="5" destOrd="0" presId="urn:microsoft.com/office/officeart/2016/7/layout/RepeatingBendingProcessNew"/>
    <dgm:cxn modelId="{4B128C4F-A383-4EB7-A812-8B65F0024BA4}" type="presParOf" srcId="{AF2700E4-5AE0-48B2-82F8-8C838200E514}" destId="{1000F229-9AA9-4E92-A6D7-D81387D974D5}" srcOrd="0" destOrd="0" presId="urn:microsoft.com/office/officeart/2016/7/layout/RepeatingBendingProcessNew"/>
    <dgm:cxn modelId="{C6DFBF67-4EAB-4B03-833F-2475DA126EDD}" type="presParOf" srcId="{8A539856-CF8C-4CA9-9CBF-6970593E45EA}" destId="{5821EF57-DB6F-44D5-93DE-61A69C412BDC}" srcOrd="6" destOrd="0" presId="urn:microsoft.com/office/officeart/2016/7/layout/RepeatingBendingProcessNew"/>
    <dgm:cxn modelId="{2436DD89-8131-44E4-8FC0-1ED82F2E0F7C}" type="presParOf" srcId="{8A539856-CF8C-4CA9-9CBF-6970593E45EA}" destId="{1D6B93A0-5C01-4C69-A6C4-E069AC243485}" srcOrd="7" destOrd="0" presId="urn:microsoft.com/office/officeart/2016/7/layout/RepeatingBendingProcessNew"/>
    <dgm:cxn modelId="{AB84DB1C-09AA-4E13-A458-50071564AA52}" type="presParOf" srcId="{1D6B93A0-5C01-4C69-A6C4-E069AC243485}" destId="{989A6DA2-0C07-4C12-B7C5-873A9B1C369F}" srcOrd="0" destOrd="0" presId="urn:microsoft.com/office/officeart/2016/7/layout/RepeatingBendingProcessNew"/>
    <dgm:cxn modelId="{5B3D59B9-455E-4381-863B-FE3131FE57BD}" type="presParOf" srcId="{8A539856-CF8C-4CA9-9CBF-6970593E45EA}" destId="{312859CF-EF50-4B28-9D72-F1FFC33F763B}" srcOrd="8" destOrd="0" presId="urn:microsoft.com/office/officeart/2016/7/layout/RepeatingBendingProcessNew"/>
    <dgm:cxn modelId="{B3BCCA83-432F-4129-84F7-4428D7099361}" type="presParOf" srcId="{8A539856-CF8C-4CA9-9CBF-6970593E45EA}" destId="{FD239F27-B05E-418A-969E-90252CEEAB8F}" srcOrd="9" destOrd="0" presId="urn:microsoft.com/office/officeart/2016/7/layout/RepeatingBendingProcessNew"/>
    <dgm:cxn modelId="{EF2ABFE9-F688-41B2-9399-F57A392BC45A}" type="presParOf" srcId="{FD239F27-B05E-418A-969E-90252CEEAB8F}" destId="{71B94D73-6593-43F7-9182-5E36EA2C34BD}" srcOrd="0" destOrd="0" presId="urn:microsoft.com/office/officeart/2016/7/layout/RepeatingBendingProcessNew"/>
    <dgm:cxn modelId="{86B4C477-AC9D-4FA8-8D59-FDB35A2C4903}" type="presParOf" srcId="{8A539856-CF8C-4CA9-9CBF-6970593E45EA}" destId="{8D981D6F-F1E7-4ABA-AF52-EB4A1DFFB13E}" srcOrd="10" destOrd="0" presId="urn:microsoft.com/office/officeart/2016/7/layout/RepeatingBendingProcessNew"/>
    <dgm:cxn modelId="{CB4B14FE-0579-4C12-BDB8-E2F3A21B6930}" type="presParOf" srcId="{8A539856-CF8C-4CA9-9CBF-6970593E45EA}" destId="{8C1C1A96-1766-4AF9-9BAC-03FBCC5B55A3}" srcOrd="11" destOrd="0" presId="urn:microsoft.com/office/officeart/2016/7/layout/RepeatingBendingProcessNew"/>
    <dgm:cxn modelId="{90630788-9BCB-420F-929E-55E0B3894B06}" type="presParOf" srcId="{8C1C1A96-1766-4AF9-9BAC-03FBCC5B55A3}" destId="{4F6A5A6B-B9DA-4525-B9A3-7C61538DD199}" srcOrd="0" destOrd="0" presId="urn:microsoft.com/office/officeart/2016/7/layout/RepeatingBendingProcessNew"/>
    <dgm:cxn modelId="{69631FDE-9F29-4084-8A13-CE10E7A379E1}" type="presParOf" srcId="{8A539856-CF8C-4CA9-9CBF-6970593E45EA}" destId="{2FA84CB6-A67B-4880-B023-7E986853E234}" srcOrd="12" destOrd="0" presId="urn:microsoft.com/office/officeart/2016/7/layout/RepeatingBendingProcessNew"/>
    <dgm:cxn modelId="{63E2E36C-31D1-4901-8285-37DF21A23E0B}" type="presParOf" srcId="{8A539856-CF8C-4CA9-9CBF-6970593E45EA}" destId="{5AAA3279-0ECB-40C2-BE6F-A8BB663AEFB5}" srcOrd="13" destOrd="0" presId="urn:microsoft.com/office/officeart/2016/7/layout/RepeatingBendingProcessNew"/>
    <dgm:cxn modelId="{AA834282-C464-4CBF-BD82-84530946CF05}" type="presParOf" srcId="{5AAA3279-0ECB-40C2-BE6F-A8BB663AEFB5}" destId="{3B355780-4415-443B-AE38-B7190F6458CC}" srcOrd="0" destOrd="0" presId="urn:microsoft.com/office/officeart/2016/7/layout/RepeatingBendingProcessNew"/>
    <dgm:cxn modelId="{97C47A87-06EE-48D7-8CF9-0A022CE33EAE}" type="presParOf" srcId="{8A539856-CF8C-4CA9-9CBF-6970593E45EA}" destId="{8EC05029-EF3B-4D46-9454-ED83657A8BCB}" srcOrd="14"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58A40-4038-4664-9631-3B2E87455053}">
      <dsp:nvSpPr>
        <dsp:cNvPr id="0" name=""/>
        <dsp:cNvSpPr/>
      </dsp:nvSpPr>
      <dsp:spPr>
        <a:xfrm>
          <a:off x="0" y="12711"/>
          <a:ext cx="8229600" cy="8494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Produced 3 new job descriptions based on the competency framework</a:t>
          </a:r>
          <a:endParaRPr lang="en-US" sz="2200" kern="1200" dirty="0">
            <a:solidFill>
              <a:schemeClr val="tx1"/>
            </a:solidFill>
            <a:latin typeface="Arial" panose="020B0604020202020204" pitchFamily="34" charset="0"/>
            <a:cs typeface="Arial" panose="020B0604020202020204" pitchFamily="34" charset="0"/>
          </a:endParaRPr>
        </a:p>
      </dsp:txBody>
      <dsp:txXfrm>
        <a:off x="41465" y="54176"/>
        <a:ext cx="8146670" cy="766490"/>
      </dsp:txXfrm>
    </dsp:sp>
    <dsp:sp modelId="{EC646C21-A882-4D87-A6A7-ABFA94DFA00C}">
      <dsp:nvSpPr>
        <dsp:cNvPr id="0" name=""/>
        <dsp:cNvSpPr/>
      </dsp:nvSpPr>
      <dsp:spPr>
        <a:xfrm>
          <a:off x="0" y="925491"/>
          <a:ext cx="8229600" cy="8494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Agreed across the LMS (four trusts in total)</a:t>
          </a:r>
          <a:endParaRPr lang="en-US" sz="2200" kern="1200" dirty="0">
            <a:solidFill>
              <a:schemeClr val="tx1"/>
            </a:solidFill>
            <a:latin typeface="Arial" panose="020B0604020202020204" pitchFamily="34" charset="0"/>
            <a:cs typeface="Arial" panose="020B0604020202020204" pitchFamily="34" charset="0"/>
          </a:endParaRPr>
        </a:p>
      </dsp:txBody>
      <dsp:txXfrm>
        <a:off x="41465" y="966956"/>
        <a:ext cx="8146670" cy="766490"/>
      </dsp:txXfrm>
    </dsp:sp>
    <dsp:sp modelId="{FBF32829-542B-4D37-AE7F-2C8B9F28CBC6}">
      <dsp:nvSpPr>
        <dsp:cNvPr id="0" name=""/>
        <dsp:cNvSpPr/>
      </dsp:nvSpPr>
      <dsp:spPr>
        <a:xfrm>
          <a:off x="0" y="1838271"/>
          <a:ext cx="8229600" cy="8494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Job matching/evaluation and consultation process</a:t>
          </a:r>
          <a:endParaRPr lang="en-US" sz="2200" kern="1200" dirty="0">
            <a:solidFill>
              <a:schemeClr val="tx1"/>
            </a:solidFill>
            <a:latin typeface="Arial" panose="020B0604020202020204" pitchFamily="34" charset="0"/>
            <a:cs typeface="Arial" panose="020B0604020202020204" pitchFamily="34" charset="0"/>
          </a:endParaRPr>
        </a:p>
      </dsp:txBody>
      <dsp:txXfrm>
        <a:off x="41465" y="1879736"/>
        <a:ext cx="8146670" cy="766490"/>
      </dsp:txXfrm>
    </dsp:sp>
    <dsp:sp modelId="{0A68E73D-2AEF-4A40-9812-7DE9075BE08B}">
      <dsp:nvSpPr>
        <dsp:cNvPr id="0" name=""/>
        <dsp:cNvSpPr/>
      </dsp:nvSpPr>
      <dsp:spPr>
        <a:xfrm>
          <a:off x="0" y="2751051"/>
          <a:ext cx="8229600" cy="8494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Implementation of job descriptions</a:t>
          </a:r>
          <a:endParaRPr lang="en-US" sz="2200" kern="1200" dirty="0">
            <a:solidFill>
              <a:schemeClr val="tx1"/>
            </a:solidFill>
            <a:latin typeface="Arial" panose="020B0604020202020204" pitchFamily="34" charset="0"/>
            <a:cs typeface="Arial" panose="020B0604020202020204" pitchFamily="34" charset="0"/>
          </a:endParaRPr>
        </a:p>
      </dsp:txBody>
      <dsp:txXfrm>
        <a:off x="41465" y="2792516"/>
        <a:ext cx="8146670" cy="766490"/>
      </dsp:txXfrm>
    </dsp:sp>
    <dsp:sp modelId="{46634247-24C2-40A5-AD0E-7099EDE85A36}">
      <dsp:nvSpPr>
        <dsp:cNvPr id="0" name=""/>
        <dsp:cNvSpPr/>
      </dsp:nvSpPr>
      <dsp:spPr>
        <a:xfrm>
          <a:off x="0" y="3663831"/>
          <a:ext cx="8229600" cy="84942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Sparked the need for a competency document, this was developed and rolled out across all existing MSWs</a:t>
          </a:r>
          <a:endParaRPr lang="en-US" sz="2200" kern="1200" dirty="0">
            <a:solidFill>
              <a:schemeClr val="tx1"/>
            </a:solidFill>
            <a:latin typeface="Arial" panose="020B0604020202020204" pitchFamily="34" charset="0"/>
            <a:cs typeface="Arial" panose="020B0604020202020204" pitchFamily="34" charset="0"/>
          </a:endParaRPr>
        </a:p>
      </dsp:txBody>
      <dsp:txXfrm>
        <a:off x="41465" y="3705296"/>
        <a:ext cx="8146670" cy="7664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D2112-B0D1-40FD-A6EA-EB669D330745}">
      <dsp:nvSpPr>
        <dsp:cNvPr id="0" name=""/>
        <dsp:cNvSpPr/>
      </dsp:nvSpPr>
      <dsp:spPr>
        <a:xfrm>
          <a:off x="1851818" y="0"/>
          <a:ext cx="4525963" cy="452596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643E52-FA6D-40E2-8F7D-69DB849F801D}">
      <dsp:nvSpPr>
        <dsp:cNvPr id="0" name=""/>
        <dsp:cNvSpPr/>
      </dsp:nvSpPr>
      <dsp:spPr>
        <a:xfrm>
          <a:off x="2281784" y="429966"/>
          <a:ext cx="1765125" cy="17651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Arial" panose="020B0604020202020204" pitchFamily="34" charset="0"/>
              <a:cs typeface="Arial" panose="020B0604020202020204" pitchFamily="34" charset="0"/>
            </a:rPr>
            <a:t>Produced programs of competency training to help bridge existing knowledge gaps</a:t>
          </a:r>
          <a:endParaRPr lang="en-US" sz="1600" kern="1200" dirty="0">
            <a:solidFill>
              <a:schemeClr val="tx1"/>
            </a:solidFill>
            <a:latin typeface="Arial" panose="020B0604020202020204" pitchFamily="34" charset="0"/>
            <a:cs typeface="Arial" panose="020B0604020202020204" pitchFamily="34" charset="0"/>
          </a:endParaRPr>
        </a:p>
      </dsp:txBody>
      <dsp:txXfrm>
        <a:off x="2367950" y="516132"/>
        <a:ext cx="1592793" cy="1592793"/>
      </dsp:txXfrm>
    </dsp:sp>
    <dsp:sp modelId="{EFCD6537-C202-470F-A103-398330A9DFC5}">
      <dsp:nvSpPr>
        <dsp:cNvPr id="0" name=""/>
        <dsp:cNvSpPr/>
      </dsp:nvSpPr>
      <dsp:spPr>
        <a:xfrm>
          <a:off x="4182689" y="429966"/>
          <a:ext cx="1765125" cy="17651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Arial" panose="020B0604020202020204" pitchFamily="34" charset="0"/>
              <a:cs typeface="Arial" panose="020B0604020202020204" pitchFamily="34" charset="0"/>
            </a:rPr>
            <a:t>Delivery in several forms; face to face, online, clinical based skills sessions</a:t>
          </a:r>
          <a:endParaRPr lang="en-US" sz="1600" kern="1200" dirty="0">
            <a:solidFill>
              <a:schemeClr val="tx1"/>
            </a:solidFill>
            <a:latin typeface="Arial" panose="020B0604020202020204" pitchFamily="34" charset="0"/>
            <a:cs typeface="Arial" panose="020B0604020202020204" pitchFamily="34" charset="0"/>
          </a:endParaRPr>
        </a:p>
      </dsp:txBody>
      <dsp:txXfrm>
        <a:off x="4268855" y="516132"/>
        <a:ext cx="1592793" cy="1592793"/>
      </dsp:txXfrm>
    </dsp:sp>
    <dsp:sp modelId="{E82BA907-7617-43B3-9D13-8C13519E5BD1}">
      <dsp:nvSpPr>
        <dsp:cNvPr id="0" name=""/>
        <dsp:cNvSpPr/>
      </dsp:nvSpPr>
      <dsp:spPr>
        <a:xfrm>
          <a:off x="2281784" y="2330870"/>
          <a:ext cx="1765125" cy="17651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Arial" panose="020B0604020202020204" pitchFamily="34" charset="0"/>
              <a:cs typeface="Arial" panose="020B0604020202020204" pitchFamily="34" charset="0"/>
            </a:rPr>
            <a:t>We were then able to recruit onto a development pathway</a:t>
          </a:r>
          <a:endParaRPr lang="en-US" sz="1600" kern="1200" dirty="0">
            <a:solidFill>
              <a:schemeClr val="tx1"/>
            </a:solidFill>
            <a:latin typeface="Arial" panose="020B0604020202020204" pitchFamily="34" charset="0"/>
            <a:cs typeface="Arial" panose="020B0604020202020204" pitchFamily="34" charset="0"/>
          </a:endParaRPr>
        </a:p>
      </dsp:txBody>
      <dsp:txXfrm>
        <a:off x="2367950" y="2417036"/>
        <a:ext cx="1592793" cy="1592793"/>
      </dsp:txXfrm>
    </dsp:sp>
    <dsp:sp modelId="{C517B667-C649-4D17-BC47-3B982854F6B9}">
      <dsp:nvSpPr>
        <dsp:cNvPr id="0" name=""/>
        <dsp:cNvSpPr/>
      </dsp:nvSpPr>
      <dsp:spPr>
        <a:xfrm>
          <a:off x="4182689" y="2330870"/>
          <a:ext cx="1765125" cy="176512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Arial" panose="020B0604020202020204" pitchFamily="34" charset="0"/>
              <a:cs typeface="Arial" panose="020B0604020202020204" pitchFamily="34" charset="0"/>
            </a:rPr>
            <a:t>Resulted in equity within roles/banding and opportunity to develop</a:t>
          </a:r>
          <a:endParaRPr lang="en-US" sz="1600" kern="1200" dirty="0">
            <a:solidFill>
              <a:schemeClr val="tx1"/>
            </a:solidFill>
            <a:latin typeface="Arial" panose="020B0604020202020204" pitchFamily="34" charset="0"/>
            <a:cs typeface="Arial" panose="020B0604020202020204" pitchFamily="34" charset="0"/>
          </a:endParaRPr>
        </a:p>
      </dsp:txBody>
      <dsp:txXfrm>
        <a:off x="4268855" y="2417036"/>
        <a:ext cx="1592793" cy="15927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D480B7-2DAE-410B-BCBD-38B942217093}">
      <dsp:nvSpPr>
        <dsp:cNvPr id="0" name=""/>
        <dsp:cNvSpPr/>
      </dsp:nvSpPr>
      <dsp:spPr>
        <a:xfrm>
          <a:off x="604361" y="2219"/>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latin typeface="Arial" panose="020B0604020202020204" pitchFamily="34" charset="0"/>
              <a:cs typeface="Arial" panose="020B0604020202020204" pitchFamily="34" charset="0"/>
            </a:rPr>
            <a:t>We recognised the need for formal educational pathways to be developed</a:t>
          </a:r>
          <a:endParaRPr lang="en-US" sz="1700" kern="1200" dirty="0">
            <a:solidFill>
              <a:schemeClr val="tx1"/>
            </a:solidFill>
            <a:latin typeface="Arial" panose="020B0604020202020204" pitchFamily="34" charset="0"/>
            <a:cs typeface="Arial" panose="020B0604020202020204" pitchFamily="34" charset="0"/>
          </a:endParaRPr>
        </a:p>
      </dsp:txBody>
      <dsp:txXfrm>
        <a:off x="604361" y="2219"/>
        <a:ext cx="2194024" cy="1316414"/>
      </dsp:txXfrm>
    </dsp:sp>
    <dsp:sp modelId="{3F39DE71-1650-4189-A027-A0C617799915}">
      <dsp:nvSpPr>
        <dsp:cNvPr id="0" name=""/>
        <dsp:cNvSpPr/>
      </dsp:nvSpPr>
      <dsp:spPr>
        <a:xfrm>
          <a:off x="3017787" y="2219"/>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latin typeface="Arial" panose="020B0604020202020204" pitchFamily="34" charset="0"/>
              <a:cs typeface="Arial" panose="020B0604020202020204" pitchFamily="34" charset="0"/>
            </a:rPr>
            <a:t>Apprenticeship pathway is the preferred route</a:t>
          </a:r>
          <a:endParaRPr lang="en-US" sz="1700" kern="1200" dirty="0">
            <a:solidFill>
              <a:schemeClr val="tx1"/>
            </a:solidFill>
            <a:latin typeface="Arial" panose="020B0604020202020204" pitchFamily="34" charset="0"/>
            <a:cs typeface="Arial" panose="020B0604020202020204" pitchFamily="34" charset="0"/>
          </a:endParaRPr>
        </a:p>
      </dsp:txBody>
      <dsp:txXfrm>
        <a:off x="3017787" y="2219"/>
        <a:ext cx="2194024" cy="1316414"/>
      </dsp:txXfrm>
    </dsp:sp>
    <dsp:sp modelId="{11C00845-A3DA-4EDB-B0D0-41F387F3EFDA}">
      <dsp:nvSpPr>
        <dsp:cNvPr id="0" name=""/>
        <dsp:cNvSpPr/>
      </dsp:nvSpPr>
      <dsp:spPr>
        <a:xfrm>
          <a:off x="5431214" y="2219"/>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latin typeface="Arial" panose="020B0604020202020204" pitchFamily="34" charset="0"/>
              <a:cs typeface="Arial" panose="020B0604020202020204" pitchFamily="34" charset="0"/>
            </a:rPr>
            <a:t>Paid on the job</a:t>
          </a:r>
          <a:endParaRPr lang="en-US" sz="1700" kern="1200" dirty="0">
            <a:solidFill>
              <a:schemeClr val="tx1"/>
            </a:solidFill>
            <a:latin typeface="Arial" panose="020B0604020202020204" pitchFamily="34" charset="0"/>
            <a:cs typeface="Arial" panose="020B0604020202020204" pitchFamily="34" charset="0"/>
          </a:endParaRPr>
        </a:p>
      </dsp:txBody>
      <dsp:txXfrm>
        <a:off x="5431214" y="2219"/>
        <a:ext cx="2194024" cy="1316414"/>
      </dsp:txXfrm>
    </dsp:sp>
    <dsp:sp modelId="{2383B42B-4CFD-4039-811B-58BA67D5DB78}">
      <dsp:nvSpPr>
        <dsp:cNvPr id="0" name=""/>
        <dsp:cNvSpPr/>
      </dsp:nvSpPr>
      <dsp:spPr>
        <a:xfrm>
          <a:off x="586414" y="1563904"/>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solidFill>
                <a:schemeClr val="tx1"/>
              </a:solidFill>
              <a:latin typeface="Arial" panose="020B0604020202020204" pitchFamily="34" charset="0"/>
              <a:cs typeface="Arial" panose="020B0604020202020204" pitchFamily="34" charset="0"/>
            </a:rPr>
            <a:t>Grow our own midwives</a:t>
          </a:r>
          <a:endParaRPr lang="en-US" sz="1700" kern="1200">
            <a:solidFill>
              <a:schemeClr val="tx1"/>
            </a:solidFill>
            <a:latin typeface="Arial" panose="020B0604020202020204" pitchFamily="34" charset="0"/>
            <a:cs typeface="Arial" panose="020B0604020202020204" pitchFamily="34" charset="0"/>
          </a:endParaRPr>
        </a:p>
      </dsp:txBody>
      <dsp:txXfrm>
        <a:off x="586414" y="1563904"/>
        <a:ext cx="2194024" cy="1316414"/>
      </dsp:txXfrm>
    </dsp:sp>
    <dsp:sp modelId="{E530FB5E-3AF1-4DA4-8EE6-055CD7183C36}">
      <dsp:nvSpPr>
        <dsp:cNvPr id="0" name=""/>
        <dsp:cNvSpPr/>
      </dsp:nvSpPr>
      <dsp:spPr>
        <a:xfrm>
          <a:off x="3017787" y="1538036"/>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latin typeface="Arial" panose="020B0604020202020204" pitchFamily="34" charset="0"/>
              <a:cs typeface="Arial" panose="020B0604020202020204" pitchFamily="34" charset="0"/>
            </a:rPr>
            <a:t>Utilising an already committed, skilled workforce </a:t>
          </a:r>
          <a:endParaRPr lang="en-US" sz="1700" kern="1200" dirty="0">
            <a:solidFill>
              <a:schemeClr val="tx1"/>
            </a:solidFill>
            <a:latin typeface="Arial" panose="020B0604020202020204" pitchFamily="34" charset="0"/>
            <a:cs typeface="Arial" panose="020B0604020202020204" pitchFamily="34" charset="0"/>
          </a:endParaRPr>
        </a:p>
      </dsp:txBody>
      <dsp:txXfrm>
        <a:off x="3017787" y="1538036"/>
        <a:ext cx="2194024" cy="1316414"/>
      </dsp:txXfrm>
    </dsp:sp>
    <dsp:sp modelId="{F0CFF7AD-4517-461E-B583-7E8740D8EEEA}">
      <dsp:nvSpPr>
        <dsp:cNvPr id="0" name=""/>
        <dsp:cNvSpPr/>
      </dsp:nvSpPr>
      <dsp:spPr>
        <a:xfrm>
          <a:off x="5431214" y="1538036"/>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latin typeface="Arial" panose="020B0604020202020204" pitchFamily="34" charset="0"/>
              <a:cs typeface="Arial" panose="020B0604020202020204" pitchFamily="34" charset="0"/>
            </a:rPr>
            <a:t>Increase in retention of staff, contribute to workforce planning</a:t>
          </a:r>
          <a:endParaRPr lang="en-US" sz="1700" kern="1200" dirty="0">
            <a:solidFill>
              <a:schemeClr val="tx1"/>
            </a:solidFill>
            <a:latin typeface="Arial" panose="020B0604020202020204" pitchFamily="34" charset="0"/>
            <a:cs typeface="Arial" panose="020B0604020202020204" pitchFamily="34" charset="0"/>
          </a:endParaRPr>
        </a:p>
      </dsp:txBody>
      <dsp:txXfrm>
        <a:off x="5431214" y="1538036"/>
        <a:ext cx="2194024" cy="1316414"/>
      </dsp:txXfrm>
    </dsp:sp>
    <dsp:sp modelId="{3714E160-1207-420C-9042-704335AF116B}">
      <dsp:nvSpPr>
        <dsp:cNvPr id="0" name=""/>
        <dsp:cNvSpPr/>
      </dsp:nvSpPr>
      <dsp:spPr>
        <a:xfrm>
          <a:off x="3017787" y="3073853"/>
          <a:ext cx="2194024" cy="1316414"/>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solidFill>
                <a:schemeClr val="tx1"/>
              </a:solidFill>
              <a:latin typeface="Arial" panose="020B0604020202020204" pitchFamily="34" charset="0"/>
              <a:cs typeface="Arial" panose="020B0604020202020204" pitchFamily="34" charset="0"/>
            </a:rPr>
            <a:t>Increase in opportunities and job satisfaction for MSW’s</a:t>
          </a:r>
          <a:endParaRPr lang="en-US" sz="1700" kern="1200" dirty="0">
            <a:solidFill>
              <a:schemeClr val="tx1"/>
            </a:solidFill>
            <a:latin typeface="Arial" panose="020B0604020202020204" pitchFamily="34" charset="0"/>
            <a:cs typeface="Arial" panose="020B0604020202020204" pitchFamily="34" charset="0"/>
          </a:endParaRPr>
        </a:p>
      </dsp:txBody>
      <dsp:txXfrm>
        <a:off x="3017787" y="3073853"/>
        <a:ext cx="2194024" cy="13164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442FBE-E8C0-4687-9FD8-4EB6F73CE8F1}">
      <dsp:nvSpPr>
        <dsp:cNvPr id="0" name=""/>
        <dsp:cNvSpPr/>
      </dsp:nvSpPr>
      <dsp:spPr>
        <a:xfrm>
          <a:off x="0" y="44886"/>
          <a:ext cx="8229600" cy="83655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Business case has been drafted</a:t>
          </a:r>
          <a:endParaRPr lang="en-US" sz="2200" kern="1200" dirty="0">
            <a:solidFill>
              <a:schemeClr val="tx1"/>
            </a:solidFill>
            <a:latin typeface="Arial" panose="020B0604020202020204" pitchFamily="34" charset="0"/>
            <a:cs typeface="Arial" panose="020B0604020202020204" pitchFamily="34" charset="0"/>
          </a:endParaRPr>
        </a:p>
      </dsp:txBody>
      <dsp:txXfrm>
        <a:off x="40837" y="85723"/>
        <a:ext cx="8147926" cy="754876"/>
      </dsp:txXfrm>
    </dsp:sp>
    <dsp:sp modelId="{2DBB8131-5C6C-4CA1-ADC7-674DF1E79DE8}">
      <dsp:nvSpPr>
        <dsp:cNvPr id="0" name=""/>
        <dsp:cNvSpPr/>
      </dsp:nvSpPr>
      <dsp:spPr>
        <a:xfrm>
          <a:off x="0" y="944796"/>
          <a:ext cx="8229600" cy="83655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Costings of around £48,000 per annum to train 3 MSWs (60% of salary costs)</a:t>
          </a:r>
          <a:endParaRPr lang="en-US" sz="2200" kern="1200" dirty="0">
            <a:solidFill>
              <a:schemeClr val="tx1"/>
            </a:solidFill>
            <a:latin typeface="Arial" panose="020B0604020202020204" pitchFamily="34" charset="0"/>
            <a:cs typeface="Arial" panose="020B0604020202020204" pitchFamily="34" charset="0"/>
          </a:endParaRPr>
        </a:p>
      </dsp:txBody>
      <dsp:txXfrm>
        <a:off x="40837" y="985633"/>
        <a:ext cx="8147926" cy="754876"/>
      </dsp:txXfrm>
    </dsp:sp>
    <dsp:sp modelId="{F34718F5-8C63-429F-8661-D01F838E3984}">
      <dsp:nvSpPr>
        <dsp:cNvPr id="0" name=""/>
        <dsp:cNvSpPr/>
      </dsp:nvSpPr>
      <dsp:spPr>
        <a:xfrm>
          <a:off x="0" y="1844706"/>
          <a:ext cx="8229600" cy="83655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Now have Commitment from all 4 trusts &amp; local universities are developing a course</a:t>
          </a:r>
          <a:endParaRPr lang="en-US" sz="2200" kern="1200" dirty="0">
            <a:solidFill>
              <a:schemeClr val="tx1"/>
            </a:solidFill>
            <a:latin typeface="Arial" panose="020B0604020202020204" pitchFamily="34" charset="0"/>
            <a:cs typeface="Arial" panose="020B0604020202020204" pitchFamily="34" charset="0"/>
          </a:endParaRPr>
        </a:p>
      </dsp:txBody>
      <dsp:txXfrm>
        <a:off x="40837" y="1885543"/>
        <a:ext cx="8147926" cy="754876"/>
      </dsp:txXfrm>
    </dsp:sp>
    <dsp:sp modelId="{81F2E75D-D036-4765-A8A0-D9B4BFEFBC64}">
      <dsp:nvSpPr>
        <dsp:cNvPr id="0" name=""/>
        <dsp:cNvSpPr/>
      </dsp:nvSpPr>
      <dsp:spPr>
        <a:xfrm>
          <a:off x="0" y="2744616"/>
          <a:ext cx="8229600" cy="83655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solidFill>
                <a:schemeClr val="tx1"/>
              </a:solidFill>
              <a:latin typeface="Arial" panose="020B0604020202020204" pitchFamily="34" charset="0"/>
              <a:cs typeface="Arial" panose="020B0604020202020204" pitchFamily="34" charset="0"/>
            </a:rPr>
            <a:t>Course to be developed in line with national apprenticeship guidance</a:t>
          </a:r>
          <a:endParaRPr lang="en-US" sz="2200" kern="1200">
            <a:solidFill>
              <a:schemeClr val="tx1"/>
            </a:solidFill>
            <a:latin typeface="Arial" panose="020B0604020202020204" pitchFamily="34" charset="0"/>
            <a:cs typeface="Arial" panose="020B0604020202020204" pitchFamily="34" charset="0"/>
          </a:endParaRPr>
        </a:p>
      </dsp:txBody>
      <dsp:txXfrm>
        <a:off x="40837" y="2785453"/>
        <a:ext cx="8147926" cy="754876"/>
      </dsp:txXfrm>
    </dsp:sp>
    <dsp:sp modelId="{8987E06F-7D5D-4BF1-B933-A319952528F3}">
      <dsp:nvSpPr>
        <dsp:cNvPr id="0" name=""/>
        <dsp:cNvSpPr/>
      </dsp:nvSpPr>
      <dsp:spPr>
        <a:xfrm>
          <a:off x="0" y="3644526"/>
          <a:ext cx="8229600" cy="83655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dirty="0">
              <a:solidFill>
                <a:schemeClr val="tx1"/>
              </a:solidFill>
              <a:latin typeface="Arial" panose="020B0604020202020204" pitchFamily="34" charset="0"/>
              <a:cs typeface="Arial" panose="020B0604020202020204" pitchFamily="34" charset="0"/>
            </a:rPr>
            <a:t>Exit qualification- Degree in Midwifery with registration as a qualified Midwife</a:t>
          </a:r>
          <a:endParaRPr lang="en-US" sz="2200" kern="1200" dirty="0">
            <a:solidFill>
              <a:schemeClr val="tx1"/>
            </a:solidFill>
            <a:latin typeface="Arial" panose="020B0604020202020204" pitchFamily="34" charset="0"/>
            <a:cs typeface="Arial" panose="020B0604020202020204" pitchFamily="34" charset="0"/>
          </a:endParaRPr>
        </a:p>
      </dsp:txBody>
      <dsp:txXfrm>
        <a:off x="40837" y="3685363"/>
        <a:ext cx="8147926" cy="7548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F7F54-B5B6-48A5-A00F-875D35FBA7E1}">
      <dsp:nvSpPr>
        <dsp:cNvPr id="0" name=""/>
        <dsp:cNvSpPr/>
      </dsp:nvSpPr>
      <dsp:spPr>
        <a:xfrm>
          <a:off x="1756155" y="1490056"/>
          <a:ext cx="372429" cy="91440"/>
        </a:xfrm>
        <a:custGeom>
          <a:avLst/>
          <a:gdLst/>
          <a:ahLst/>
          <a:cxnLst/>
          <a:rect l="0" t="0" r="0" b="0"/>
          <a:pathLst>
            <a:path>
              <a:moveTo>
                <a:pt x="0" y="45720"/>
              </a:moveTo>
              <a:lnTo>
                <a:pt x="37242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1932294" y="1533759"/>
        <a:ext cx="20151" cy="4034"/>
      </dsp:txXfrm>
    </dsp:sp>
    <dsp:sp modelId="{D5F9C3CD-3D72-4F2A-8FA7-F6D5A05E81F0}">
      <dsp:nvSpPr>
        <dsp:cNvPr id="0" name=""/>
        <dsp:cNvSpPr/>
      </dsp:nvSpPr>
      <dsp:spPr>
        <a:xfrm>
          <a:off x="5654" y="28449"/>
          <a:ext cx="1752300" cy="3014655"/>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Nationally </a:t>
          </a:r>
          <a:r>
            <a:rPr lang="en-GB" sz="1400" kern="1200" dirty="0" err="1">
              <a:solidFill>
                <a:schemeClr val="tx1"/>
              </a:solidFill>
              <a:latin typeface="Arial" panose="020B0604020202020204" pitchFamily="34" charset="0"/>
              <a:cs typeface="Arial" panose="020B0604020202020204" pitchFamily="34" charset="0"/>
            </a:rPr>
            <a:t>approx</a:t>
          </a:r>
          <a:r>
            <a:rPr lang="en-GB" sz="1400" kern="1200" dirty="0">
              <a:solidFill>
                <a:schemeClr val="tx1"/>
              </a:solidFill>
              <a:latin typeface="Arial" panose="020B0604020202020204" pitchFamily="34" charset="0"/>
              <a:cs typeface="Arial" panose="020B0604020202020204" pitchFamily="34" charset="0"/>
            </a:rPr>
            <a:t> 50% midwifery students who start midwifery training consider leaving due to financial pressures and 31% drop out before qualifying. Is this drop out due to unrealistic expectations of the role? (</a:t>
          </a:r>
          <a:r>
            <a:rPr lang="en-GB" sz="1400" kern="1200" dirty="0" err="1">
              <a:solidFill>
                <a:schemeClr val="tx1"/>
              </a:solidFill>
              <a:latin typeface="Arial" panose="020B0604020202020204" pitchFamily="34" charset="0"/>
              <a:cs typeface="Arial" panose="020B0604020202020204" pitchFamily="34" charset="0"/>
            </a:rPr>
            <a:t>RePAIR</a:t>
          </a:r>
          <a:r>
            <a:rPr lang="en-GB" sz="1400" kern="1200" dirty="0">
              <a:solidFill>
                <a:schemeClr val="tx1"/>
              </a:solidFill>
              <a:latin typeface="Arial" panose="020B0604020202020204" pitchFamily="34" charset="0"/>
              <a:cs typeface="Arial" panose="020B0604020202020204" pitchFamily="34" charset="0"/>
            </a:rPr>
            <a:t>, 2018, RCM 2019)</a:t>
          </a:r>
          <a:endParaRPr lang="en-US" sz="1400" kern="1200" dirty="0">
            <a:solidFill>
              <a:schemeClr val="tx1"/>
            </a:solidFill>
            <a:latin typeface="Arial" panose="020B0604020202020204" pitchFamily="34" charset="0"/>
            <a:cs typeface="Arial" panose="020B0604020202020204" pitchFamily="34" charset="0"/>
          </a:endParaRPr>
        </a:p>
      </dsp:txBody>
      <dsp:txXfrm>
        <a:off x="5654" y="28449"/>
        <a:ext cx="1752300" cy="3014655"/>
      </dsp:txXfrm>
    </dsp:sp>
    <dsp:sp modelId="{53615BF0-5103-430B-A4AB-66022FC60D44}">
      <dsp:nvSpPr>
        <dsp:cNvPr id="0" name=""/>
        <dsp:cNvSpPr/>
      </dsp:nvSpPr>
      <dsp:spPr>
        <a:xfrm>
          <a:off x="3911485" y="1490056"/>
          <a:ext cx="372429" cy="91440"/>
        </a:xfrm>
        <a:custGeom>
          <a:avLst/>
          <a:gdLst/>
          <a:ahLst/>
          <a:cxnLst/>
          <a:rect l="0" t="0" r="0" b="0"/>
          <a:pathLst>
            <a:path>
              <a:moveTo>
                <a:pt x="0" y="45720"/>
              </a:moveTo>
              <a:lnTo>
                <a:pt x="37242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4087624" y="1533759"/>
        <a:ext cx="20151" cy="4034"/>
      </dsp:txXfrm>
    </dsp:sp>
    <dsp:sp modelId="{9D825BCB-1BAB-44C9-9492-92C50F6ED630}">
      <dsp:nvSpPr>
        <dsp:cNvPr id="0" name=""/>
        <dsp:cNvSpPr/>
      </dsp:nvSpPr>
      <dsp:spPr>
        <a:xfrm>
          <a:off x="2160984" y="867550"/>
          <a:ext cx="1752300" cy="133645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MSWs are fully aware of the midwife role, loyal to their trusts and therefore more likely to stay</a:t>
          </a:r>
          <a:endParaRPr lang="en-US" sz="1400" kern="1200" dirty="0">
            <a:solidFill>
              <a:schemeClr val="tx1"/>
            </a:solidFill>
            <a:latin typeface="Arial" panose="020B0604020202020204" pitchFamily="34" charset="0"/>
            <a:cs typeface="Arial" panose="020B0604020202020204" pitchFamily="34" charset="0"/>
          </a:endParaRPr>
        </a:p>
      </dsp:txBody>
      <dsp:txXfrm>
        <a:off x="2160984" y="867550"/>
        <a:ext cx="1752300" cy="1336451"/>
      </dsp:txXfrm>
    </dsp:sp>
    <dsp:sp modelId="{AF2700E4-5AE0-48B2-82F8-8C838200E514}">
      <dsp:nvSpPr>
        <dsp:cNvPr id="0" name=""/>
        <dsp:cNvSpPr/>
      </dsp:nvSpPr>
      <dsp:spPr>
        <a:xfrm>
          <a:off x="6066815" y="1490056"/>
          <a:ext cx="372429" cy="91440"/>
        </a:xfrm>
        <a:custGeom>
          <a:avLst/>
          <a:gdLst/>
          <a:ahLst/>
          <a:cxnLst/>
          <a:rect l="0" t="0" r="0" b="0"/>
          <a:pathLst>
            <a:path>
              <a:moveTo>
                <a:pt x="0" y="45720"/>
              </a:moveTo>
              <a:lnTo>
                <a:pt x="37242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6242954" y="1533759"/>
        <a:ext cx="20151" cy="4034"/>
      </dsp:txXfrm>
    </dsp:sp>
    <dsp:sp modelId="{C7798555-A0B5-4A73-A4DA-E44E5AB572D4}">
      <dsp:nvSpPr>
        <dsp:cNvPr id="0" name=""/>
        <dsp:cNvSpPr/>
      </dsp:nvSpPr>
      <dsp:spPr>
        <a:xfrm>
          <a:off x="4316314" y="867550"/>
          <a:ext cx="1752300" cy="133645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Newly qualified midwives are committed to their trust following completion of their qualification</a:t>
          </a:r>
          <a:endParaRPr lang="en-US" sz="1400" kern="1200" dirty="0">
            <a:solidFill>
              <a:schemeClr val="tx1"/>
            </a:solidFill>
            <a:latin typeface="Arial" panose="020B0604020202020204" pitchFamily="34" charset="0"/>
            <a:cs typeface="Arial" panose="020B0604020202020204" pitchFamily="34" charset="0"/>
          </a:endParaRPr>
        </a:p>
      </dsp:txBody>
      <dsp:txXfrm>
        <a:off x="4316314" y="867550"/>
        <a:ext cx="1752300" cy="1336451"/>
      </dsp:txXfrm>
    </dsp:sp>
    <dsp:sp modelId="{1D6B93A0-5C01-4C69-A6C4-E069AC243485}">
      <dsp:nvSpPr>
        <dsp:cNvPr id="0" name=""/>
        <dsp:cNvSpPr/>
      </dsp:nvSpPr>
      <dsp:spPr>
        <a:xfrm>
          <a:off x="881804" y="2059666"/>
          <a:ext cx="6465990" cy="1354066"/>
        </a:xfrm>
        <a:custGeom>
          <a:avLst/>
          <a:gdLst/>
          <a:ahLst/>
          <a:cxnLst/>
          <a:rect l="0" t="0" r="0" b="0"/>
          <a:pathLst>
            <a:path>
              <a:moveTo>
                <a:pt x="6465990" y="0"/>
              </a:moveTo>
              <a:lnTo>
                <a:pt x="6465990" y="694133"/>
              </a:lnTo>
              <a:lnTo>
                <a:pt x="0" y="694133"/>
              </a:lnTo>
              <a:lnTo>
                <a:pt x="0" y="1354066"/>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3949485" y="2734683"/>
        <a:ext cx="330629" cy="4034"/>
      </dsp:txXfrm>
    </dsp:sp>
    <dsp:sp modelId="{5821EF57-DB6F-44D5-93DE-61A69C412BDC}">
      <dsp:nvSpPr>
        <dsp:cNvPr id="0" name=""/>
        <dsp:cNvSpPr/>
      </dsp:nvSpPr>
      <dsp:spPr>
        <a:xfrm>
          <a:off x="6471644" y="1010086"/>
          <a:ext cx="1752300" cy="10513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Local and wish to remain close to home &amp; paid on the job</a:t>
          </a:r>
          <a:endParaRPr lang="en-US" sz="1400" kern="1200" dirty="0">
            <a:solidFill>
              <a:schemeClr val="tx1"/>
            </a:solidFill>
            <a:latin typeface="Arial" panose="020B0604020202020204" pitchFamily="34" charset="0"/>
            <a:cs typeface="Arial" panose="020B0604020202020204" pitchFamily="34" charset="0"/>
          </a:endParaRPr>
        </a:p>
      </dsp:txBody>
      <dsp:txXfrm>
        <a:off x="6471644" y="1010086"/>
        <a:ext cx="1752300" cy="1051380"/>
      </dsp:txXfrm>
    </dsp:sp>
    <dsp:sp modelId="{FD239F27-B05E-418A-969E-90252CEEAB8F}">
      <dsp:nvSpPr>
        <dsp:cNvPr id="0" name=""/>
        <dsp:cNvSpPr/>
      </dsp:nvSpPr>
      <dsp:spPr>
        <a:xfrm>
          <a:off x="1756155" y="3926103"/>
          <a:ext cx="372429" cy="91440"/>
        </a:xfrm>
        <a:custGeom>
          <a:avLst/>
          <a:gdLst/>
          <a:ahLst/>
          <a:cxnLst/>
          <a:rect l="0" t="0" r="0" b="0"/>
          <a:pathLst>
            <a:path>
              <a:moveTo>
                <a:pt x="0" y="45720"/>
              </a:moveTo>
              <a:lnTo>
                <a:pt x="37242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1932294" y="3969806"/>
        <a:ext cx="20151" cy="4034"/>
      </dsp:txXfrm>
    </dsp:sp>
    <dsp:sp modelId="{312859CF-EF50-4B28-9D72-F1FFC33F763B}">
      <dsp:nvSpPr>
        <dsp:cNvPr id="0" name=""/>
        <dsp:cNvSpPr/>
      </dsp:nvSpPr>
      <dsp:spPr>
        <a:xfrm>
          <a:off x="5654" y="3446133"/>
          <a:ext cx="1752300" cy="10513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Reduction in recruitment time</a:t>
          </a:r>
          <a:endParaRPr lang="en-US" sz="1400" kern="1200" dirty="0">
            <a:solidFill>
              <a:schemeClr val="tx1"/>
            </a:solidFill>
            <a:latin typeface="Arial" panose="020B0604020202020204" pitchFamily="34" charset="0"/>
            <a:cs typeface="Arial" panose="020B0604020202020204" pitchFamily="34" charset="0"/>
          </a:endParaRPr>
        </a:p>
      </dsp:txBody>
      <dsp:txXfrm>
        <a:off x="5654" y="3446133"/>
        <a:ext cx="1752300" cy="1051380"/>
      </dsp:txXfrm>
    </dsp:sp>
    <dsp:sp modelId="{8C1C1A96-1766-4AF9-9BAC-03FBCC5B55A3}">
      <dsp:nvSpPr>
        <dsp:cNvPr id="0" name=""/>
        <dsp:cNvSpPr/>
      </dsp:nvSpPr>
      <dsp:spPr>
        <a:xfrm>
          <a:off x="3911485" y="3926103"/>
          <a:ext cx="372429" cy="91440"/>
        </a:xfrm>
        <a:custGeom>
          <a:avLst/>
          <a:gdLst/>
          <a:ahLst/>
          <a:cxnLst/>
          <a:rect l="0" t="0" r="0" b="0"/>
          <a:pathLst>
            <a:path>
              <a:moveTo>
                <a:pt x="0" y="45720"/>
              </a:moveTo>
              <a:lnTo>
                <a:pt x="37242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4087624" y="3969806"/>
        <a:ext cx="20151" cy="4034"/>
      </dsp:txXfrm>
    </dsp:sp>
    <dsp:sp modelId="{8D981D6F-F1E7-4ABA-AF52-EB4A1DFFB13E}">
      <dsp:nvSpPr>
        <dsp:cNvPr id="0" name=""/>
        <dsp:cNvSpPr/>
      </dsp:nvSpPr>
      <dsp:spPr>
        <a:xfrm>
          <a:off x="2160984" y="3446133"/>
          <a:ext cx="1752300" cy="10513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Makes workforce planning easier</a:t>
          </a:r>
          <a:endParaRPr lang="en-US" sz="1400" kern="1200" dirty="0">
            <a:solidFill>
              <a:schemeClr val="tx1"/>
            </a:solidFill>
            <a:latin typeface="Arial" panose="020B0604020202020204" pitchFamily="34" charset="0"/>
            <a:cs typeface="Arial" panose="020B0604020202020204" pitchFamily="34" charset="0"/>
          </a:endParaRPr>
        </a:p>
      </dsp:txBody>
      <dsp:txXfrm>
        <a:off x="2160984" y="3446133"/>
        <a:ext cx="1752300" cy="1051380"/>
      </dsp:txXfrm>
    </dsp:sp>
    <dsp:sp modelId="{5AAA3279-0ECB-40C2-BE6F-A8BB663AEFB5}">
      <dsp:nvSpPr>
        <dsp:cNvPr id="0" name=""/>
        <dsp:cNvSpPr/>
      </dsp:nvSpPr>
      <dsp:spPr>
        <a:xfrm>
          <a:off x="6066815" y="3926103"/>
          <a:ext cx="372429" cy="91440"/>
        </a:xfrm>
        <a:custGeom>
          <a:avLst/>
          <a:gdLst/>
          <a:ahLst/>
          <a:cxnLst/>
          <a:rect l="0" t="0" r="0" b="0"/>
          <a:pathLst>
            <a:path>
              <a:moveTo>
                <a:pt x="0" y="45720"/>
              </a:moveTo>
              <a:lnTo>
                <a:pt x="37242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6242954" y="3969806"/>
        <a:ext cx="20151" cy="4034"/>
      </dsp:txXfrm>
    </dsp:sp>
    <dsp:sp modelId="{2FA84CB6-A67B-4880-B023-7E986853E234}">
      <dsp:nvSpPr>
        <dsp:cNvPr id="0" name=""/>
        <dsp:cNvSpPr/>
      </dsp:nvSpPr>
      <dsp:spPr>
        <a:xfrm>
          <a:off x="4316314" y="3446133"/>
          <a:ext cx="1752300" cy="10513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a:solidFill>
                <a:schemeClr val="tx1"/>
              </a:solidFill>
              <a:latin typeface="Arial" panose="020B0604020202020204" pitchFamily="34" charset="0"/>
              <a:cs typeface="Arial" panose="020B0604020202020204" pitchFamily="34" charset="0"/>
            </a:rPr>
            <a:t>Career progression for MSWs</a:t>
          </a:r>
          <a:endParaRPr lang="en-US" sz="1400" kern="1200">
            <a:solidFill>
              <a:schemeClr val="tx1"/>
            </a:solidFill>
            <a:latin typeface="Arial" panose="020B0604020202020204" pitchFamily="34" charset="0"/>
            <a:cs typeface="Arial" panose="020B0604020202020204" pitchFamily="34" charset="0"/>
          </a:endParaRPr>
        </a:p>
      </dsp:txBody>
      <dsp:txXfrm>
        <a:off x="4316314" y="3446133"/>
        <a:ext cx="1752300" cy="1051380"/>
      </dsp:txXfrm>
    </dsp:sp>
    <dsp:sp modelId="{8EC05029-EF3B-4D46-9454-ED83657A8BCB}">
      <dsp:nvSpPr>
        <dsp:cNvPr id="0" name=""/>
        <dsp:cNvSpPr/>
      </dsp:nvSpPr>
      <dsp:spPr>
        <a:xfrm>
          <a:off x="6471644" y="3446133"/>
          <a:ext cx="1752300" cy="1051380"/>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64" tIns="90130" rIns="85864" bIns="9013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tx1"/>
              </a:solidFill>
              <a:latin typeface="Arial" panose="020B0604020202020204" pitchFamily="34" charset="0"/>
              <a:cs typeface="Arial" panose="020B0604020202020204" pitchFamily="34" charset="0"/>
            </a:rPr>
            <a:t>Attract more applicants to the MSW role</a:t>
          </a:r>
          <a:endParaRPr lang="en-US" sz="1400" kern="1200" dirty="0">
            <a:solidFill>
              <a:schemeClr val="tx1"/>
            </a:solidFill>
            <a:latin typeface="Arial" panose="020B0604020202020204" pitchFamily="34" charset="0"/>
            <a:cs typeface="Arial" panose="020B0604020202020204" pitchFamily="34" charset="0"/>
          </a:endParaRPr>
        </a:p>
      </dsp:txBody>
      <dsp:txXfrm>
        <a:off x="6471644" y="3446133"/>
        <a:ext cx="1752300" cy="10513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BC10A2-8BD6-478E-BBA6-6213E33DDA2E}" type="datetimeFigureOut">
              <a:rPr lang="en-GB" smtClean="0"/>
              <a:t>10/06/2022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651DB-3F92-4D3C-9172-3FA613941B51}" type="slidenum">
              <a:rPr lang="en-GB" smtClean="0"/>
              <a:t>‹#›</a:t>
            </a:fld>
            <a:endParaRPr lang="en-GB"/>
          </a:p>
        </p:txBody>
      </p:sp>
    </p:spTree>
    <p:extLst>
      <p:ext uri="{BB962C8B-B14F-4D97-AF65-F5344CB8AC3E}">
        <p14:creationId xmlns:p14="http://schemas.microsoft.com/office/powerpoint/2010/main" val="1598134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Good afternoon  everyone and thank you for inviting us to talk about the work we have carried out for the MSW development project over the last year and a half. My name is Emma Jefferson, I am the project clinical lead mainly covering two hospital trusts within our LMS and I am joined by Wendy Thompson, clinical lead for two of the trusts. We also have Keelie Barret and Nicola Potts on the team, who are our MSW advocates, but unfortunately, they aren’t able to join us today.</a:t>
            </a:r>
          </a:p>
          <a:p>
            <a:r>
              <a:rPr lang="en-GB" sz="1600" dirty="0"/>
              <a:t>We would like to share the successes we have made in order make improvements for our MSW workforce and implementing the national framework.</a:t>
            </a:r>
          </a:p>
        </p:txBody>
      </p:sp>
      <p:sp>
        <p:nvSpPr>
          <p:cNvPr id="4" name="Slide Number Placeholder 3"/>
          <p:cNvSpPr>
            <a:spLocks noGrp="1"/>
          </p:cNvSpPr>
          <p:nvPr>
            <p:ph type="sldNum" sz="quarter" idx="5"/>
          </p:nvPr>
        </p:nvSpPr>
        <p:spPr/>
        <p:txBody>
          <a:bodyPr/>
          <a:lstStyle/>
          <a:p>
            <a:fld id="{C5B651DB-3F92-4D3C-9172-3FA613941B51}" type="slidenum">
              <a:rPr lang="en-GB" smtClean="0"/>
              <a:t>1</a:t>
            </a:fld>
            <a:endParaRPr lang="en-GB"/>
          </a:p>
        </p:txBody>
      </p:sp>
    </p:spTree>
    <p:extLst>
      <p:ext uri="{BB962C8B-B14F-4D97-AF65-F5344CB8AC3E}">
        <p14:creationId xmlns:p14="http://schemas.microsoft.com/office/powerpoint/2010/main" val="411349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carried out a significant amount of work over the last 18 months in both volume and impact. This was across the Lancashire and South Cumbria LMS, covering 4 trusts and 9 sites. We started out with a scoping exercise and made one to one contact with every single MSW within the LMS. These conversations included looking at their </a:t>
            </a:r>
            <a:r>
              <a:rPr lang="en-GB" baseline="0" dirty="0"/>
              <a:t>skills, training and formal education, aspirations and any other topic areas that the MSWs felt were pertinent to their role and development opportunities.  In total we contacted 222 MSW’s during a time when travel was not possible due to covid restrictions. Most of our initial contact therefore was mainly by telephone or Microsoft Teams.</a:t>
            </a:r>
          </a:p>
          <a:p>
            <a:r>
              <a:rPr lang="en-GB" baseline="0" dirty="0"/>
              <a:t>It was clear from this contact that we made that there was disparity within roles at the same level of working, job titles differed and so did job descriptions. </a:t>
            </a:r>
          </a:p>
          <a:p>
            <a:r>
              <a:rPr lang="en-GB" baseline="0" dirty="0"/>
              <a:t>Competency varied greatly with some MSWs working at the same level having a variety of competencies that differed from their peers depending on which area they worked, Some band 3 MSWs could perform blood spot test, yet others weren’t trained in this skill. This is just one example.</a:t>
            </a:r>
          </a:p>
          <a:p>
            <a:endParaRPr lang="en-GB" baseline="0" dirty="0"/>
          </a:p>
          <a:p>
            <a:r>
              <a:rPr lang="en-GB" baseline="0" dirty="0"/>
              <a:t>It also became clear that there was a wide variety in levels of formal education and a distinct lack of opportunity to undertake formal education within the workplace. Many MSWs with qualifications had undertaken these in their own time in the evening etc.</a:t>
            </a:r>
          </a:p>
          <a:p>
            <a:r>
              <a:rPr lang="en-GB" baseline="0" dirty="0"/>
              <a:t>This data was collected on a spreadsheet per trust and amalgamated for the LMS and reported back to the national maternity programme.</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C5B651DB-3F92-4D3C-9172-3FA613941B51}" type="slidenum">
              <a:rPr lang="en-GB" smtClean="0"/>
              <a:t>2</a:t>
            </a:fld>
            <a:endParaRPr lang="en-GB" dirty="0"/>
          </a:p>
        </p:txBody>
      </p:sp>
    </p:spTree>
    <p:extLst>
      <p:ext uri="{BB962C8B-B14F-4D97-AF65-F5344CB8AC3E}">
        <p14:creationId xmlns:p14="http://schemas.microsoft.com/office/powerpoint/2010/main" val="2456785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did we do next with this information?</a:t>
            </a:r>
          </a:p>
          <a:p>
            <a:r>
              <a:rPr lang="en-GB" dirty="0"/>
              <a:t>We developed 3 new JD’s based on the National  Maternity Support Worker Competency, education and Career Development Framework. We had these JD’s job matched and agreed across the LMS. We then started the consultation process with staff so that the new JD’s could be implanted fairly with the best possible outcome. We involved all MSWs along the way and regularly updated them on the project. We sent out monthly newsletters and distributed contact cards for the project team so they could contact us anytime. We utilised the week of the MSW to send out personalised thank you cards to every single MSW, which were signed by the project team and their Heads of Midwifery. Engagement was key.</a:t>
            </a:r>
          </a:p>
          <a:p>
            <a:r>
              <a:rPr lang="en-GB" dirty="0"/>
              <a:t>After the consultation process all staff were happy to accept the new JD’s.</a:t>
            </a:r>
          </a:p>
          <a:p>
            <a:endParaRPr lang="en-GB" dirty="0"/>
          </a:p>
          <a:p>
            <a:r>
              <a:rPr lang="en-GB" dirty="0"/>
              <a:t>This then sparked the need for a competency document to ensure that any new competencies listed in the new JDs were being met and staff were supported to learn these new skills. We developed a competency document for each level of working and rolled these out.</a:t>
            </a:r>
          </a:p>
        </p:txBody>
      </p:sp>
      <p:sp>
        <p:nvSpPr>
          <p:cNvPr id="4" name="Slide Number Placeholder 3"/>
          <p:cNvSpPr>
            <a:spLocks noGrp="1"/>
          </p:cNvSpPr>
          <p:nvPr>
            <p:ph type="sldNum" sz="quarter" idx="5"/>
          </p:nvPr>
        </p:nvSpPr>
        <p:spPr/>
        <p:txBody>
          <a:bodyPr/>
          <a:lstStyle/>
          <a:p>
            <a:fld id="{C5B651DB-3F92-4D3C-9172-3FA613941B51}" type="slidenum">
              <a:rPr lang="en-GB" smtClean="0"/>
              <a:t>3</a:t>
            </a:fld>
            <a:endParaRPr lang="en-GB"/>
          </a:p>
        </p:txBody>
      </p:sp>
    </p:spTree>
    <p:extLst>
      <p:ext uri="{BB962C8B-B14F-4D97-AF65-F5344CB8AC3E}">
        <p14:creationId xmlns:p14="http://schemas.microsoft.com/office/powerpoint/2010/main" val="2878927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support this roll out, we sourced and developed various programs of training in order for MSWs to access and complete any required training to bridge and knowledge or competency gaps.</a:t>
            </a:r>
          </a:p>
          <a:p>
            <a:r>
              <a:rPr lang="en-GB" dirty="0"/>
              <a:t>Delivery of this training was in several forms, depending on what it was and what each trust already had in place. E-learning for health was utilised, but for more practical skills such as neonatal or maternal observations, face to face sessions were provided.</a:t>
            </a:r>
          </a:p>
          <a:p>
            <a:r>
              <a:rPr lang="en-GB" dirty="0"/>
              <a:t>We were then in a position were we could recruit to a development pathway. Any new job adverts put out stated that the role would start at a lower level until all competencies were met. This was agreed at interview and new starters received both a competency document and support to access any required learning with progression on completion of competencies.</a:t>
            </a:r>
          </a:p>
          <a:p>
            <a:endParaRPr lang="en-GB" dirty="0"/>
          </a:p>
          <a:p>
            <a:endParaRPr lang="en-GB" dirty="0"/>
          </a:p>
        </p:txBody>
      </p:sp>
      <p:sp>
        <p:nvSpPr>
          <p:cNvPr id="4" name="Slide Number Placeholder 3"/>
          <p:cNvSpPr>
            <a:spLocks noGrp="1"/>
          </p:cNvSpPr>
          <p:nvPr>
            <p:ph type="sldNum" sz="quarter" idx="5"/>
          </p:nvPr>
        </p:nvSpPr>
        <p:spPr/>
        <p:txBody>
          <a:bodyPr/>
          <a:lstStyle/>
          <a:p>
            <a:fld id="{C5B651DB-3F92-4D3C-9172-3FA613941B51}" type="slidenum">
              <a:rPr lang="en-GB" smtClean="0"/>
              <a:t>4</a:t>
            </a:fld>
            <a:endParaRPr lang="en-GB"/>
          </a:p>
        </p:txBody>
      </p:sp>
    </p:spTree>
    <p:extLst>
      <p:ext uri="{BB962C8B-B14F-4D97-AF65-F5344CB8AC3E}">
        <p14:creationId xmlns:p14="http://schemas.microsoft.com/office/powerpoint/2010/main" val="1526998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where do we go from here?</a:t>
            </a:r>
          </a:p>
          <a:p>
            <a:r>
              <a:rPr lang="en-GB" dirty="0"/>
              <a:t>We carried out another scoping exercise and found that 23% of our current MSWs said that if they had an opportunity</a:t>
            </a:r>
            <a:r>
              <a:rPr lang="en-GB" baseline="0" dirty="0"/>
              <a:t> to train to be a midwife whilst being paid, they would definitely be interested in commencing training. This is amazing and we should be embracing and supporting them to do so</a:t>
            </a:r>
          </a:p>
          <a:p>
            <a:r>
              <a:rPr lang="en-GB" baseline="0" dirty="0"/>
              <a:t>We found that the apprenticeship route is definitely the preferred route as they would be paid on the job. Many expressed that they have never pursued this as they have not been in a financial position to leave their employment to commence unpaid training (with of course- fees as well)</a:t>
            </a:r>
          </a:p>
          <a:p>
            <a:r>
              <a:rPr lang="en-GB" baseline="0" dirty="0"/>
              <a:t>It makes sense therefore to grow our own midwives utilising an already committed, skilled workforce whilst increasing staff retention, creating opportunities and increasing job satisfaction. Not to mention the benefits towards workforce planning.</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C5B651DB-3F92-4D3C-9172-3FA613941B51}" type="slidenum">
              <a:rPr lang="en-GB" smtClean="0"/>
              <a:t>5</a:t>
            </a:fld>
            <a:endParaRPr lang="en-GB" dirty="0"/>
          </a:p>
        </p:txBody>
      </p:sp>
    </p:spTree>
    <p:extLst>
      <p:ext uri="{BB962C8B-B14F-4D97-AF65-F5344CB8AC3E}">
        <p14:creationId xmlns:p14="http://schemas.microsoft.com/office/powerpoint/2010/main" val="1082012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steamed on ahead with the next steps. We put together a business case for the implementation of supporting MSWs to train to be midwives, on a level 6 apprenticeship route, on a continuous rolling program every year.</a:t>
            </a:r>
          </a:p>
          <a:p>
            <a:r>
              <a:rPr lang="en-GB" dirty="0"/>
              <a:t>This would cost each trust around £48,000 per year to support 3 MSWs. This cost is the backfill pay required to cover the MSWs clinical work whilst they are studying on the course.</a:t>
            </a:r>
          </a:p>
          <a:p>
            <a:r>
              <a:rPr lang="en-GB" dirty="0"/>
              <a:t>We have managed to gain a level of commitment from all 4 trusts in our LMS so that local universities are able to develop &amp; run the program of study.</a:t>
            </a:r>
          </a:p>
          <a:p>
            <a:r>
              <a:rPr lang="en-GB" dirty="0"/>
              <a:t>However since writing this business case, there is now some National</a:t>
            </a:r>
            <a:r>
              <a:rPr lang="en-GB" baseline="0" dirty="0"/>
              <a:t> work ongoing where universities will be able to tender to meet the needs of the trusts, so we as employers and the voice of the MSW can shape the apprenticeship to meet our needs. </a:t>
            </a:r>
          </a:p>
          <a:p>
            <a:endParaRPr lang="en-GB" baseline="0" dirty="0"/>
          </a:p>
          <a:p>
            <a:r>
              <a:rPr lang="en-GB" baseline="0" dirty="0"/>
              <a:t>On completion of the apprenticeship, MSWs will exit with a degree in midwifery and registration as a midwife.</a:t>
            </a:r>
          </a:p>
          <a:p>
            <a:endParaRPr lang="en-GB" dirty="0"/>
          </a:p>
        </p:txBody>
      </p:sp>
      <p:sp>
        <p:nvSpPr>
          <p:cNvPr id="4" name="Slide Number Placeholder 3"/>
          <p:cNvSpPr>
            <a:spLocks noGrp="1"/>
          </p:cNvSpPr>
          <p:nvPr>
            <p:ph type="sldNum" sz="quarter" idx="10"/>
          </p:nvPr>
        </p:nvSpPr>
        <p:spPr/>
        <p:txBody>
          <a:bodyPr/>
          <a:lstStyle/>
          <a:p>
            <a:fld id="{C5B651DB-3F92-4D3C-9172-3FA613941B51}" type="slidenum">
              <a:rPr lang="en-GB" smtClean="0"/>
              <a:t>6</a:t>
            </a:fld>
            <a:endParaRPr lang="en-GB" dirty="0"/>
          </a:p>
        </p:txBody>
      </p:sp>
    </p:spTree>
    <p:extLst>
      <p:ext uri="{BB962C8B-B14F-4D97-AF65-F5344CB8AC3E}">
        <p14:creationId xmlns:p14="http://schemas.microsoft.com/office/powerpoint/2010/main" val="3228564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pro’s definitely outweigh</a:t>
            </a:r>
            <a:r>
              <a:rPr lang="en-GB" baseline="0" dirty="0"/>
              <a:t> the cons</a:t>
            </a:r>
          </a:p>
          <a:p>
            <a:endParaRPr lang="en-GB" baseline="0" dirty="0"/>
          </a:p>
          <a:p>
            <a:r>
              <a:rPr lang="en-GB" dirty="0"/>
              <a:t>Nationally </a:t>
            </a:r>
            <a:r>
              <a:rPr lang="en-GB" dirty="0" err="1"/>
              <a:t>approx</a:t>
            </a:r>
            <a:r>
              <a:rPr lang="en-GB" dirty="0"/>
              <a:t> 50% of midwifery students who start the traditional midwifery degree course consider leaving due to financial pressures and 31% drop out totally before qualifying. - why is this? Perhaps unrealistic expectations of role? Or financial pressures. MSW will definitely already have a clear understanding of not only the role of a midwife but the whole maternity service.</a:t>
            </a:r>
          </a:p>
          <a:p>
            <a:r>
              <a:rPr lang="en-GB" dirty="0"/>
              <a:t>MSWs are loyal to their trusts and therefore more likely to stay. They are also, in general, local to the hospital site where they work, settled with homes and families and less likely to complete their training and then leave to seek other opportunities in another area.</a:t>
            </a:r>
          </a:p>
          <a:p>
            <a:r>
              <a:rPr lang="en-GB" dirty="0"/>
              <a:t>Newly qualified midwives are committed to their trust following completion of their qualification.</a:t>
            </a:r>
          </a:p>
          <a:p>
            <a:r>
              <a:rPr lang="en-GB" dirty="0"/>
              <a:t>This route will also enable a reduction in recruitment time, with less delays in commencing work</a:t>
            </a:r>
          </a:p>
          <a:p>
            <a:r>
              <a:rPr lang="en-GB" dirty="0"/>
              <a:t>Makes workforce planning easier</a:t>
            </a:r>
          </a:p>
          <a:p>
            <a:endParaRPr lang="en-GB" dirty="0"/>
          </a:p>
          <a:p>
            <a:r>
              <a:rPr lang="en-GB" dirty="0"/>
              <a:t>But most importantly-</a:t>
            </a:r>
          </a:p>
          <a:p>
            <a:r>
              <a:rPr lang="en-GB" dirty="0"/>
              <a:t>Career progression for MSWs which will in turn attract more applicants to the MSW role</a:t>
            </a:r>
          </a:p>
          <a:p>
            <a:endParaRPr lang="en-GB" baseline="0" dirty="0"/>
          </a:p>
          <a:p>
            <a:r>
              <a:rPr lang="en-GB" baseline="0" dirty="0"/>
              <a:t>Retention of staff, a committed workforce who want to stay</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C5B651DB-3F92-4D3C-9172-3FA613941B51}" type="slidenum">
              <a:rPr lang="en-GB" smtClean="0"/>
              <a:t>7</a:t>
            </a:fld>
            <a:endParaRPr lang="en-GB"/>
          </a:p>
        </p:txBody>
      </p:sp>
    </p:spTree>
    <p:extLst>
      <p:ext uri="{BB962C8B-B14F-4D97-AF65-F5344CB8AC3E}">
        <p14:creationId xmlns:p14="http://schemas.microsoft.com/office/powerpoint/2010/main" val="1575813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Many thanks for listening- feel free to ask us any questions</a:t>
            </a:r>
          </a:p>
        </p:txBody>
      </p:sp>
      <p:sp>
        <p:nvSpPr>
          <p:cNvPr id="4" name="Slide Number Placeholder 3"/>
          <p:cNvSpPr>
            <a:spLocks noGrp="1"/>
          </p:cNvSpPr>
          <p:nvPr>
            <p:ph type="sldNum" sz="quarter" idx="5"/>
          </p:nvPr>
        </p:nvSpPr>
        <p:spPr/>
        <p:txBody>
          <a:bodyPr/>
          <a:lstStyle/>
          <a:p>
            <a:fld id="{C5B651DB-3F92-4D3C-9172-3FA613941B51}" type="slidenum">
              <a:rPr lang="en-GB" smtClean="0"/>
              <a:t>8</a:t>
            </a:fld>
            <a:endParaRPr lang="en-GB"/>
          </a:p>
        </p:txBody>
      </p:sp>
    </p:spTree>
    <p:extLst>
      <p:ext uri="{BB962C8B-B14F-4D97-AF65-F5344CB8AC3E}">
        <p14:creationId xmlns:p14="http://schemas.microsoft.com/office/powerpoint/2010/main" val="2057366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30E54FD-4616-4392-AC23-186C29046952}" type="datetimeFigureOut">
              <a:rPr lang="en-GB" smtClean="0"/>
              <a:t>10/06/2022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9D45783-BB23-453C-8C47-58AEB73053D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30E54FD-4616-4392-AC23-186C29046952}"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45783-BB23-453C-8C47-58AEB73053D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30E54FD-4616-4392-AC23-186C29046952}"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45783-BB23-453C-8C47-58AEB73053D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30E54FD-4616-4392-AC23-186C29046952}"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45783-BB23-453C-8C47-58AEB73053DA}"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30E54FD-4616-4392-AC23-186C29046952}"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45783-BB23-453C-8C47-58AEB73053DA}"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0E54FD-4616-4392-AC23-186C29046952}"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45783-BB23-453C-8C47-58AEB73053DA}"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30E54FD-4616-4392-AC23-186C29046952}" type="datetimeFigureOut">
              <a:rPr lang="en-GB" smtClean="0"/>
              <a:t>10/06/2022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45783-BB23-453C-8C47-58AEB73053D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30E54FD-4616-4392-AC23-186C29046952}" type="datetimeFigureOut">
              <a:rPr lang="en-GB" smtClean="0"/>
              <a:t>10/06/2022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45783-BB23-453C-8C47-58AEB73053DA}"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E54FD-4616-4392-AC23-186C29046952}" type="datetimeFigureOut">
              <a:rPr lang="en-GB" smtClean="0"/>
              <a:t>10/06/2022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45783-BB23-453C-8C47-58AEB73053D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30E54FD-4616-4392-AC23-186C29046952}"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45783-BB23-453C-8C47-58AEB73053D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30E54FD-4616-4392-AC23-186C29046952}" type="datetimeFigureOut">
              <a:rPr lang="en-GB" smtClean="0"/>
              <a:t>10/06/2022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9D45783-BB23-453C-8C47-58AEB73053DA}"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30E54FD-4616-4392-AC23-186C29046952}" type="datetimeFigureOut">
              <a:rPr lang="en-GB" smtClean="0"/>
              <a:t>10/06/2022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9D45783-BB23-453C-8C47-58AEB73053D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4.png"/><Relationship Id="rId4" Type="http://schemas.openxmlformats.org/officeDocument/2006/relationships/diagramLayout" Target="../diagrams/layout2.xm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mailto:emma.jefferson@elht.nhs.uk" TargetMode="External"/><Relationship Id="rId2" Type="http://schemas.openxmlformats.org/officeDocument/2006/relationships/hyperlink" Target="mailto:Keelie.barrett@elht.nhs.uk" TargetMode="External"/><Relationship Id="rId1" Type="http://schemas.openxmlformats.org/officeDocument/2006/relationships/slideLayout" Target="../slideLayouts/slideLayout2.xml"/><Relationship Id="rId5" Type="http://schemas.openxmlformats.org/officeDocument/2006/relationships/hyperlink" Target="mailto:nicola.potts@mbht.nhs.uk" TargetMode="External"/><Relationship Id="rId4" Type="http://schemas.openxmlformats.org/officeDocument/2006/relationships/hyperlink" Target="mailto:wendy.thompson@mbht.nhs.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br>
              <a:rPr lang="en-GB" dirty="0">
                <a:solidFill>
                  <a:schemeClr val="tx1"/>
                </a:solidFill>
              </a:rPr>
            </a:br>
            <a:br>
              <a:rPr lang="en-GB" dirty="0">
                <a:solidFill>
                  <a:schemeClr val="tx1"/>
                </a:solidFill>
              </a:rPr>
            </a:br>
            <a:br>
              <a:rPr lang="en-GB" dirty="0">
                <a:solidFill>
                  <a:schemeClr val="tx1"/>
                </a:solidFill>
                <a:latin typeface="Arial" panose="020B0604020202020204" pitchFamily="34" charset="0"/>
                <a:cs typeface="Arial" panose="020B0604020202020204" pitchFamily="34" charset="0"/>
              </a:rPr>
            </a:br>
            <a:r>
              <a:rPr lang="en-GB" dirty="0">
                <a:solidFill>
                  <a:schemeClr val="tx1"/>
                </a:solidFill>
                <a:latin typeface="Arial" panose="020B0604020202020204" pitchFamily="34" charset="0"/>
                <a:cs typeface="Arial" panose="020B0604020202020204" pitchFamily="34" charset="0"/>
              </a:rPr>
              <a:t>Maternity Support Worker</a:t>
            </a:r>
            <a:br>
              <a:rPr lang="en-GB" dirty="0">
                <a:solidFill>
                  <a:schemeClr val="tx1"/>
                </a:solidFill>
                <a:latin typeface="Arial" panose="020B0604020202020204" pitchFamily="34" charset="0"/>
                <a:cs typeface="Arial" panose="020B0604020202020204" pitchFamily="34" charset="0"/>
              </a:rPr>
            </a:br>
            <a:r>
              <a:rPr lang="en-GB" dirty="0">
                <a:solidFill>
                  <a:schemeClr val="tx1"/>
                </a:solidFill>
                <a:latin typeface="Arial" panose="020B0604020202020204" pitchFamily="34" charset="0"/>
                <a:cs typeface="Arial" panose="020B0604020202020204" pitchFamily="34" charset="0"/>
              </a:rPr>
              <a:t>Development Project</a:t>
            </a:r>
            <a:endParaRPr lang="en-GB"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6696744" cy="1224136"/>
          </a:xfrm>
          <a:prstGeom prst="rect">
            <a:avLst/>
          </a:prstGeom>
        </p:spPr>
      </p:pic>
      <p:sp>
        <p:nvSpPr>
          <p:cNvPr id="3" name="TextBox 2"/>
          <p:cNvSpPr txBox="1"/>
          <p:nvPr/>
        </p:nvSpPr>
        <p:spPr>
          <a:xfrm>
            <a:off x="899592" y="5949280"/>
            <a:ext cx="6891951"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Keelie Barrett, Nicola Potts, Emma Jefferson &amp; Wendy Thompson</a:t>
            </a:r>
          </a:p>
        </p:txBody>
      </p:sp>
    </p:spTree>
    <p:extLst>
      <p:ext uri="{BB962C8B-B14F-4D97-AF65-F5344CB8AC3E}">
        <p14:creationId xmlns:p14="http://schemas.microsoft.com/office/powerpoint/2010/main" val="1211583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a:latin typeface="Arial" panose="020B0604020202020204" pitchFamily="34" charset="0"/>
                <a:cs typeface="Arial" panose="020B0604020202020204" pitchFamily="34" charset="0"/>
              </a:rPr>
              <a:t>LMS Project has carried out significant work to meet the National MSW competency, education &amp; career framework</a:t>
            </a:r>
          </a:p>
          <a:p>
            <a:r>
              <a:rPr lang="en-GB" dirty="0">
                <a:latin typeface="Arial" panose="020B0604020202020204" pitchFamily="34" charset="0"/>
                <a:cs typeface="Arial" panose="020B0604020202020204" pitchFamily="34" charset="0"/>
              </a:rPr>
              <a:t>We started with a scoping exercise</a:t>
            </a:r>
          </a:p>
          <a:p>
            <a:r>
              <a:rPr lang="en-GB" dirty="0">
                <a:latin typeface="Arial" panose="020B0604020202020204" pitchFamily="34" charset="0"/>
                <a:cs typeface="Arial" panose="020B0604020202020204" pitchFamily="34" charset="0"/>
              </a:rPr>
              <a:t>It became clear that all MSWs had a variety of titles &amp; job descriptions </a:t>
            </a:r>
          </a:p>
          <a:p>
            <a:r>
              <a:rPr lang="en-GB" dirty="0">
                <a:latin typeface="Arial" panose="020B0604020202020204" pitchFamily="34" charset="0"/>
                <a:cs typeface="Arial" panose="020B0604020202020204" pitchFamily="34" charset="0"/>
              </a:rPr>
              <a:t>Disparity within roles for the same level of working</a:t>
            </a:r>
          </a:p>
          <a:p>
            <a:r>
              <a:rPr lang="en-GB" dirty="0">
                <a:latin typeface="Arial" panose="020B0604020202020204" pitchFamily="34" charset="0"/>
                <a:cs typeface="Arial" panose="020B0604020202020204" pitchFamily="34" charset="0"/>
              </a:rPr>
              <a:t>Differences in competencies for groups of staff</a:t>
            </a:r>
          </a:p>
          <a:p>
            <a:r>
              <a:rPr lang="en-GB" dirty="0">
                <a:latin typeface="Arial" panose="020B0604020202020204" pitchFamily="34" charset="0"/>
                <a:cs typeface="Arial" panose="020B0604020202020204" pitchFamily="34" charset="0"/>
              </a:rPr>
              <a:t>A variety of levels of formal education within the MSW workforce</a:t>
            </a:r>
          </a:p>
          <a:p>
            <a:r>
              <a:rPr lang="en-GB" dirty="0">
                <a:latin typeface="Arial" panose="020B0604020202020204" pitchFamily="34" charset="0"/>
                <a:cs typeface="Arial" panose="020B0604020202020204" pitchFamily="34" charset="0"/>
              </a:rPr>
              <a:t>A lack of opportunities to develop and undertake formal qualifications</a:t>
            </a:r>
          </a:p>
          <a:p>
            <a:endParaRPr lang="en-GB" dirty="0"/>
          </a:p>
          <a:p>
            <a:endParaRPr lang="en-GB" dirty="0"/>
          </a:p>
        </p:txBody>
      </p:sp>
      <p:sp>
        <p:nvSpPr>
          <p:cNvPr id="2" name="Title 1"/>
          <p:cNvSpPr>
            <a:spLocks noGrp="1"/>
          </p:cNvSpPr>
          <p:nvPr>
            <p:ph type="title"/>
          </p:nvPr>
        </p:nvSpPr>
        <p:spPr/>
        <p:txBody>
          <a:bodyPr>
            <a:normAutofit fontScale="90000"/>
          </a:bodyPr>
          <a:lstStyle/>
          <a:p>
            <a:r>
              <a:rPr lang="en-GB" dirty="0">
                <a:latin typeface="Arial" panose="020B0604020202020204" pitchFamily="34" charset="0"/>
                <a:cs typeface="Arial" panose="020B0604020202020204" pitchFamily="34" charset="0"/>
              </a:rPr>
              <a:t>MSW Framework &amp; Project Work</a:t>
            </a:r>
          </a:p>
        </p:txBody>
      </p:sp>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092280" y="6070981"/>
            <a:ext cx="1944216" cy="648072"/>
          </a:xfrm>
          <a:prstGeom prst="rect">
            <a:avLst/>
          </a:prstGeom>
        </p:spPr>
      </p:pic>
    </p:spTree>
    <p:extLst>
      <p:ext uri="{BB962C8B-B14F-4D97-AF65-F5344CB8AC3E}">
        <p14:creationId xmlns:p14="http://schemas.microsoft.com/office/powerpoint/2010/main" val="232832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C183D7F6-B498-43B3-948B-1728B52AA6E4}">
                <adec:decorative xmlns:adec="http://schemas.microsoft.com/office/drawing/2017/decorative" val="0"/>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So what did we do?</a:t>
            </a:r>
          </a:p>
        </p:txBody>
      </p:sp>
      <p:graphicFrame>
        <p:nvGraphicFramePr>
          <p:cNvPr id="5126" name="Content Placeholder 1" descr="5 small rectangle boxes with text">
            <a:extLst>
              <a:ext uri="{FF2B5EF4-FFF2-40B4-BE49-F238E27FC236}">
                <a16:creationId xmlns:a16="http://schemas.microsoft.com/office/drawing/2014/main" id="{06E39EB9-C800-4F9E-9BF5-B3AE70FB5578}"/>
              </a:ext>
            </a:extLst>
          </p:cNvPr>
          <p:cNvGraphicFramePr>
            <a:graphicFrameLocks noGrp="1"/>
          </p:cNvGraphicFramePr>
          <p:nvPr>
            <p:ph idx="1"/>
            <p:extLst>
              <p:ext uri="{D42A27DB-BD31-4B8C-83A1-F6EECF244321}">
                <p14:modId xmlns:p14="http://schemas.microsoft.com/office/powerpoint/2010/main" val="93550284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7020272" y="6177632"/>
            <a:ext cx="1944216" cy="648072"/>
          </a:xfrm>
          <a:prstGeom prst="rect">
            <a:avLst/>
          </a:prstGeom>
        </p:spPr>
      </p:pic>
    </p:spTree>
    <p:extLst>
      <p:ext uri="{BB962C8B-B14F-4D97-AF65-F5344CB8AC3E}">
        <p14:creationId xmlns:p14="http://schemas.microsoft.com/office/powerpoint/2010/main" val="1974255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latin typeface="Arial" panose="020B0604020202020204" pitchFamily="34" charset="0"/>
                <a:cs typeface="Arial" panose="020B0604020202020204" pitchFamily="34" charset="0"/>
              </a:rPr>
              <a:t>Training &amp; Development</a:t>
            </a:r>
          </a:p>
        </p:txBody>
      </p:sp>
      <p:graphicFrame>
        <p:nvGraphicFramePr>
          <p:cNvPr id="7173" name="Content Placeholder 1" descr="4 boxes with descriptions and text  ">
            <a:extLst>
              <a:ext uri="{FF2B5EF4-FFF2-40B4-BE49-F238E27FC236}">
                <a16:creationId xmlns:a16="http://schemas.microsoft.com/office/drawing/2014/main" id="{A38FA684-0708-4A7C-A36D-612D2BC58858}"/>
              </a:ext>
            </a:extLst>
          </p:cNvPr>
          <p:cNvGraphicFramePr>
            <a:graphicFrameLocks noGrp="1"/>
          </p:cNvGraphicFramePr>
          <p:nvPr>
            <p:ph idx="1"/>
            <p:extLst>
              <p:ext uri="{D42A27DB-BD31-4B8C-83A1-F6EECF244321}">
                <p14:modId xmlns:p14="http://schemas.microsoft.com/office/powerpoint/2010/main" val="1711621057"/>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7092280" y="5949280"/>
            <a:ext cx="1944216" cy="648072"/>
          </a:xfrm>
          <a:prstGeom prst="rect">
            <a:avLst/>
          </a:prstGeom>
        </p:spPr>
      </p:pic>
      <p:pic>
        <p:nvPicPr>
          <p:cNvPr id="7170" name="Picture 2">
            <a:extLst>
              <a:ext uri="{C183D7F6-B498-43B3-948B-1728B52AA6E4}">
                <adec:decorative xmlns:adec="http://schemas.microsoft.com/office/drawing/2017/decorative" val="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69687" y="21249"/>
            <a:ext cx="2274313" cy="1463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a:extLst>
              <a:ext uri="{C183D7F6-B498-43B3-948B-1728B52AA6E4}">
                <adec:decorative xmlns:adec="http://schemas.microsoft.com/office/drawing/2017/decorative" val="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5786245"/>
            <a:ext cx="4211960" cy="1143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7824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86624" cy="19168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455766" y="274638"/>
            <a:ext cx="6231033" cy="1143000"/>
          </a:xfrm>
        </p:spPr>
        <p:txBody>
          <a:bodyPr>
            <a:normAutofit fontScale="90000"/>
          </a:bodyPr>
          <a:lstStyle/>
          <a:p>
            <a:pPr algn="r"/>
            <a:r>
              <a:rPr lang="en-GB" dirty="0">
                <a:latin typeface="Arial" panose="020B0604020202020204" pitchFamily="34" charset="0"/>
                <a:cs typeface="Arial" panose="020B0604020202020204" pitchFamily="34" charset="0"/>
              </a:rPr>
              <a:t>Where do MSWs go from here?</a:t>
            </a:r>
          </a:p>
        </p:txBody>
      </p:sp>
      <p:graphicFrame>
        <p:nvGraphicFramePr>
          <p:cNvPr id="3076" name="Content Placeholder 2" descr="7 square boxes with sentences ">
            <a:extLst>
              <a:ext uri="{FF2B5EF4-FFF2-40B4-BE49-F238E27FC236}">
                <a16:creationId xmlns:a16="http://schemas.microsoft.com/office/drawing/2014/main" id="{BF1B40AB-79EA-4695-B79F-5997BD4D4265}"/>
              </a:ext>
            </a:extLst>
          </p:cNvPr>
          <p:cNvGraphicFramePr>
            <a:graphicFrameLocks noGrp="1"/>
          </p:cNvGraphicFramePr>
          <p:nvPr>
            <p:ph idx="1"/>
            <p:extLst>
              <p:ext uri="{D42A27DB-BD31-4B8C-83A1-F6EECF244321}">
                <p14:modId xmlns:p14="http://schemas.microsoft.com/office/powerpoint/2010/main" val="3424933859"/>
              </p:ext>
            </p:extLst>
          </p:nvPr>
        </p:nvGraphicFramePr>
        <p:xfrm>
          <a:off x="457200" y="2060848"/>
          <a:ext cx="8229600" cy="4392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9" cstate="print">
            <a:extLst>
              <a:ext uri="{28A0092B-C50C-407E-A947-70E740481C1C}">
                <a14:useLocalDpi xmlns:a14="http://schemas.microsoft.com/office/drawing/2010/main" val="0"/>
              </a:ext>
            </a:extLst>
          </a:blip>
          <a:stretch>
            <a:fillRect/>
          </a:stretch>
        </p:blipFill>
        <p:spPr>
          <a:xfrm>
            <a:off x="6948264" y="5949280"/>
            <a:ext cx="1944216" cy="648072"/>
          </a:xfrm>
          <a:prstGeom prst="rect">
            <a:avLst/>
          </a:prstGeom>
        </p:spPr>
      </p:pic>
    </p:spTree>
    <p:extLst>
      <p:ext uri="{BB962C8B-B14F-4D97-AF65-F5344CB8AC3E}">
        <p14:creationId xmlns:p14="http://schemas.microsoft.com/office/powerpoint/2010/main" val="2235951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2" name="Content Placeholder 2">
            <a:extLst>
              <a:ext uri="{FF2B5EF4-FFF2-40B4-BE49-F238E27FC236}">
                <a16:creationId xmlns:a16="http://schemas.microsoft.com/office/drawing/2014/main" id="{064611F0-3601-4B83-BAD5-50EF6E350A7D}"/>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615342008"/>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Business Case</a:t>
            </a:r>
          </a:p>
        </p:txBody>
      </p:sp>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6948264" y="5930653"/>
            <a:ext cx="1944216" cy="648072"/>
          </a:xfrm>
          <a:prstGeom prst="rect">
            <a:avLst/>
          </a:prstGeom>
        </p:spPr>
      </p:pic>
      <p:pic>
        <p:nvPicPr>
          <p:cNvPr id="2050" name="Picture 2">
            <a:extLst>
              <a:ext uri="{C183D7F6-B498-43B3-948B-1728B52AA6E4}">
                <adec:decorative xmlns:adec="http://schemas.microsoft.com/office/drawing/2017/decorative" val="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79504" y="8620"/>
            <a:ext cx="2564496"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7909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panose="020B0604020202020204" pitchFamily="34" charset="0"/>
                <a:cs typeface="Arial" panose="020B0604020202020204" pitchFamily="34" charset="0"/>
              </a:rPr>
              <a:t>Benefits</a:t>
            </a:r>
          </a:p>
        </p:txBody>
      </p:sp>
      <p:graphicFrame>
        <p:nvGraphicFramePr>
          <p:cNvPr id="8196" name="Content Placeholder 2" descr="flow chart with text ">
            <a:extLst>
              <a:ext uri="{FF2B5EF4-FFF2-40B4-BE49-F238E27FC236}">
                <a16:creationId xmlns:a16="http://schemas.microsoft.com/office/drawing/2014/main" id="{45C9D1D3-1B6A-4C33-8DC6-AF99C63B1E46}"/>
              </a:ext>
            </a:extLst>
          </p:cNvPr>
          <p:cNvGraphicFramePr>
            <a:graphicFrameLocks noGrp="1"/>
          </p:cNvGraphicFramePr>
          <p:nvPr>
            <p:ph idx="1"/>
            <p:extLst>
              <p:ext uri="{D42A27DB-BD31-4B8C-83A1-F6EECF244321}">
                <p14:modId xmlns:p14="http://schemas.microsoft.com/office/powerpoint/2010/main" val="226034563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7092280" y="6093296"/>
            <a:ext cx="1944216" cy="648072"/>
          </a:xfrm>
          <a:prstGeom prst="rect">
            <a:avLst/>
          </a:prstGeom>
        </p:spPr>
      </p:pic>
      <p:pic>
        <p:nvPicPr>
          <p:cNvPr id="8194" name="Picture 2">
            <a:extLst>
              <a:ext uri="{C183D7F6-B498-43B3-948B-1728B52AA6E4}">
                <adec:decorative xmlns:adec="http://schemas.microsoft.com/office/drawing/2017/decorative" val="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05625" y="14352"/>
            <a:ext cx="2238375"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650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Thank you for listening!</a:t>
            </a:r>
          </a:p>
        </p:txBody>
      </p:sp>
      <p:sp>
        <p:nvSpPr>
          <p:cNvPr id="2" name="Content Placeholder 1"/>
          <p:cNvSpPr>
            <a:spLocks noGrp="1"/>
          </p:cNvSpPr>
          <p:nvPr>
            <p:ph idx="1"/>
          </p:nvPr>
        </p:nvSpPr>
        <p:spPr/>
        <p:txBody>
          <a:bodyPr/>
          <a:lstStyle/>
          <a:p>
            <a:pPr marL="109728" indent="0" algn="ctr">
              <a:buNone/>
            </a:pPr>
            <a:endParaRPr lang="en-GB" dirty="0">
              <a:latin typeface="Arial" panose="020B0604020202020204" pitchFamily="34" charset="0"/>
              <a:cs typeface="Arial" panose="020B0604020202020204" pitchFamily="34" charset="0"/>
            </a:endParaRPr>
          </a:p>
          <a:p>
            <a:pPr marL="109728" indent="0" algn="ctr">
              <a:buNone/>
            </a:pPr>
            <a:endParaRPr lang="en-GB" dirty="0">
              <a:latin typeface="Arial" panose="020B0604020202020204" pitchFamily="34" charset="0"/>
              <a:cs typeface="Arial" panose="020B0604020202020204" pitchFamily="34" charset="0"/>
            </a:endParaRPr>
          </a:p>
          <a:p>
            <a:pPr marL="109728" indent="0" algn="ctr">
              <a:buNone/>
            </a:pPr>
            <a:r>
              <a:rPr lang="en-GB" dirty="0">
                <a:latin typeface="Arial" panose="020B0604020202020204" pitchFamily="34" charset="0"/>
                <a:cs typeface="Arial" panose="020B0604020202020204" pitchFamily="34" charset="0"/>
              </a:rPr>
              <a:t>All questions welcomed</a:t>
            </a:r>
          </a:p>
        </p:txBody>
      </p:sp>
      <p:pic>
        <p:nvPicPr>
          <p:cNvPr id="1026" name="Picture 2">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2996952"/>
            <a:ext cx="1752600" cy="2428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EFFD5702-9A18-4D4B-A976-4F6549FCF3DF}"/>
              </a:ext>
              <a:ext uri="{C183D7F6-B498-43B3-948B-1728B52AA6E4}">
                <adec:decorative xmlns:adec="http://schemas.microsoft.com/office/drawing/2017/decorative" val="1"/>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7092280" y="6173884"/>
            <a:ext cx="1944216" cy="648072"/>
          </a:xfrm>
          <a:prstGeom prst="rect">
            <a:avLst/>
          </a:prstGeom>
        </p:spPr>
      </p:pic>
    </p:spTree>
    <p:extLst>
      <p:ext uri="{BB962C8B-B14F-4D97-AF65-F5344CB8AC3E}">
        <p14:creationId xmlns:p14="http://schemas.microsoft.com/office/powerpoint/2010/main" val="4083156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latin typeface="Arial" panose="020B0604020202020204" pitchFamily="34" charset="0"/>
                <a:cs typeface="Arial" panose="020B0604020202020204" pitchFamily="34" charset="0"/>
              </a:rPr>
              <a:t>Contact us</a:t>
            </a:r>
          </a:p>
        </p:txBody>
      </p:sp>
      <p:sp>
        <p:nvSpPr>
          <p:cNvPr id="2" name="Content Placeholder 1"/>
          <p:cNvSpPr>
            <a:spLocks noGrp="1"/>
          </p:cNvSpPr>
          <p:nvPr>
            <p:ph idx="1"/>
          </p:nvPr>
        </p:nvSpPr>
        <p:spPr/>
        <p:txBody>
          <a:bodyPr>
            <a:normAutofit lnSpcReduction="10000"/>
          </a:bodyPr>
          <a:lstStyle/>
          <a:p>
            <a:r>
              <a:rPr lang="en-GB" dirty="0" err="1">
                <a:latin typeface="Arial" panose="020B0604020202020204" pitchFamily="34" charset="0"/>
                <a:cs typeface="Arial" panose="020B0604020202020204" pitchFamily="34" charset="0"/>
              </a:rPr>
              <a:t>Keelie</a:t>
            </a:r>
            <a:r>
              <a:rPr lang="en-GB" dirty="0">
                <a:latin typeface="Arial" panose="020B0604020202020204" pitchFamily="34" charset="0"/>
                <a:cs typeface="Arial" panose="020B0604020202020204" pitchFamily="34" charset="0"/>
              </a:rPr>
              <a:t> Barrett, MSW Advocate </a:t>
            </a:r>
            <a:r>
              <a:rPr lang="en-GB" dirty="0">
                <a:latin typeface="Arial" panose="020B0604020202020204" pitchFamily="34" charset="0"/>
                <a:cs typeface="Arial" panose="020B0604020202020204" pitchFamily="34" charset="0"/>
                <a:hlinkClick r:id="rId2"/>
              </a:rPr>
              <a:t>Keelie.barrett@elht.nhs.uk</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Emma Jefferson, Project Lead Midwife </a:t>
            </a:r>
            <a:r>
              <a:rPr lang="en-GB" dirty="0">
                <a:latin typeface="Arial" panose="020B0604020202020204" pitchFamily="34" charset="0"/>
                <a:cs typeface="Arial" panose="020B0604020202020204" pitchFamily="34" charset="0"/>
                <a:hlinkClick r:id="rId3"/>
              </a:rPr>
              <a:t>emma.jefferson@elht.nhs.uk</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Wendy Thompson, Project Lead Midwife </a:t>
            </a:r>
            <a:r>
              <a:rPr lang="en-GB" dirty="0">
                <a:latin typeface="Arial" panose="020B0604020202020204" pitchFamily="34" charset="0"/>
                <a:cs typeface="Arial" panose="020B0604020202020204" pitchFamily="34" charset="0"/>
                <a:hlinkClick r:id="rId4"/>
              </a:rPr>
              <a:t>wendy.thompson@mbht.nhs.uk</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Nicola Potts, MSW Advocate </a:t>
            </a:r>
            <a:r>
              <a:rPr lang="en-GB" dirty="0">
                <a:latin typeface="Arial" panose="020B0604020202020204" pitchFamily="34" charset="0"/>
                <a:cs typeface="Arial" panose="020B0604020202020204" pitchFamily="34" charset="0"/>
                <a:hlinkClick r:id="rId5"/>
              </a:rPr>
              <a:t>nicola.potts@mbht.nhs.uk</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27826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0C5AF0A9AE0D4D8032BBF19C904698" ma:contentTypeVersion="21" ma:contentTypeDescription="Create a new document." ma:contentTypeScope="" ma:versionID="eb5675c34f44b8cc2e2b4456678f8b02">
  <xsd:schema xmlns:xsd="http://www.w3.org/2001/XMLSchema" xmlns:xs="http://www.w3.org/2001/XMLSchema" xmlns:p="http://schemas.microsoft.com/office/2006/metadata/properties" xmlns:ns2="03b25e55-1fda-4dd5-9a75-c38d0989a0e2" xmlns:ns3="d2389ad0-4628-4ca4-babd-a5e1ca1fc43d" targetNamespace="http://schemas.microsoft.com/office/2006/metadata/properties" ma:root="true" ma:fieldsID="bde849662d77e162c6ae5c9db51c3dc0" ns2:_="" ns3:_="">
    <xsd:import namespace="03b25e55-1fda-4dd5-9a75-c38d0989a0e2"/>
    <xsd:import namespace="d2389ad0-4628-4ca4-babd-a5e1ca1fc43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Number" minOccurs="0"/>
                <xsd:element ref="ns2:NumberOrde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b25e55-1fda-4dd5-9a75-c38d0989a0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Number" ma:index="15" nillable="true" ma:displayName="Number" ma:format="Dropdown" ma:internalName="Number" ma:percentage="FALSE">
      <xsd:simpleType>
        <xsd:restriction base="dms:Number"/>
      </xsd:simpleType>
    </xsd:element>
    <xsd:element name="NumberOrder" ma:index="16" nillable="true" ma:displayName="Number Order" ma:default="6" ma:format="Dropdown" ma:indexed="true" ma:internalName="NumberOrder" ma:percentage="FALSE">
      <xsd:simpleType>
        <xsd:restriction base="dms:Number"/>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b5e471e-86a7-4573-b003-24887ebde44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indexed="true"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2389ad0-4628-4ca4-babd-a5e1ca1fc43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2e7178f-5b02-4f7e-a22e-1f7fb5c4485f}" ma:internalName="TaxCatchAll" ma:showField="CatchAllData" ma:web="d2389ad0-4628-4ca4-babd-a5e1ca1fc4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umberOrder xmlns="03b25e55-1fda-4dd5-9a75-c38d0989a0e2">6</NumberOrder>
    <lcf76f155ced4ddcb4097134ff3c332f xmlns="03b25e55-1fda-4dd5-9a75-c38d0989a0e2">
      <Terms xmlns="http://schemas.microsoft.com/office/infopath/2007/PartnerControls"/>
    </lcf76f155ced4ddcb4097134ff3c332f>
    <Number xmlns="03b25e55-1fda-4dd5-9a75-c38d0989a0e2" xsi:nil="true"/>
    <TaxCatchAll xmlns="d2389ad0-4628-4ca4-babd-a5e1ca1fc43d" xsi:nil="true"/>
  </documentManagement>
</p:properties>
</file>

<file path=customXml/itemProps1.xml><?xml version="1.0" encoding="utf-8"?>
<ds:datastoreItem xmlns:ds="http://schemas.openxmlformats.org/officeDocument/2006/customXml" ds:itemID="{1E11BE3A-D598-40AC-8681-FC9B152B7D6C}">
  <ds:schemaRefs>
    <ds:schemaRef ds:uri="http://schemas.microsoft.com/sharepoint/v3/contenttype/forms"/>
  </ds:schemaRefs>
</ds:datastoreItem>
</file>

<file path=customXml/itemProps2.xml><?xml version="1.0" encoding="utf-8"?>
<ds:datastoreItem xmlns:ds="http://schemas.openxmlformats.org/officeDocument/2006/customXml" ds:itemID="{ACD938D7-38A6-489A-A266-ACC5390EDD7F}"/>
</file>

<file path=customXml/itemProps3.xml><?xml version="1.0" encoding="utf-8"?>
<ds:datastoreItem xmlns:ds="http://schemas.openxmlformats.org/officeDocument/2006/customXml" ds:itemID="{39F88633-3592-4BF7-AE30-C8275ABBDC96}">
  <ds:schemaRefs>
    <ds:schemaRef ds:uri="http://purl.org/dc/elements/1.1/"/>
    <ds:schemaRef ds:uri="http://schemas.openxmlformats.org/package/2006/metadata/core-properties"/>
    <ds:schemaRef ds:uri="http://schemas.microsoft.com/office/2006/metadata/properties"/>
    <ds:schemaRef ds:uri="http://purl.org/dc/terms/"/>
    <ds:schemaRef ds:uri="5b51e653-2e0d-4820-8d52-48c28fb9ba4d"/>
    <ds:schemaRef ds:uri="http://purl.org/dc/dcmitype/"/>
    <ds:schemaRef ds:uri="http://www.w3.org/XML/1998/namespace"/>
    <ds:schemaRef ds:uri="4f832754-ca86-42c7-9e0f-84d7f6ec480b"/>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Concourse</Template>
  <TotalTime>734</TotalTime>
  <Words>1774</Words>
  <Application>Microsoft Office PowerPoint</Application>
  <PresentationFormat>On-screen Show (4:3)</PresentationFormat>
  <Paragraphs>103</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 2</vt:lpstr>
      <vt:lpstr>Wingdings 3</vt:lpstr>
      <vt:lpstr>Concourse</vt:lpstr>
      <vt:lpstr>   Maternity Support Worker Development Project</vt:lpstr>
      <vt:lpstr>MSW Framework &amp; Project Work</vt:lpstr>
      <vt:lpstr>So what did we do?</vt:lpstr>
      <vt:lpstr>Training &amp; Development</vt:lpstr>
      <vt:lpstr>Where do MSWs go from here?</vt:lpstr>
      <vt:lpstr>Business Case</vt:lpstr>
      <vt:lpstr>Benefits</vt:lpstr>
      <vt:lpstr>Thank you for listening!</vt:lpstr>
      <vt:lpstr>Contact us</vt:lpstr>
    </vt:vector>
  </TitlesOfParts>
  <Company>East Lancs Hospitals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Andrew Lack</cp:lastModifiedBy>
  <cp:revision>35</cp:revision>
  <dcterms:created xsi:type="dcterms:W3CDTF">2021-10-13T13:41:16Z</dcterms:created>
  <dcterms:modified xsi:type="dcterms:W3CDTF">2022-06-10T10:13:27Z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0x0101001A0C5AF0A9AE0D4D8032BBF19C904698</vt:lpwstr>
  </property>
</Properties>
</file>