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58"/>
  </p:notesMasterIdLst>
  <p:sldIdLst>
    <p:sldId id="312" r:id="rId6"/>
    <p:sldId id="297" r:id="rId7"/>
    <p:sldId id="267" r:id="rId8"/>
    <p:sldId id="268" r:id="rId9"/>
    <p:sldId id="1575" r:id="rId10"/>
    <p:sldId id="1586" r:id="rId11"/>
    <p:sldId id="2798" r:id="rId12"/>
    <p:sldId id="262" r:id="rId13"/>
    <p:sldId id="2799" r:id="rId14"/>
    <p:sldId id="321" r:id="rId15"/>
    <p:sldId id="2824" r:id="rId16"/>
    <p:sldId id="2819" r:id="rId17"/>
    <p:sldId id="2825" r:id="rId18"/>
    <p:sldId id="2778" r:id="rId19"/>
    <p:sldId id="2826" r:id="rId20"/>
    <p:sldId id="2827" r:id="rId21"/>
    <p:sldId id="259" r:id="rId22"/>
    <p:sldId id="273" r:id="rId23"/>
    <p:sldId id="2828" r:id="rId24"/>
    <p:sldId id="2829" r:id="rId25"/>
    <p:sldId id="2830" r:id="rId26"/>
    <p:sldId id="263" r:id="rId27"/>
    <p:sldId id="2831" r:id="rId28"/>
    <p:sldId id="272" r:id="rId29"/>
    <p:sldId id="2809" r:id="rId30"/>
    <p:sldId id="2832" r:id="rId31"/>
    <p:sldId id="2833" r:id="rId32"/>
    <p:sldId id="2834" r:id="rId33"/>
    <p:sldId id="2835" r:id="rId34"/>
    <p:sldId id="2836" r:id="rId35"/>
    <p:sldId id="2837" r:id="rId36"/>
    <p:sldId id="2838" r:id="rId37"/>
    <p:sldId id="2839" r:id="rId38"/>
    <p:sldId id="1587" r:id="rId39"/>
    <p:sldId id="2745" r:id="rId40"/>
    <p:sldId id="2741" r:id="rId41"/>
    <p:sldId id="2783" r:id="rId42"/>
    <p:sldId id="2784" r:id="rId43"/>
    <p:sldId id="2788" r:id="rId44"/>
    <p:sldId id="2142" r:id="rId45"/>
    <p:sldId id="2158" r:id="rId46"/>
    <p:sldId id="2175" r:id="rId47"/>
    <p:sldId id="2176" r:id="rId48"/>
    <p:sldId id="2823" r:id="rId49"/>
    <p:sldId id="2811" r:id="rId50"/>
    <p:sldId id="2820" r:id="rId51"/>
    <p:sldId id="2821" r:id="rId52"/>
    <p:sldId id="2822" r:id="rId53"/>
    <p:sldId id="329" r:id="rId54"/>
    <p:sldId id="2810" r:id="rId55"/>
    <p:sldId id="1574" r:id="rId56"/>
    <p:sldId id="31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24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E7969E-FB7A-4F66-8C6F-28C148CEFFA8}" v="25" dt="2022-02-21T13:36:39.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C55C00-E3EE-4545-92A8-E8DA3E9701D9}"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GB"/>
        </a:p>
      </dgm:t>
    </dgm:pt>
    <dgm:pt modelId="{68377135-89F6-5241-A774-6FE3F39648C5}">
      <dgm:prSet phldrT="[Text]" custT="1"/>
      <dgm:spPr>
        <a:solidFill>
          <a:schemeClr val="accent6">
            <a:lumMod val="75000"/>
          </a:schemeClr>
        </a:solidFill>
      </dgm:spPr>
      <dgm:t>
        <a:bodyPr/>
        <a:lstStyle/>
        <a:p>
          <a:pPr algn="ctr"/>
          <a:r>
            <a:rPr lang="en-GB" sz="2000"/>
            <a:t> Bands 2, 3 and 4</a:t>
          </a:r>
        </a:p>
      </dgm:t>
    </dgm:pt>
    <dgm:pt modelId="{2DE4A218-CA1B-964C-9939-D1C20B540EE9}" type="parTrans" cxnId="{7FAE22BB-C3C3-4046-BAE9-CCE5D5E379CE}">
      <dgm:prSet/>
      <dgm:spPr/>
      <dgm:t>
        <a:bodyPr/>
        <a:lstStyle/>
        <a:p>
          <a:endParaRPr lang="en-GB"/>
        </a:p>
      </dgm:t>
    </dgm:pt>
    <dgm:pt modelId="{D4C347F2-3E93-204E-B694-5F3CD2E1FB08}" type="sibTrans" cxnId="{7FAE22BB-C3C3-4046-BAE9-CCE5D5E379CE}">
      <dgm:prSet/>
      <dgm:spPr/>
      <dgm:t>
        <a:bodyPr/>
        <a:lstStyle/>
        <a:p>
          <a:endParaRPr lang="en-GB"/>
        </a:p>
      </dgm:t>
    </dgm:pt>
    <dgm:pt modelId="{BA33D65B-4488-094D-8C69-137FED51C2B8}">
      <dgm:prSet phldrT="[Text]"/>
      <dgm:spPr>
        <a:solidFill>
          <a:schemeClr val="accent2">
            <a:lumMod val="75000"/>
          </a:schemeClr>
        </a:solidFill>
      </dgm:spPr>
      <dgm:t>
        <a:bodyPr/>
        <a:lstStyle/>
        <a:p>
          <a:pPr>
            <a:lnSpc>
              <a:spcPct val="100000"/>
            </a:lnSpc>
          </a:pPr>
          <a:r>
            <a:rPr lang="en-GB"/>
            <a:t>Workforce</a:t>
          </a:r>
        </a:p>
        <a:p>
          <a:pPr>
            <a:lnSpc>
              <a:spcPct val="100000"/>
            </a:lnSpc>
          </a:pPr>
          <a:r>
            <a:rPr lang="en-GB"/>
            <a:t>Resources</a:t>
          </a:r>
        </a:p>
      </dgm:t>
    </dgm:pt>
    <dgm:pt modelId="{4CC3D5E6-2315-5F44-97EA-A366FAC72BEA}" type="parTrans" cxnId="{206A5BAF-F817-F542-B634-F6658576950F}">
      <dgm:prSet/>
      <dgm:spPr/>
      <dgm:t>
        <a:bodyPr/>
        <a:lstStyle/>
        <a:p>
          <a:endParaRPr lang="en-GB"/>
        </a:p>
      </dgm:t>
    </dgm:pt>
    <dgm:pt modelId="{3BDADA66-C6F8-1943-B483-C8B2A642CBC1}" type="sibTrans" cxnId="{206A5BAF-F817-F542-B634-F6658576950F}">
      <dgm:prSet/>
      <dgm:spPr/>
      <dgm:t>
        <a:bodyPr/>
        <a:lstStyle/>
        <a:p>
          <a:endParaRPr lang="en-GB"/>
        </a:p>
      </dgm:t>
    </dgm:pt>
    <dgm:pt modelId="{26BF4127-062D-3A44-B760-58E78D016A0D}">
      <dgm:prSet phldrT="[Text]" custT="1"/>
      <dgm:spPr>
        <a:solidFill>
          <a:srgbClr val="FFC000"/>
        </a:solidFill>
      </dgm:spPr>
      <dgm:t>
        <a:bodyPr/>
        <a:lstStyle/>
        <a:p>
          <a:r>
            <a:rPr lang="en-GB" sz="1600"/>
            <a:t>Organisational Development/change management</a:t>
          </a:r>
        </a:p>
      </dgm:t>
    </dgm:pt>
    <dgm:pt modelId="{9B627547-6941-BB4C-9157-E5CA9EBB9433}" type="parTrans" cxnId="{2D15A850-9A1E-8D4E-97D4-FCDC99F340FE}">
      <dgm:prSet/>
      <dgm:spPr/>
      <dgm:t>
        <a:bodyPr/>
        <a:lstStyle/>
        <a:p>
          <a:endParaRPr lang="en-GB"/>
        </a:p>
      </dgm:t>
    </dgm:pt>
    <dgm:pt modelId="{0B65FB43-FCCB-1E4A-8D21-A97F9D61F367}" type="sibTrans" cxnId="{2D15A850-9A1E-8D4E-97D4-FCDC99F340FE}">
      <dgm:prSet/>
      <dgm:spPr/>
      <dgm:t>
        <a:bodyPr/>
        <a:lstStyle/>
        <a:p>
          <a:endParaRPr lang="en-GB"/>
        </a:p>
      </dgm:t>
    </dgm:pt>
    <dgm:pt modelId="{D840E612-0042-F24F-ABA8-B9EF314BB2A6}">
      <dgm:prSet phldrT="[Text]"/>
      <dgm:spPr/>
      <dgm:t>
        <a:bodyPr/>
        <a:lstStyle/>
        <a:p>
          <a:r>
            <a:rPr lang="en-GB"/>
            <a:t>Service Capacity</a:t>
          </a:r>
        </a:p>
      </dgm:t>
    </dgm:pt>
    <dgm:pt modelId="{08A76D34-A460-D44D-84FD-114D1F5EBBB9}" type="parTrans" cxnId="{EA905061-4C54-0842-B482-9B5DC28E9987}">
      <dgm:prSet/>
      <dgm:spPr/>
      <dgm:t>
        <a:bodyPr/>
        <a:lstStyle/>
        <a:p>
          <a:endParaRPr lang="en-GB"/>
        </a:p>
      </dgm:t>
    </dgm:pt>
    <dgm:pt modelId="{06F606AE-4F18-274D-8AC1-93207043923F}" type="sibTrans" cxnId="{EA905061-4C54-0842-B482-9B5DC28E9987}">
      <dgm:prSet/>
      <dgm:spPr/>
      <dgm:t>
        <a:bodyPr/>
        <a:lstStyle/>
        <a:p>
          <a:endParaRPr lang="en-GB"/>
        </a:p>
      </dgm:t>
    </dgm:pt>
    <dgm:pt modelId="{5CDF9D8E-BEAC-324D-B375-AE8F91BF3AA5}">
      <dgm:prSet phldrT="[Text]"/>
      <dgm:spPr>
        <a:solidFill>
          <a:schemeClr val="accent2">
            <a:lumMod val="50000"/>
          </a:schemeClr>
        </a:solidFill>
      </dgm:spPr>
      <dgm:t>
        <a:bodyPr/>
        <a:lstStyle/>
        <a:p>
          <a:r>
            <a:rPr lang="en-GB"/>
            <a:t>Scope of practice</a:t>
          </a:r>
        </a:p>
      </dgm:t>
    </dgm:pt>
    <dgm:pt modelId="{544F2738-E6FB-A44A-B10F-E3362F17A316}" type="parTrans" cxnId="{E83E4846-6D10-1D43-81BE-4F53B288290A}">
      <dgm:prSet/>
      <dgm:spPr/>
      <dgm:t>
        <a:bodyPr/>
        <a:lstStyle/>
        <a:p>
          <a:endParaRPr lang="en-GB"/>
        </a:p>
      </dgm:t>
    </dgm:pt>
    <dgm:pt modelId="{C383D9CE-4C37-CF4D-9004-6C734302641E}" type="sibTrans" cxnId="{E83E4846-6D10-1D43-81BE-4F53B288290A}">
      <dgm:prSet/>
      <dgm:spPr/>
      <dgm:t>
        <a:bodyPr/>
        <a:lstStyle/>
        <a:p>
          <a:endParaRPr lang="en-GB"/>
        </a:p>
      </dgm:t>
    </dgm:pt>
    <dgm:pt modelId="{AC051911-C7E9-4144-AD59-EC1E7CECA4BB}" type="pres">
      <dgm:prSet presAssocID="{BDC55C00-E3EE-4545-92A8-E8DA3E9701D9}" presName="Name0" presStyleCnt="0">
        <dgm:presLayoutVars>
          <dgm:chMax val="1"/>
          <dgm:dir/>
          <dgm:animLvl val="ctr"/>
          <dgm:resizeHandles val="exact"/>
        </dgm:presLayoutVars>
      </dgm:prSet>
      <dgm:spPr/>
    </dgm:pt>
    <dgm:pt modelId="{729EA6EC-DB32-1146-BB9D-C0ECBADBA1C3}" type="pres">
      <dgm:prSet presAssocID="{68377135-89F6-5241-A774-6FE3F39648C5}" presName="centerShape" presStyleLbl="node0" presStyleIdx="0" presStyleCnt="1" custScaleX="116768" custLinFactNeighborX="-4410" custLinFactNeighborY="-778"/>
      <dgm:spPr/>
    </dgm:pt>
    <dgm:pt modelId="{6BC2ED78-DFE7-9C44-81C0-4EE627CB9D44}" type="pres">
      <dgm:prSet presAssocID="{BA33D65B-4488-094D-8C69-137FED51C2B8}" presName="node" presStyleLbl="node1" presStyleIdx="0" presStyleCnt="4" custScaleX="160386" custScaleY="121485">
        <dgm:presLayoutVars>
          <dgm:bulletEnabled val="1"/>
        </dgm:presLayoutVars>
      </dgm:prSet>
      <dgm:spPr/>
    </dgm:pt>
    <dgm:pt modelId="{0AB1E0C7-341F-344D-BBAD-B8D36851A743}" type="pres">
      <dgm:prSet presAssocID="{BA33D65B-4488-094D-8C69-137FED51C2B8}" presName="dummy" presStyleCnt="0"/>
      <dgm:spPr/>
    </dgm:pt>
    <dgm:pt modelId="{A3EBB9B0-7BE4-A543-BA0C-E297247878FB}" type="pres">
      <dgm:prSet presAssocID="{3BDADA66-C6F8-1943-B483-C8B2A642CBC1}" presName="sibTrans" presStyleLbl="sibTrans2D1" presStyleIdx="0" presStyleCnt="4"/>
      <dgm:spPr/>
    </dgm:pt>
    <dgm:pt modelId="{C8BBE940-7D45-B941-96F2-0E46D121D5AA}" type="pres">
      <dgm:prSet presAssocID="{26BF4127-062D-3A44-B760-58E78D016A0D}" presName="node" presStyleLbl="node1" presStyleIdx="1" presStyleCnt="4" custScaleX="167441" custScaleY="129239" custRadScaleRad="110911" custRadScaleInc="2651">
        <dgm:presLayoutVars>
          <dgm:bulletEnabled val="1"/>
        </dgm:presLayoutVars>
      </dgm:prSet>
      <dgm:spPr/>
    </dgm:pt>
    <dgm:pt modelId="{B7FDA7AB-A3E4-1145-82BA-01EE8E504125}" type="pres">
      <dgm:prSet presAssocID="{26BF4127-062D-3A44-B760-58E78D016A0D}" presName="dummy" presStyleCnt="0"/>
      <dgm:spPr/>
    </dgm:pt>
    <dgm:pt modelId="{22DCD790-1836-BF4F-96FB-9B3E1F0FFABC}" type="pres">
      <dgm:prSet presAssocID="{0B65FB43-FCCB-1E4A-8D21-A97F9D61F367}" presName="sibTrans" presStyleLbl="sibTrans2D1" presStyleIdx="1" presStyleCnt="4"/>
      <dgm:spPr/>
    </dgm:pt>
    <dgm:pt modelId="{55EDFD88-179B-474F-B594-9E6DF7E6CBCB}" type="pres">
      <dgm:prSet presAssocID="{D840E612-0042-F24F-ABA8-B9EF314BB2A6}" presName="node" presStyleLbl="node1" presStyleIdx="2" presStyleCnt="4" custScaleX="165814" custRadScaleRad="111813" custRadScaleInc="4480">
        <dgm:presLayoutVars>
          <dgm:bulletEnabled val="1"/>
        </dgm:presLayoutVars>
      </dgm:prSet>
      <dgm:spPr/>
    </dgm:pt>
    <dgm:pt modelId="{2033AEFA-3175-CE42-AF3F-0CD713033313}" type="pres">
      <dgm:prSet presAssocID="{D840E612-0042-F24F-ABA8-B9EF314BB2A6}" presName="dummy" presStyleCnt="0"/>
      <dgm:spPr/>
    </dgm:pt>
    <dgm:pt modelId="{B8B1AEFD-529B-9A41-BC15-802D84F5B1BE}" type="pres">
      <dgm:prSet presAssocID="{06F606AE-4F18-274D-8AC1-93207043923F}" presName="sibTrans" presStyleLbl="sibTrans2D1" presStyleIdx="2" presStyleCnt="4"/>
      <dgm:spPr/>
    </dgm:pt>
    <dgm:pt modelId="{02071E3A-B90F-274A-942E-E2DD21FA9E2E}" type="pres">
      <dgm:prSet presAssocID="{5CDF9D8E-BEAC-324D-B375-AE8F91BF3AA5}" presName="node" presStyleLbl="node1" presStyleIdx="3" presStyleCnt="4" custScaleX="170534" custRadScaleRad="133855" custRadScaleInc="-2196">
        <dgm:presLayoutVars>
          <dgm:bulletEnabled val="1"/>
        </dgm:presLayoutVars>
      </dgm:prSet>
      <dgm:spPr/>
    </dgm:pt>
    <dgm:pt modelId="{DE61C98F-283B-6743-B4FF-D979019830B0}" type="pres">
      <dgm:prSet presAssocID="{5CDF9D8E-BEAC-324D-B375-AE8F91BF3AA5}" presName="dummy" presStyleCnt="0"/>
      <dgm:spPr/>
    </dgm:pt>
    <dgm:pt modelId="{8A3E0664-8ED0-B64E-8DB1-F1859D2B7A58}" type="pres">
      <dgm:prSet presAssocID="{C383D9CE-4C37-CF4D-9004-6C734302641E}" presName="sibTrans" presStyleLbl="sibTrans2D1" presStyleIdx="3" presStyleCnt="4" custScaleX="106190" custScaleY="108643"/>
      <dgm:spPr/>
    </dgm:pt>
  </dgm:ptLst>
  <dgm:cxnLst>
    <dgm:cxn modelId="{12283816-1DB6-9642-AC2F-15499E78A6B9}" type="presOf" srcId="{68377135-89F6-5241-A774-6FE3F39648C5}" destId="{729EA6EC-DB32-1146-BB9D-C0ECBADBA1C3}" srcOrd="0" destOrd="0" presId="urn:microsoft.com/office/officeart/2005/8/layout/radial6"/>
    <dgm:cxn modelId="{D1C8B636-994D-2549-9049-D69839E1369C}" type="presOf" srcId="{C383D9CE-4C37-CF4D-9004-6C734302641E}" destId="{8A3E0664-8ED0-B64E-8DB1-F1859D2B7A58}" srcOrd="0" destOrd="0" presId="urn:microsoft.com/office/officeart/2005/8/layout/radial6"/>
    <dgm:cxn modelId="{D3A2BF36-9043-CD4B-A4B3-3ED9DAABBB22}" type="presOf" srcId="{D840E612-0042-F24F-ABA8-B9EF314BB2A6}" destId="{55EDFD88-179B-474F-B594-9E6DF7E6CBCB}" srcOrd="0" destOrd="0" presId="urn:microsoft.com/office/officeart/2005/8/layout/radial6"/>
    <dgm:cxn modelId="{EA905061-4C54-0842-B482-9B5DC28E9987}" srcId="{68377135-89F6-5241-A774-6FE3F39648C5}" destId="{D840E612-0042-F24F-ABA8-B9EF314BB2A6}" srcOrd="2" destOrd="0" parTransId="{08A76D34-A460-D44D-84FD-114D1F5EBBB9}" sibTransId="{06F606AE-4F18-274D-8AC1-93207043923F}"/>
    <dgm:cxn modelId="{E83E4846-6D10-1D43-81BE-4F53B288290A}" srcId="{68377135-89F6-5241-A774-6FE3F39648C5}" destId="{5CDF9D8E-BEAC-324D-B375-AE8F91BF3AA5}" srcOrd="3" destOrd="0" parTransId="{544F2738-E6FB-A44A-B10F-E3362F17A316}" sibTransId="{C383D9CE-4C37-CF4D-9004-6C734302641E}"/>
    <dgm:cxn modelId="{2D15A850-9A1E-8D4E-97D4-FCDC99F340FE}" srcId="{68377135-89F6-5241-A774-6FE3F39648C5}" destId="{26BF4127-062D-3A44-B760-58E78D016A0D}" srcOrd="1" destOrd="0" parTransId="{9B627547-6941-BB4C-9157-E5CA9EBB9433}" sibTransId="{0B65FB43-FCCB-1E4A-8D21-A97F9D61F367}"/>
    <dgm:cxn modelId="{D6F46351-EA40-E440-90C2-45656A9F475C}" type="presOf" srcId="{BA33D65B-4488-094D-8C69-137FED51C2B8}" destId="{6BC2ED78-DFE7-9C44-81C0-4EE627CB9D44}" srcOrd="0" destOrd="0" presId="urn:microsoft.com/office/officeart/2005/8/layout/radial6"/>
    <dgm:cxn modelId="{7E914375-C94D-1D43-813D-8171EBDA7D30}" type="presOf" srcId="{26BF4127-062D-3A44-B760-58E78D016A0D}" destId="{C8BBE940-7D45-B941-96F2-0E46D121D5AA}" srcOrd="0" destOrd="0" presId="urn:microsoft.com/office/officeart/2005/8/layout/radial6"/>
    <dgm:cxn modelId="{B7F8875A-7D25-E946-AB62-33914B675DB3}" type="presOf" srcId="{BDC55C00-E3EE-4545-92A8-E8DA3E9701D9}" destId="{AC051911-C7E9-4144-AD59-EC1E7CECA4BB}" srcOrd="0" destOrd="0" presId="urn:microsoft.com/office/officeart/2005/8/layout/radial6"/>
    <dgm:cxn modelId="{D8C49CA0-F613-B34F-AAA3-45E5B735AE1D}" type="presOf" srcId="{5CDF9D8E-BEAC-324D-B375-AE8F91BF3AA5}" destId="{02071E3A-B90F-274A-942E-E2DD21FA9E2E}" srcOrd="0" destOrd="0" presId="urn:microsoft.com/office/officeart/2005/8/layout/radial6"/>
    <dgm:cxn modelId="{206A5BAF-F817-F542-B634-F6658576950F}" srcId="{68377135-89F6-5241-A774-6FE3F39648C5}" destId="{BA33D65B-4488-094D-8C69-137FED51C2B8}" srcOrd="0" destOrd="0" parTransId="{4CC3D5E6-2315-5F44-97EA-A366FAC72BEA}" sibTransId="{3BDADA66-C6F8-1943-B483-C8B2A642CBC1}"/>
    <dgm:cxn modelId="{7FAE22BB-C3C3-4046-BAE9-CCE5D5E379CE}" srcId="{BDC55C00-E3EE-4545-92A8-E8DA3E9701D9}" destId="{68377135-89F6-5241-A774-6FE3F39648C5}" srcOrd="0" destOrd="0" parTransId="{2DE4A218-CA1B-964C-9939-D1C20B540EE9}" sibTransId="{D4C347F2-3E93-204E-B694-5F3CD2E1FB08}"/>
    <dgm:cxn modelId="{93230CC3-23D9-8949-ADEA-72EB41EA0465}" type="presOf" srcId="{06F606AE-4F18-274D-8AC1-93207043923F}" destId="{B8B1AEFD-529B-9A41-BC15-802D84F5B1BE}" srcOrd="0" destOrd="0" presId="urn:microsoft.com/office/officeart/2005/8/layout/radial6"/>
    <dgm:cxn modelId="{9B6F39E4-6B45-2B48-9F7B-830575002562}" type="presOf" srcId="{3BDADA66-C6F8-1943-B483-C8B2A642CBC1}" destId="{A3EBB9B0-7BE4-A543-BA0C-E297247878FB}" srcOrd="0" destOrd="0" presId="urn:microsoft.com/office/officeart/2005/8/layout/radial6"/>
    <dgm:cxn modelId="{6DFE4DEC-C839-174B-A39F-6302B3FE9210}" type="presOf" srcId="{0B65FB43-FCCB-1E4A-8D21-A97F9D61F367}" destId="{22DCD790-1836-BF4F-96FB-9B3E1F0FFABC}" srcOrd="0" destOrd="0" presId="urn:microsoft.com/office/officeart/2005/8/layout/radial6"/>
    <dgm:cxn modelId="{0B45DD6C-D2E0-4940-BF7C-7DF0929F0BE2}" type="presParOf" srcId="{AC051911-C7E9-4144-AD59-EC1E7CECA4BB}" destId="{729EA6EC-DB32-1146-BB9D-C0ECBADBA1C3}" srcOrd="0" destOrd="0" presId="urn:microsoft.com/office/officeart/2005/8/layout/radial6"/>
    <dgm:cxn modelId="{AC3BE851-9899-DC4C-8958-6B53CF3A329E}" type="presParOf" srcId="{AC051911-C7E9-4144-AD59-EC1E7CECA4BB}" destId="{6BC2ED78-DFE7-9C44-81C0-4EE627CB9D44}" srcOrd="1" destOrd="0" presId="urn:microsoft.com/office/officeart/2005/8/layout/radial6"/>
    <dgm:cxn modelId="{BA8B5BC1-8AE8-8349-8C6F-2DFD90433446}" type="presParOf" srcId="{AC051911-C7E9-4144-AD59-EC1E7CECA4BB}" destId="{0AB1E0C7-341F-344D-BBAD-B8D36851A743}" srcOrd="2" destOrd="0" presId="urn:microsoft.com/office/officeart/2005/8/layout/radial6"/>
    <dgm:cxn modelId="{5199234A-A928-A449-A24C-96E90EB640AC}" type="presParOf" srcId="{AC051911-C7E9-4144-AD59-EC1E7CECA4BB}" destId="{A3EBB9B0-7BE4-A543-BA0C-E297247878FB}" srcOrd="3" destOrd="0" presId="urn:microsoft.com/office/officeart/2005/8/layout/radial6"/>
    <dgm:cxn modelId="{5BBB643F-EDF5-EA49-A07D-74DAE5A304B8}" type="presParOf" srcId="{AC051911-C7E9-4144-AD59-EC1E7CECA4BB}" destId="{C8BBE940-7D45-B941-96F2-0E46D121D5AA}" srcOrd="4" destOrd="0" presId="urn:microsoft.com/office/officeart/2005/8/layout/radial6"/>
    <dgm:cxn modelId="{EB9E8404-B4ED-C94A-8428-1F4E3BE81683}" type="presParOf" srcId="{AC051911-C7E9-4144-AD59-EC1E7CECA4BB}" destId="{B7FDA7AB-A3E4-1145-82BA-01EE8E504125}" srcOrd="5" destOrd="0" presId="urn:microsoft.com/office/officeart/2005/8/layout/radial6"/>
    <dgm:cxn modelId="{ED6B43E2-DAFC-6E46-B961-3CB4D07ABA35}" type="presParOf" srcId="{AC051911-C7E9-4144-AD59-EC1E7CECA4BB}" destId="{22DCD790-1836-BF4F-96FB-9B3E1F0FFABC}" srcOrd="6" destOrd="0" presId="urn:microsoft.com/office/officeart/2005/8/layout/radial6"/>
    <dgm:cxn modelId="{0A3920BB-705F-D749-A16D-B385FC1F6F34}" type="presParOf" srcId="{AC051911-C7E9-4144-AD59-EC1E7CECA4BB}" destId="{55EDFD88-179B-474F-B594-9E6DF7E6CBCB}" srcOrd="7" destOrd="0" presId="urn:microsoft.com/office/officeart/2005/8/layout/radial6"/>
    <dgm:cxn modelId="{00137917-AC46-A644-A5CC-F6C61A9022D9}" type="presParOf" srcId="{AC051911-C7E9-4144-AD59-EC1E7CECA4BB}" destId="{2033AEFA-3175-CE42-AF3F-0CD713033313}" srcOrd="8" destOrd="0" presId="urn:microsoft.com/office/officeart/2005/8/layout/radial6"/>
    <dgm:cxn modelId="{4830D9BA-C86E-C248-986D-BE2A7C7882CA}" type="presParOf" srcId="{AC051911-C7E9-4144-AD59-EC1E7CECA4BB}" destId="{B8B1AEFD-529B-9A41-BC15-802D84F5B1BE}" srcOrd="9" destOrd="0" presId="urn:microsoft.com/office/officeart/2005/8/layout/radial6"/>
    <dgm:cxn modelId="{18554EE7-F021-2444-82A3-89EF6CF88374}" type="presParOf" srcId="{AC051911-C7E9-4144-AD59-EC1E7CECA4BB}" destId="{02071E3A-B90F-274A-942E-E2DD21FA9E2E}" srcOrd="10" destOrd="0" presId="urn:microsoft.com/office/officeart/2005/8/layout/radial6"/>
    <dgm:cxn modelId="{FE7FD2E8-FDD8-5240-845D-D4FBB610F6DC}" type="presParOf" srcId="{AC051911-C7E9-4144-AD59-EC1E7CECA4BB}" destId="{DE61C98F-283B-6743-B4FF-D979019830B0}" srcOrd="11" destOrd="0" presId="urn:microsoft.com/office/officeart/2005/8/layout/radial6"/>
    <dgm:cxn modelId="{EF44A4F0-2C78-334E-99B8-11E6294E14D7}" type="presParOf" srcId="{AC051911-C7E9-4144-AD59-EC1E7CECA4BB}" destId="{8A3E0664-8ED0-B64E-8DB1-F1859D2B7A58}"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88CF29-327B-4FBF-8020-F2C61973E2A0}"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21B63010-F2EB-4650-BA9C-E9F25592E60B}">
      <dgm:prSet/>
      <dgm:spPr/>
      <dgm:t>
        <a:bodyPr/>
        <a:lstStyle/>
        <a:p>
          <a:r>
            <a:rPr lang="en-GB" b="1"/>
            <a:t>Supporting people to work safely at the top of their scope of practice</a:t>
          </a:r>
          <a:endParaRPr lang="en-US" b="1"/>
        </a:p>
      </dgm:t>
    </dgm:pt>
    <dgm:pt modelId="{D2EFA866-D78D-43C2-AFCA-672BF5EB4EEF}" type="parTrans" cxnId="{0BE24AE5-B095-47ED-8A4E-79D5FA044C1C}">
      <dgm:prSet/>
      <dgm:spPr/>
      <dgm:t>
        <a:bodyPr/>
        <a:lstStyle/>
        <a:p>
          <a:endParaRPr lang="en-US"/>
        </a:p>
      </dgm:t>
    </dgm:pt>
    <dgm:pt modelId="{48E2C07B-DCAE-4A46-B85F-A4BDE0CA1603}" type="sibTrans" cxnId="{0BE24AE5-B095-47ED-8A4E-79D5FA044C1C}">
      <dgm:prSet/>
      <dgm:spPr/>
      <dgm:t>
        <a:bodyPr/>
        <a:lstStyle/>
        <a:p>
          <a:endParaRPr lang="en-US"/>
        </a:p>
      </dgm:t>
    </dgm:pt>
    <dgm:pt modelId="{DBC1EFAF-E59E-4C84-A2BA-FCA6A126F6E7}">
      <dgm:prSet/>
      <dgm:spPr/>
      <dgm:t>
        <a:bodyPr/>
        <a:lstStyle/>
        <a:p>
          <a:r>
            <a:rPr lang="en-GB" b="1"/>
            <a:t>Ensuring a rewarding career at every level</a:t>
          </a:r>
          <a:endParaRPr lang="en-US" b="1"/>
        </a:p>
      </dgm:t>
    </dgm:pt>
    <dgm:pt modelId="{56F9F5F1-A346-4E0B-8D73-27EFF0E3E43C}" type="parTrans" cxnId="{2389B49D-134D-4033-B411-8A81FB40891E}">
      <dgm:prSet/>
      <dgm:spPr/>
      <dgm:t>
        <a:bodyPr/>
        <a:lstStyle/>
        <a:p>
          <a:endParaRPr lang="en-US"/>
        </a:p>
      </dgm:t>
    </dgm:pt>
    <dgm:pt modelId="{55133F20-2E1F-4425-BFA8-FE9F52AD8130}" type="sibTrans" cxnId="{2389B49D-134D-4033-B411-8A81FB40891E}">
      <dgm:prSet/>
      <dgm:spPr/>
      <dgm:t>
        <a:bodyPr/>
        <a:lstStyle/>
        <a:p>
          <a:endParaRPr lang="en-US"/>
        </a:p>
      </dgm:t>
    </dgm:pt>
    <dgm:pt modelId="{6A992C12-2BB7-4799-BADD-75BB71524899}">
      <dgm:prSet/>
      <dgm:spPr/>
      <dgm:t>
        <a:bodyPr/>
        <a:lstStyle/>
        <a:p>
          <a:r>
            <a:rPr lang="en-GB" b="1"/>
            <a:t>Recruitment from local labour markets </a:t>
          </a:r>
          <a:endParaRPr lang="en-US" b="1"/>
        </a:p>
      </dgm:t>
    </dgm:pt>
    <dgm:pt modelId="{F8D3AFD6-B85A-4A17-A459-4C4304F47913}" type="parTrans" cxnId="{AE7584D4-6D59-487A-9F53-998BDAC86C20}">
      <dgm:prSet/>
      <dgm:spPr/>
      <dgm:t>
        <a:bodyPr/>
        <a:lstStyle/>
        <a:p>
          <a:endParaRPr lang="en-US"/>
        </a:p>
      </dgm:t>
    </dgm:pt>
    <dgm:pt modelId="{E81D000A-5C47-4EEB-8F85-ED07598E5EFE}" type="sibTrans" cxnId="{AE7584D4-6D59-487A-9F53-998BDAC86C20}">
      <dgm:prSet/>
      <dgm:spPr/>
      <dgm:t>
        <a:bodyPr/>
        <a:lstStyle/>
        <a:p>
          <a:endParaRPr lang="en-US"/>
        </a:p>
      </dgm:t>
    </dgm:pt>
    <dgm:pt modelId="{DE226316-BA1F-4749-BB4B-5EBB7519804A}">
      <dgm:prSet/>
      <dgm:spPr/>
      <dgm:t>
        <a:bodyPr/>
        <a:lstStyle/>
        <a:p>
          <a:pPr>
            <a:buFont typeface="+mj-lt"/>
            <a:buAutoNum type="arabicPeriod"/>
          </a:pPr>
          <a:r>
            <a:rPr lang="en-GB" b="1"/>
            <a:t>Removing inconsistencies in education, roles, and responsibilities</a:t>
          </a:r>
          <a:endParaRPr lang="en-GB"/>
        </a:p>
      </dgm:t>
    </dgm:pt>
    <dgm:pt modelId="{076CFE9E-7FA8-4FC9-B243-C1D0F8FB41CC}" type="parTrans" cxnId="{E5A303A5-B682-42F7-AD3C-A615C4CCABCD}">
      <dgm:prSet/>
      <dgm:spPr/>
      <dgm:t>
        <a:bodyPr/>
        <a:lstStyle/>
        <a:p>
          <a:endParaRPr lang="en-GB"/>
        </a:p>
      </dgm:t>
    </dgm:pt>
    <dgm:pt modelId="{7B7C0BBE-ECD0-417D-8513-939A52AAA275}" type="sibTrans" cxnId="{E5A303A5-B682-42F7-AD3C-A615C4CCABCD}">
      <dgm:prSet/>
      <dgm:spPr/>
      <dgm:t>
        <a:bodyPr/>
        <a:lstStyle/>
        <a:p>
          <a:endParaRPr lang="en-GB"/>
        </a:p>
      </dgm:t>
    </dgm:pt>
    <dgm:pt modelId="{852FE6C2-914D-4B2E-B81B-14B6D7785B00}">
      <dgm:prSet/>
      <dgm:spPr/>
      <dgm:t>
        <a:bodyPr/>
        <a:lstStyle/>
        <a:p>
          <a:pPr>
            <a:buFont typeface="+mj-lt"/>
            <a:buAutoNum type="arabicPeriod"/>
          </a:pPr>
          <a:r>
            <a:rPr lang="en-GB" b="1"/>
            <a:t>Maximising current opportunities to support service growth</a:t>
          </a:r>
          <a:endParaRPr lang="en-GB"/>
        </a:p>
      </dgm:t>
    </dgm:pt>
    <dgm:pt modelId="{0CB9B191-122F-41EE-97FF-842A7DB0F01A}" type="parTrans" cxnId="{E1CCA540-934E-4061-B3EC-799F447E3840}">
      <dgm:prSet/>
      <dgm:spPr/>
      <dgm:t>
        <a:bodyPr/>
        <a:lstStyle/>
        <a:p>
          <a:endParaRPr lang="en-GB"/>
        </a:p>
      </dgm:t>
    </dgm:pt>
    <dgm:pt modelId="{F8DE2E99-0DCC-42EA-A22D-36ACCA0DA167}" type="sibTrans" cxnId="{E1CCA540-934E-4061-B3EC-799F447E3840}">
      <dgm:prSet/>
      <dgm:spPr/>
      <dgm:t>
        <a:bodyPr/>
        <a:lstStyle/>
        <a:p>
          <a:endParaRPr lang="en-GB"/>
        </a:p>
      </dgm:t>
    </dgm:pt>
    <dgm:pt modelId="{9C685257-CA1F-4E48-879B-611A9DDF01D8}">
      <dgm:prSet/>
      <dgm:spPr/>
      <dgm:t>
        <a:bodyPr/>
        <a:lstStyle/>
        <a:p>
          <a:pPr>
            <a:buFont typeface="+mj-lt"/>
            <a:buAutoNum type="arabicPeriod"/>
          </a:pPr>
          <a:r>
            <a:rPr lang="en-GB" b="1"/>
            <a:t>Improving opportunities, increasing diversity, supporting life long learning </a:t>
          </a:r>
          <a:endParaRPr lang="en-GB"/>
        </a:p>
      </dgm:t>
    </dgm:pt>
    <dgm:pt modelId="{14A61093-903F-4FF0-B137-A435D880847B}" type="parTrans" cxnId="{5E37611F-88EB-466C-8512-56F01BAC287E}">
      <dgm:prSet/>
      <dgm:spPr/>
      <dgm:t>
        <a:bodyPr/>
        <a:lstStyle/>
        <a:p>
          <a:endParaRPr lang="en-GB"/>
        </a:p>
      </dgm:t>
    </dgm:pt>
    <dgm:pt modelId="{41A1EC04-1667-4F56-A0DA-376A8E8D7739}" type="sibTrans" cxnId="{5E37611F-88EB-466C-8512-56F01BAC287E}">
      <dgm:prSet/>
      <dgm:spPr/>
      <dgm:t>
        <a:bodyPr/>
        <a:lstStyle/>
        <a:p>
          <a:endParaRPr lang="en-GB"/>
        </a:p>
      </dgm:t>
    </dgm:pt>
    <dgm:pt modelId="{084D74FF-82D6-45C1-8FC5-4566075C3963}" type="pres">
      <dgm:prSet presAssocID="{5F88CF29-327B-4FBF-8020-F2C61973E2A0}" presName="diagram" presStyleCnt="0">
        <dgm:presLayoutVars>
          <dgm:dir/>
          <dgm:resizeHandles val="exact"/>
        </dgm:presLayoutVars>
      </dgm:prSet>
      <dgm:spPr/>
    </dgm:pt>
    <dgm:pt modelId="{5CAFDF9B-B73E-46CE-9C5B-F7F9131A8C99}" type="pres">
      <dgm:prSet presAssocID="{DE226316-BA1F-4749-BB4B-5EBB7519804A}" presName="node" presStyleLbl="node1" presStyleIdx="0" presStyleCnt="6">
        <dgm:presLayoutVars>
          <dgm:bulletEnabled val="1"/>
        </dgm:presLayoutVars>
      </dgm:prSet>
      <dgm:spPr/>
    </dgm:pt>
    <dgm:pt modelId="{76096061-61B4-4C05-8251-AF683D5B471D}" type="pres">
      <dgm:prSet presAssocID="{7B7C0BBE-ECD0-417D-8513-939A52AAA275}" presName="sibTrans" presStyleCnt="0"/>
      <dgm:spPr/>
    </dgm:pt>
    <dgm:pt modelId="{5ECDBDF8-3AEF-4867-ACEB-87A9C8D60B42}" type="pres">
      <dgm:prSet presAssocID="{852FE6C2-914D-4B2E-B81B-14B6D7785B00}" presName="node" presStyleLbl="node1" presStyleIdx="1" presStyleCnt="6">
        <dgm:presLayoutVars>
          <dgm:bulletEnabled val="1"/>
        </dgm:presLayoutVars>
      </dgm:prSet>
      <dgm:spPr/>
    </dgm:pt>
    <dgm:pt modelId="{922F5CA5-B68B-415B-A3BB-04D9A8A06EA9}" type="pres">
      <dgm:prSet presAssocID="{F8DE2E99-0DCC-42EA-A22D-36ACCA0DA167}" presName="sibTrans" presStyleCnt="0"/>
      <dgm:spPr/>
    </dgm:pt>
    <dgm:pt modelId="{BBC1F268-B89F-4FEE-95C9-45ED021667CD}" type="pres">
      <dgm:prSet presAssocID="{21B63010-F2EB-4650-BA9C-E9F25592E60B}" presName="node" presStyleLbl="node1" presStyleIdx="2" presStyleCnt="6">
        <dgm:presLayoutVars>
          <dgm:bulletEnabled val="1"/>
        </dgm:presLayoutVars>
      </dgm:prSet>
      <dgm:spPr/>
    </dgm:pt>
    <dgm:pt modelId="{93558E18-DAFF-4844-9374-51952CF8AC25}" type="pres">
      <dgm:prSet presAssocID="{48E2C07B-DCAE-4A46-B85F-A4BDE0CA1603}" presName="sibTrans" presStyleCnt="0"/>
      <dgm:spPr/>
    </dgm:pt>
    <dgm:pt modelId="{3FE24545-B4AD-471A-8B3C-F32D8D9381F6}" type="pres">
      <dgm:prSet presAssocID="{9C685257-CA1F-4E48-879B-611A9DDF01D8}" presName="node" presStyleLbl="node1" presStyleIdx="3" presStyleCnt="6">
        <dgm:presLayoutVars>
          <dgm:bulletEnabled val="1"/>
        </dgm:presLayoutVars>
      </dgm:prSet>
      <dgm:spPr/>
    </dgm:pt>
    <dgm:pt modelId="{D234F8EE-5271-45D2-883E-ED42FD825B17}" type="pres">
      <dgm:prSet presAssocID="{41A1EC04-1667-4F56-A0DA-376A8E8D7739}" presName="sibTrans" presStyleCnt="0"/>
      <dgm:spPr/>
    </dgm:pt>
    <dgm:pt modelId="{EF1E4CAB-5F20-42C4-9DF0-1D2C9AF80FD7}" type="pres">
      <dgm:prSet presAssocID="{DBC1EFAF-E59E-4C84-A2BA-FCA6A126F6E7}" presName="node" presStyleLbl="node1" presStyleIdx="4" presStyleCnt="6">
        <dgm:presLayoutVars>
          <dgm:bulletEnabled val="1"/>
        </dgm:presLayoutVars>
      </dgm:prSet>
      <dgm:spPr/>
    </dgm:pt>
    <dgm:pt modelId="{F366BEC8-7A27-4C83-9648-E0BA820EE53D}" type="pres">
      <dgm:prSet presAssocID="{55133F20-2E1F-4425-BFA8-FE9F52AD8130}" presName="sibTrans" presStyleCnt="0"/>
      <dgm:spPr/>
    </dgm:pt>
    <dgm:pt modelId="{404C43CB-12C0-4616-828D-B65C79B74203}" type="pres">
      <dgm:prSet presAssocID="{6A992C12-2BB7-4799-BADD-75BB71524899}" presName="node" presStyleLbl="node1" presStyleIdx="5" presStyleCnt="6">
        <dgm:presLayoutVars>
          <dgm:bulletEnabled val="1"/>
        </dgm:presLayoutVars>
      </dgm:prSet>
      <dgm:spPr/>
    </dgm:pt>
  </dgm:ptLst>
  <dgm:cxnLst>
    <dgm:cxn modelId="{5E37611F-88EB-466C-8512-56F01BAC287E}" srcId="{5F88CF29-327B-4FBF-8020-F2C61973E2A0}" destId="{9C685257-CA1F-4E48-879B-611A9DDF01D8}" srcOrd="3" destOrd="0" parTransId="{14A61093-903F-4FF0-B137-A435D880847B}" sibTransId="{41A1EC04-1667-4F56-A0DA-376A8E8D7739}"/>
    <dgm:cxn modelId="{60D86F31-0B8B-46FF-A8B5-F9DA78611987}" type="presOf" srcId="{5F88CF29-327B-4FBF-8020-F2C61973E2A0}" destId="{084D74FF-82D6-45C1-8FC5-4566075C3963}" srcOrd="0" destOrd="0" presId="urn:microsoft.com/office/officeart/2005/8/layout/default"/>
    <dgm:cxn modelId="{5AF00B32-2829-41B8-A2E7-A6326188132C}" type="presOf" srcId="{21B63010-F2EB-4650-BA9C-E9F25592E60B}" destId="{BBC1F268-B89F-4FEE-95C9-45ED021667CD}" srcOrd="0" destOrd="0" presId="urn:microsoft.com/office/officeart/2005/8/layout/default"/>
    <dgm:cxn modelId="{E1CCA540-934E-4061-B3EC-799F447E3840}" srcId="{5F88CF29-327B-4FBF-8020-F2C61973E2A0}" destId="{852FE6C2-914D-4B2E-B81B-14B6D7785B00}" srcOrd="1" destOrd="0" parTransId="{0CB9B191-122F-41EE-97FF-842A7DB0F01A}" sibTransId="{F8DE2E99-0DCC-42EA-A22D-36ACCA0DA167}"/>
    <dgm:cxn modelId="{89110A47-6714-427A-B38C-E77FAF239857}" type="presOf" srcId="{6A992C12-2BB7-4799-BADD-75BB71524899}" destId="{404C43CB-12C0-4616-828D-B65C79B74203}" srcOrd="0" destOrd="0" presId="urn:microsoft.com/office/officeart/2005/8/layout/default"/>
    <dgm:cxn modelId="{494AE86F-8F0C-4F26-80B3-C8D8091D55AB}" type="presOf" srcId="{DBC1EFAF-E59E-4C84-A2BA-FCA6A126F6E7}" destId="{EF1E4CAB-5F20-42C4-9DF0-1D2C9AF80FD7}" srcOrd="0" destOrd="0" presId="urn:microsoft.com/office/officeart/2005/8/layout/default"/>
    <dgm:cxn modelId="{E98F8587-A0A8-44BB-A523-D53F8320ED0D}" type="presOf" srcId="{9C685257-CA1F-4E48-879B-611A9DDF01D8}" destId="{3FE24545-B4AD-471A-8B3C-F32D8D9381F6}" srcOrd="0" destOrd="0" presId="urn:microsoft.com/office/officeart/2005/8/layout/default"/>
    <dgm:cxn modelId="{74BE008F-3636-46BC-8813-9B805E20B9B3}" type="presOf" srcId="{852FE6C2-914D-4B2E-B81B-14B6D7785B00}" destId="{5ECDBDF8-3AEF-4867-ACEB-87A9C8D60B42}" srcOrd="0" destOrd="0" presId="urn:microsoft.com/office/officeart/2005/8/layout/default"/>
    <dgm:cxn modelId="{2389B49D-134D-4033-B411-8A81FB40891E}" srcId="{5F88CF29-327B-4FBF-8020-F2C61973E2A0}" destId="{DBC1EFAF-E59E-4C84-A2BA-FCA6A126F6E7}" srcOrd="4" destOrd="0" parTransId="{56F9F5F1-A346-4E0B-8D73-27EFF0E3E43C}" sibTransId="{55133F20-2E1F-4425-BFA8-FE9F52AD8130}"/>
    <dgm:cxn modelId="{E5A303A5-B682-42F7-AD3C-A615C4CCABCD}" srcId="{5F88CF29-327B-4FBF-8020-F2C61973E2A0}" destId="{DE226316-BA1F-4749-BB4B-5EBB7519804A}" srcOrd="0" destOrd="0" parTransId="{076CFE9E-7FA8-4FC9-B243-C1D0F8FB41CC}" sibTransId="{7B7C0BBE-ECD0-417D-8513-939A52AAA275}"/>
    <dgm:cxn modelId="{44501BCB-7349-420C-BF04-8EEB38063ED8}" type="presOf" srcId="{DE226316-BA1F-4749-BB4B-5EBB7519804A}" destId="{5CAFDF9B-B73E-46CE-9C5B-F7F9131A8C99}" srcOrd="0" destOrd="0" presId="urn:microsoft.com/office/officeart/2005/8/layout/default"/>
    <dgm:cxn modelId="{AE7584D4-6D59-487A-9F53-998BDAC86C20}" srcId="{5F88CF29-327B-4FBF-8020-F2C61973E2A0}" destId="{6A992C12-2BB7-4799-BADD-75BB71524899}" srcOrd="5" destOrd="0" parTransId="{F8D3AFD6-B85A-4A17-A459-4C4304F47913}" sibTransId="{E81D000A-5C47-4EEB-8F85-ED07598E5EFE}"/>
    <dgm:cxn modelId="{0BE24AE5-B095-47ED-8A4E-79D5FA044C1C}" srcId="{5F88CF29-327B-4FBF-8020-F2C61973E2A0}" destId="{21B63010-F2EB-4650-BA9C-E9F25592E60B}" srcOrd="2" destOrd="0" parTransId="{D2EFA866-D78D-43C2-AFCA-672BF5EB4EEF}" sibTransId="{48E2C07B-DCAE-4A46-B85F-A4BDE0CA1603}"/>
    <dgm:cxn modelId="{5C54DB5E-C2A6-4D82-A709-26AF8136C322}" type="presParOf" srcId="{084D74FF-82D6-45C1-8FC5-4566075C3963}" destId="{5CAFDF9B-B73E-46CE-9C5B-F7F9131A8C99}" srcOrd="0" destOrd="0" presId="urn:microsoft.com/office/officeart/2005/8/layout/default"/>
    <dgm:cxn modelId="{3F3D174F-FD21-4002-820D-BC84B24AAC43}" type="presParOf" srcId="{084D74FF-82D6-45C1-8FC5-4566075C3963}" destId="{76096061-61B4-4C05-8251-AF683D5B471D}" srcOrd="1" destOrd="0" presId="urn:microsoft.com/office/officeart/2005/8/layout/default"/>
    <dgm:cxn modelId="{C0CA34A2-71FA-47BD-B9F0-DEF52A506FF4}" type="presParOf" srcId="{084D74FF-82D6-45C1-8FC5-4566075C3963}" destId="{5ECDBDF8-3AEF-4867-ACEB-87A9C8D60B42}" srcOrd="2" destOrd="0" presId="urn:microsoft.com/office/officeart/2005/8/layout/default"/>
    <dgm:cxn modelId="{26047534-0C71-4E72-8416-13F5F0EFCF72}" type="presParOf" srcId="{084D74FF-82D6-45C1-8FC5-4566075C3963}" destId="{922F5CA5-B68B-415B-A3BB-04D9A8A06EA9}" srcOrd="3" destOrd="0" presId="urn:microsoft.com/office/officeart/2005/8/layout/default"/>
    <dgm:cxn modelId="{CD26E32E-BD13-4C1D-A451-6165BA828FD0}" type="presParOf" srcId="{084D74FF-82D6-45C1-8FC5-4566075C3963}" destId="{BBC1F268-B89F-4FEE-95C9-45ED021667CD}" srcOrd="4" destOrd="0" presId="urn:microsoft.com/office/officeart/2005/8/layout/default"/>
    <dgm:cxn modelId="{A9C67470-5041-48D3-9E7C-CA4D42B36A26}" type="presParOf" srcId="{084D74FF-82D6-45C1-8FC5-4566075C3963}" destId="{93558E18-DAFF-4844-9374-51952CF8AC25}" srcOrd="5" destOrd="0" presId="urn:microsoft.com/office/officeart/2005/8/layout/default"/>
    <dgm:cxn modelId="{405A8C7E-8317-4E0E-9708-CD04474B76F1}" type="presParOf" srcId="{084D74FF-82D6-45C1-8FC5-4566075C3963}" destId="{3FE24545-B4AD-471A-8B3C-F32D8D9381F6}" srcOrd="6" destOrd="0" presId="urn:microsoft.com/office/officeart/2005/8/layout/default"/>
    <dgm:cxn modelId="{AC00BA32-85A4-4C0D-9AE0-F4D0CF68ACC4}" type="presParOf" srcId="{084D74FF-82D6-45C1-8FC5-4566075C3963}" destId="{D234F8EE-5271-45D2-883E-ED42FD825B17}" srcOrd="7" destOrd="0" presId="urn:microsoft.com/office/officeart/2005/8/layout/default"/>
    <dgm:cxn modelId="{24832706-1E30-45A8-9044-15AC8738B27A}" type="presParOf" srcId="{084D74FF-82D6-45C1-8FC5-4566075C3963}" destId="{EF1E4CAB-5F20-42C4-9DF0-1D2C9AF80FD7}" srcOrd="8" destOrd="0" presId="urn:microsoft.com/office/officeart/2005/8/layout/default"/>
    <dgm:cxn modelId="{4736D817-D63B-4602-8B8B-FF800F671FA3}" type="presParOf" srcId="{084D74FF-82D6-45C1-8FC5-4566075C3963}" destId="{F366BEC8-7A27-4C83-9648-E0BA820EE53D}" srcOrd="9" destOrd="0" presId="urn:microsoft.com/office/officeart/2005/8/layout/default"/>
    <dgm:cxn modelId="{5B9EB9EB-3AFC-4E44-82DA-92F028AF79E7}" type="presParOf" srcId="{084D74FF-82D6-45C1-8FC5-4566075C3963}" destId="{404C43CB-12C0-4616-828D-B65C79B7420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E0664-8ED0-B64E-8DB1-F1859D2B7A58}">
      <dsp:nvSpPr>
        <dsp:cNvPr id="0" name=""/>
        <dsp:cNvSpPr/>
      </dsp:nvSpPr>
      <dsp:spPr>
        <a:xfrm>
          <a:off x="2782405" y="336283"/>
          <a:ext cx="3781321" cy="3868670"/>
        </a:xfrm>
        <a:prstGeom prst="blockArc">
          <a:avLst>
            <a:gd name="adj1" fmla="val 10540409"/>
            <a:gd name="adj2" fmla="val 17397407"/>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B1AEFD-529B-9A41-BC15-802D84F5B1BE}">
      <dsp:nvSpPr>
        <dsp:cNvPr id="0" name=""/>
        <dsp:cNvSpPr/>
      </dsp:nvSpPr>
      <dsp:spPr>
        <a:xfrm>
          <a:off x="2896517" y="681902"/>
          <a:ext cx="3560901" cy="3560901"/>
        </a:xfrm>
        <a:prstGeom prst="blockArc">
          <a:avLst>
            <a:gd name="adj1" fmla="val 4306166"/>
            <a:gd name="adj2" fmla="val 10919672"/>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DCD790-1836-BF4F-96FB-9B3E1F0FFABC}">
      <dsp:nvSpPr>
        <dsp:cNvPr id="0" name=""/>
        <dsp:cNvSpPr/>
      </dsp:nvSpPr>
      <dsp:spPr>
        <a:xfrm>
          <a:off x="3675824" y="610584"/>
          <a:ext cx="3560901" cy="3560901"/>
        </a:xfrm>
        <a:prstGeom prst="blockArc">
          <a:avLst>
            <a:gd name="adj1" fmla="val 21336"/>
            <a:gd name="adj2" fmla="val 5866378"/>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EBB9B0-7BE4-A543-BA0C-E297247878FB}">
      <dsp:nvSpPr>
        <dsp:cNvPr id="0" name=""/>
        <dsp:cNvSpPr/>
      </dsp:nvSpPr>
      <dsp:spPr>
        <a:xfrm>
          <a:off x="3676188" y="584198"/>
          <a:ext cx="3560901" cy="3560901"/>
        </a:xfrm>
        <a:prstGeom prst="blockArc">
          <a:avLst>
            <a:gd name="adj1" fmla="val 15823738"/>
            <a:gd name="adj2" fmla="val 73499"/>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9EA6EC-DB32-1146-BB9D-C0ECBADBA1C3}">
      <dsp:nvSpPr>
        <dsp:cNvPr id="0" name=""/>
        <dsp:cNvSpPr/>
      </dsp:nvSpPr>
      <dsp:spPr>
        <a:xfrm>
          <a:off x="4156982" y="1529030"/>
          <a:ext cx="1912575" cy="1637927"/>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 Bands 2, 3 and 4</a:t>
          </a:r>
        </a:p>
      </dsp:txBody>
      <dsp:txXfrm>
        <a:off x="4437072" y="1768899"/>
        <a:ext cx="1352395" cy="1158189"/>
      </dsp:txXfrm>
    </dsp:sp>
    <dsp:sp modelId="{6BC2ED78-DFE7-9C44-81C0-4EE627CB9D44}">
      <dsp:nvSpPr>
        <dsp:cNvPr id="0" name=""/>
        <dsp:cNvSpPr/>
      </dsp:nvSpPr>
      <dsp:spPr>
        <a:xfrm>
          <a:off x="4347213" y="-60562"/>
          <a:ext cx="1838904" cy="1392885"/>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en-GB" sz="2000" kern="1200"/>
            <a:t>Workforce</a:t>
          </a:r>
        </a:p>
        <a:p>
          <a:pPr marL="0" lvl="0" indent="0" algn="ctr" defTabSz="889000">
            <a:lnSpc>
              <a:spcPct val="100000"/>
            </a:lnSpc>
            <a:spcBef>
              <a:spcPct val="0"/>
            </a:spcBef>
            <a:spcAft>
              <a:spcPct val="35000"/>
            </a:spcAft>
            <a:buNone/>
          </a:pPr>
          <a:r>
            <a:rPr lang="en-GB" sz="2000" kern="1200"/>
            <a:t>Resources</a:t>
          </a:r>
        </a:p>
      </dsp:txBody>
      <dsp:txXfrm>
        <a:off x="4616514" y="143421"/>
        <a:ext cx="1300302" cy="984919"/>
      </dsp:txXfrm>
    </dsp:sp>
    <dsp:sp modelId="{C8BBE940-7D45-B941-96F2-0E46D121D5AA}">
      <dsp:nvSpPr>
        <dsp:cNvPr id="0" name=""/>
        <dsp:cNvSpPr/>
      </dsp:nvSpPr>
      <dsp:spPr>
        <a:xfrm>
          <a:off x="6235519" y="1660934"/>
          <a:ext cx="1919794" cy="148178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Organisational Development/change management</a:t>
          </a:r>
        </a:p>
      </dsp:txBody>
      <dsp:txXfrm>
        <a:off x="6516666" y="1877937"/>
        <a:ext cx="1357500" cy="1047783"/>
      </dsp:txXfrm>
    </dsp:sp>
    <dsp:sp modelId="{55EDFD88-179B-474F-B594-9E6DF7E6CBCB}">
      <dsp:nvSpPr>
        <dsp:cNvPr id="0" name=""/>
        <dsp:cNvSpPr/>
      </dsp:nvSpPr>
      <dsp:spPr>
        <a:xfrm>
          <a:off x="4270484" y="3540955"/>
          <a:ext cx="1901139" cy="11465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Service Capacity</a:t>
          </a:r>
        </a:p>
      </dsp:txBody>
      <dsp:txXfrm>
        <a:off x="4548899" y="3708863"/>
        <a:ext cx="1344309" cy="810733"/>
      </dsp:txXfrm>
    </dsp:sp>
    <dsp:sp modelId="{02071E3A-B90F-274A-942E-E2DD21FA9E2E}">
      <dsp:nvSpPr>
        <dsp:cNvPr id="0" name=""/>
        <dsp:cNvSpPr/>
      </dsp:nvSpPr>
      <dsp:spPr>
        <a:xfrm>
          <a:off x="1961218" y="1828547"/>
          <a:ext cx="1955256" cy="1146549"/>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Scope of practice</a:t>
          </a:r>
        </a:p>
      </dsp:txBody>
      <dsp:txXfrm>
        <a:off x="2247559" y="1996455"/>
        <a:ext cx="1382574" cy="810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FDF9B-B73E-46CE-9C5B-F7F9131A8C99}">
      <dsp:nvSpPr>
        <dsp:cNvPr id="0" name=""/>
        <dsp:cNvSpPr/>
      </dsp:nvSpPr>
      <dsp:spPr>
        <a:xfrm>
          <a:off x="580585" y="3334"/>
          <a:ext cx="2920735" cy="17524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mj-lt"/>
            <a:buNone/>
          </a:pPr>
          <a:r>
            <a:rPr lang="en-GB" sz="2200" b="1" kern="1200"/>
            <a:t>Removing inconsistencies in education, roles, and responsibilities</a:t>
          </a:r>
          <a:endParaRPr lang="en-GB" sz="2200" kern="1200"/>
        </a:p>
      </dsp:txBody>
      <dsp:txXfrm>
        <a:off x="580585" y="3334"/>
        <a:ext cx="2920735" cy="1752441"/>
      </dsp:txXfrm>
    </dsp:sp>
    <dsp:sp modelId="{5ECDBDF8-3AEF-4867-ACEB-87A9C8D60B42}">
      <dsp:nvSpPr>
        <dsp:cNvPr id="0" name=""/>
        <dsp:cNvSpPr/>
      </dsp:nvSpPr>
      <dsp:spPr>
        <a:xfrm>
          <a:off x="3793394" y="3334"/>
          <a:ext cx="2920735" cy="17524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mj-lt"/>
            <a:buNone/>
          </a:pPr>
          <a:r>
            <a:rPr lang="en-GB" sz="2200" b="1" kern="1200"/>
            <a:t>Maximising current opportunities to support service growth</a:t>
          </a:r>
          <a:endParaRPr lang="en-GB" sz="2200" kern="1200"/>
        </a:p>
      </dsp:txBody>
      <dsp:txXfrm>
        <a:off x="3793394" y="3334"/>
        <a:ext cx="2920735" cy="1752441"/>
      </dsp:txXfrm>
    </dsp:sp>
    <dsp:sp modelId="{BBC1F268-B89F-4FEE-95C9-45ED021667CD}">
      <dsp:nvSpPr>
        <dsp:cNvPr id="0" name=""/>
        <dsp:cNvSpPr/>
      </dsp:nvSpPr>
      <dsp:spPr>
        <a:xfrm>
          <a:off x="580585" y="2047848"/>
          <a:ext cx="2920735" cy="17524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Supporting people to work safely at the top of their scope of practice</a:t>
          </a:r>
          <a:endParaRPr lang="en-US" sz="2200" b="1" kern="1200"/>
        </a:p>
      </dsp:txBody>
      <dsp:txXfrm>
        <a:off x="580585" y="2047848"/>
        <a:ext cx="2920735" cy="1752441"/>
      </dsp:txXfrm>
    </dsp:sp>
    <dsp:sp modelId="{3FE24545-B4AD-471A-8B3C-F32D8D9381F6}">
      <dsp:nvSpPr>
        <dsp:cNvPr id="0" name=""/>
        <dsp:cNvSpPr/>
      </dsp:nvSpPr>
      <dsp:spPr>
        <a:xfrm>
          <a:off x="3793394" y="2047848"/>
          <a:ext cx="2920735" cy="17524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mj-lt"/>
            <a:buNone/>
          </a:pPr>
          <a:r>
            <a:rPr lang="en-GB" sz="2200" b="1" kern="1200"/>
            <a:t>Improving opportunities, increasing diversity, supporting life long learning </a:t>
          </a:r>
          <a:endParaRPr lang="en-GB" sz="2200" kern="1200"/>
        </a:p>
      </dsp:txBody>
      <dsp:txXfrm>
        <a:off x="3793394" y="2047848"/>
        <a:ext cx="2920735" cy="1752441"/>
      </dsp:txXfrm>
    </dsp:sp>
    <dsp:sp modelId="{EF1E4CAB-5F20-42C4-9DF0-1D2C9AF80FD7}">
      <dsp:nvSpPr>
        <dsp:cNvPr id="0" name=""/>
        <dsp:cNvSpPr/>
      </dsp:nvSpPr>
      <dsp:spPr>
        <a:xfrm>
          <a:off x="580585" y="4092363"/>
          <a:ext cx="2920735" cy="17524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Ensuring a rewarding career at every level</a:t>
          </a:r>
          <a:endParaRPr lang="en-US" sz="2200" b="1" kern="1200"/>
        </a:p>
      </dsp:txBody>
      <dsp:txXfrm>
        <a:off x="580585" y="4092363"/>
        <a:ext cx="2920735" cy="1752441"/>
      </dsp:txXfrm>
    </dsp:sp>
    <dsp:sp modelId="{404C43CB-12C0-4616-828D-B65C79B74203}">
      <dsp:nvSpPr>
        <dsp:cNvPr id="0" name=""/>
        <dsp:cNvSpPr/>
      </dsp:nvSpPr>
      <dsp:spPr>
        <a:xfrm>
          <a:off x="3793394" y="4092363"/>
          <a:ext cx="2920735" cy="17524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Recruitment from local labour markets </a:t>
          </a:r>
          <a:endParaRPr lang="en-US" sz="2200" b="1" kern="1200"/>
        </a:p>
      </dsp:txBody>
      <dsp:txXfrm>
        <a:off x="3793394" y="4092363"/>
        <a:ext cx="2920735" cy="175244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172BE-EA4E-481C-8116-0C9EE4C1E026}" type="datetimeFigureOut">
              <a:rPr lang="en-GB" smtClean="0"/>
              <a:t>05/04/2024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9BB15-7449-402E-AFF1-C831B896E90B}" type="slidenum">
              <a:rPr lang="en-GB" smtClean="0"/>
              <a:t>‹#›</a:t>
            </a:fld>
            <a:endParaRPr lang="en-GB"/>
          </a:p>
        </p:txBody>
      </p:sp>
    </p:spTree>
    <p:extLst>
      <p:ext uri="{BB962C8B-B14F-4D97-AF65-F5344CB8AC3E}">
        <p14:creationId xmlns:p14="http://schemas.microsoft.com/office/powerpoint/2010/main" val="246029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Hello and Welcome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8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658CAB-B013-4E4A-BEC2-468441D196F4}" type="slidenum">
              <a:rPr lang="en-GB" smtClean="0"/>
              <a:t>20</a:t>
            </a:fld>
            <a:endParaRPr lang="en-GB"/>
          </a:p>
        </p:txBody>
      </p:sp>
    </p:spTree>
    <p:extLst>
      <p:ext uri="{BB962C8B-B14F-4D97-AF65-F5344CB8AC3E}">
        <p14:creationId xmlns:p14="http://schemas.microsoft.com/office/powerpoint/2010/main" val="119285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58CAB-B013-4E4A-BEC2-468441D196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08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58CAB-B013-4E4A-BEC2-468441D196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31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D06A6-6445-41E5-B83C-ABDB46A01E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406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D06A6-6445-41E5-B83C-ABDB46A01E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1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BE52C-B769-4B55-BB33-AC6D268CB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47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BE52C-B769-4B55-BB33-AC6D268CB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980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86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86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6B816D3-4329-43CD-9E22-4B2722634E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60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10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6B816D3-4329-43CD-9E22-4B2722634E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653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8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44D06A6-6445-41E5-B83C-ABDB46A01E48}" type="slidenum">
              <a:rPr lang="en-GB" smtClean="0"/>
              <a:t>15</a:t>
            </a:fld>
            <a:endParaRPr lang="en-GB"/>
          </a:p>
        </p:txBody>
      </p:sp>
    </p:spTree>
    <p:extLst>
      <p:ext uri="{BB962C8B-B14F-4D97-AF65-F5344CB8AC3E}">
        <p14:creationId xmlns:p14="http://schemas.microsoft.com/office/powerpoint/2010/main" val="150041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D06A6-6445-41E5-B83C-ABDB46A01E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21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44D06A6-6445-41E5-B83C-ABDB46A01E48}" type="slidenum">
              <a:rPr lang="en-GB" smtClean="0"/>
              <a:t>17</a:t>
            </a:fld>
            <a:endParaRPr lang="en-GB"/>
          </a:p>
        </p:txBody>
      </p:sp>
    </p:spTree>
    <p:extLst>
      <p:ext uri="{BB962C8B-B14F-4D97-AF65-F5344CB8AC3E}">
        <p14:creationId xmlns:p14="http://schemas.microsoft.com/office/powerpoint/2010/main" val="3280221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D06A6-6445-41E5-B83C-ABDB46A01E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25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D06A6-6445-41E5-B83C-ABDB46A01E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292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432452" y="1053987"/>
            <a:ext cx="11472985" cy="875323"/>
          </a:xfrm>
        </p:spPr>
        <p:txBody>
          <a:bodyPr anchor="t">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432451" y="5261415"/>
            <a:ext cx="9144000" cy="824523"/>
          </a:xfrm>
        </p:spPr>
        <p:txBody>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A0CD447F-574F-8B43-82AE-825A110D953C}"/>
              </a:ext>
            </a:extLst>
          </p:cNvPr>
          <p:cNvSpPr/>
          <p:nvPr userDrawn="1"/>
        </p:nvSpPr>
        <p:spPr>
          <a:xfrm>
            <a:off x="0" y="47778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09EE460-3A95-DD47-9E6A-B4C1FEC4FA20}"/>
              </a:ext>
            </a:extLst>
          </p:cNvPr>
          <p:cNvSpPr/>
          <p:nvPr userDrawn="1"/>
        </p:nvSpPr>
        <p:spPr>
          <a:xfrm>
            <a:off x="0" y="49437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8665" b="2362"/>
          <a:stretch/>
        </p:blipFill>
        <p:spPr>
          <a:xfrm>
            <a:off x="0" y="6085937"/>
            <a:ext cx="12175965" cy="772064"/>
          </a:xfrm>
          <a:prstGeom prst="rect">
            <a:avLst/>
          </a:prstGeom>
        </p:spPr>
      </p:pic>
    </p:spTree>
    <p:extLst>
      <p:ext uri="{BB962C8B-B14F-4D97-AF65-F5344CB8AC3E}">
        <p14:creationId xmlns:p14="http://schemas.microsoft.com/office/powerpoint/2010/main" val="121115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432452" y="1053987"/>
            <a:ext cx="11472985" cy="875323"/>
          </a:xfrm>
        </p:spPr>
        <p:txBody>
          <a:bodyPr anchor="t">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432451" y="5261415"/>
            <a:ext cx="9144000" cy="824523"/>
          </a:xfrm>
        </p:spPr>
        <p:txBody>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A0CD447F-574F-8B43-82AE-825A110D953C}"/>
              </a:ext>
            </a:extLst>
          </p:cNvPr>
          <p:cNvSpPr/>
          <p:nvPr userDrawn="1"/>
        </p:nvSpPr>
        <p:spPr>
          <a:xfrm>
            <a:off x="0" y="47778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09EE460-3A95-DD47-9E6A-B4C1FEC4FA20}"/>
              </a:ext>
            </a:extLst>
          </p:cNvPr>
          <p:cNvSpPr/>
          <p:nvPr userDrawn="1"/>
        </p:nvSpPr>
        <p:spPr>
          <a:xfrm>
            <a:off x="0" y="49437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8665" b="2362"/>
          <a:stretch/>
        </p:blipFill>
        <p:spPr>
          <a:xfrm>
            <a:off x="0" y="6085937"/>
            <a:ext cx="12175965" cy="772064"/>
          </a:xfrm>
          <a:prstGeom prst="rect">
            <a:avLst/>
          </a:prstGeom>
        </p:spPr>
      </p:pic>
    </p:spTree>
    <p:extLst>
      <p:ext uri="{BB962C8B-B14F-4D97-AF65-F5344CB8AC3E}">
        <p14:creationId xmlns:p14="http://schemas.microsoft.com/office/powerpoint/2010/main" val="314221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559904" y="1395169"/>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559904" y="2855670"/>
            <a:ext cx="10515600" cy="2272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4" name="TextBox 3">
            <a:extLst>
              <a:ext uri="{FF2B5EF4-FFF2-40B4-BE49-F238E27FC236}">
                <a16:creationId xmlns:a16="http://schemas.microsoft.com/office/drawing/2014/main" id="{A2FA6113-5F61-3B43-8EF1-A2C4EFCE687C}"/>
              </a:ext>
            </a:extLst>
          </p:cNvPr>
          <p:cNvSpPr txBox="1"/>
          <p:nvPr userDrawn="1"/>
        </p:nvSpPr>
        <p:spPr>
          <a:xfrm>
            <a:off x="11480119" y="785526"/>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212426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559904" y="2292627"/>
            <a:ext cx="7815469" cy="33559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30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559904" y="2292627"/>
            <a:ext cx="7815469" cy="3355996"/>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232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559905" y="2292627"/>
            <a:ext cx="6092687" cy="3459493"/>
          </a:xfrm>
        </p:spPr>
        <p:txBody>
          <a:bodyPr/>
          <a:lstStyle>
            <a:lvl1pPr marL="457189" indent="-457189">
              <a:buFont typeface="Arial" panose="020B0604020202020204" pitchFamily="34" charset="0"/>
              <a:buChar char="•"/>
              <a:defRPr sz="3733" b="0">
                <a:solidFill>
                  <a:schemeClr val="bg2">
                    <a:lumMod val="25000"/>
                  </a:schemeClr>
                </a:solidFill>
              </a:defRPr>
            </a:lvl1pPr>
            <a:lvl2pPr>
              <a:defRPr sz="3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029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80816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E11A-CC06-FB48-834F-BCACE1CC9A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CF8B14-D93E-4A4C-BD58-307144294D41}"/>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98094B-7506-C242-9C70-CDF72D6FD2A0}"/>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8430A6-84A1-4542-9BA0-C12A0C456F64}"/>
              </a:ext>
            </a:extLst>
          </p:cNvPr>
          <p:cNvSpPr>
            <a:spLocks noGrp="1"/>
          </p:cNvSpPr>
          <p:nvPr>
            <p:ph type="dt" sz="half" idx="10"/>
          </p:nvPr>
        </p:nvSpPr>
        <p:spPr/>
        <p:txBody>
          <a:bodyPr/>
          <a:lstStyle/>
          <a:p>
            <a:pPr defTabSz="457189">
              <a:defRPr/>
            </a:pPr>
            <a:fld id="{634E4A8A-2F73-6648-8D71-D14DED53B234}" type="datetimeFigureOut">
              <a:rPr lang="en-US" smtClean="0">
                <a:solidFill>
                  <a:srgbClr val="005EB8"/>
                </a:solidFill>
              </a:rPr>
              <a:pPr defTabSz="457189">
                <a:defRPr/>
              </a:pPr>
              <a:t>4/5/2024</a:t>
            </a:fld>
            <a:endParaRPr lang="en-US">
              <a:solidFill>
                <a:srgbClr val="005EB8"/>
              </a:solidFill>
            </a:endParaRPr>
          </a:p>
        </p:txBody>
      </p:sp>
      <p:sp>
        <p:nvSpPr>
          <p:cNvPr id="6" name="Footer Placeholder 5">
            <a:extLst>
              <a:ext uri="{FF2B5EF4-FFF2-40B4-BE49-F238E27FC236}">
                <a16:creationId xmlns:a16="http://schemas.microsoft.com/office/drawing/2014/main" id="{FE68413D-F8E0-9948-A790-AFE64BC27D4D}"/>
              </a:ext>
            </a:extLst>
          </p:cNvPr>
          <p:cNvSpPr>
            <a:spLocks noGrp="1"/>
          </p:cNvSpPr>
          <p:nvPr>
            <p:ph type="ftr" sz="quarter" idx="11"/>
          </p:nvPr>
        </p:nvSpPr>
        <p:spPr/>
        <p:txBody>
          <a:bodyPr/>
          <a:lstStyle/>
          <a:p>
            <a:pPr defTabSz="457189">
              <a:defRPr/>
            </a:pPr>
            <a:endParaRPr lang="en-US">
              <a:solidFill>
                <a:srgbClr val="005EB8"/>
              </a:solidFill>
            </a:endParaRPr>
          </a:p>
        </p:txBody>
      </p:sp>
      <p:sp>
        <p:nvSpPr>
          <p:cNvPr id="7" name="Slide Number Placeholder 6">
            <a:extLst>
              <a:ext uri="{FF2B5EF4-FFF2-40B4-BE49-F238E27FC236}">
                <a16:creationId xmlns:a16="http://schemas.microsoft.com/office/drawing/2014/main" id="{B7815075-3F7E-644A-873E-214D399DEFBE}"/>
              </a:ext>
            </a:extLst>
          </p:cNvPr>
          <p:cNvSpPr>
            <a:spLocks noGrp="1"/>
          </p:cNvSpPr>
          <p:nvPr>
            <p:ph type="sldNum" sz="quarter" idx="12"/>
          </p:nvPr>
        </p:nvSpPr>
        <p:spPr/>
        <p:txBody>
          <a:bodyPr/>
          <a:lstStyle/>
          <a:p>
            <a:pPr defTabSz="457189">
              <a:defRPr/>
            </a:pPr>
            <a:fld id="{893F68ED-3D63-214A-AC1C-36E5601A95BD}" type="slidenum">
              <a:rPr lang="en-US" smtClean="0">
                <a:solidFill>
                  <a:srgbClr val="005EB8"/>
                </a:solidFill>
              </a:rPr>
              <a:pPr defTabSz="457189">
                <a:defRPr/>
              </a:pPr>
              <a:t>‹#›</a:t>
            </a:fld>
            <a:endParaRPr lang="en-US">
              <a:solidFill>
                <a:srgbClr val="005EB8"/>
              </a:solidFill>
            </a:endParaRPr>
          </a:p>
        </p:txBody>
      </p:sp>
    </p:spTree>
    <p:extLst>
      <p:ext uri="{BB962C8B-B14F-4D97-AF65-F5344CB8AC3E}">
        <p14:creationId xmlns:p14="http://schemas.microsoft.com/office/powerpoint/2010/main" val="99649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559904" y="1395169"/>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559904" y="2855670"/>
            <a:ext cx="10515600" cy="2272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4" name="TextBox 3">
            <a:extLst>
              <a:ext uri="{FF2B5EF4-FFF2-40B4-BE49-F238E27FC236}">
                <a16:creationId xmlns:a16="http://schemas.microsoft.com/office/drawing/2014/main" id="{A2FA6113-5F61-3B43-8EF1-A2C4EFCE687C}"/>
              </a:ext>
            </a:extLst>
          </p:cNvPr>
          <p:cNvSpPr txBox="1"/>
          <p:nvPr userDrawn="1"/>
        </p:nvSpPr>
        <p:spPr>
          <a:xfrm>
            <a:off x="11480119" y="785526"/>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293259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559904" y="2292627"/>
            <a:ext cx="7815469" cy="33559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97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559904" y="2292627"/>
            <a:ext cx="7815469" cy="3355996"/>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7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559905" y="2292627"/>
            <a:ext cx="6092687" cy="3459493"/>
          </a:xfrm>
        </p:spPr>
        <p:txBody>
          <a:bodyPr/>
          <a:lstStyle>
            <a:lvl1pPr marL="457189" indent="-457189">
              <a:buFont typeface="Arial" panose="020B0604020202020204" pitchFamily="34" charset="0"/>
              <a:buChar char="•"/>
              <a:defRPr sz="3733" b="0">
                <a:solidFill>
                  <a:schemeClr val="bg2">
                    <a:lumMod val="25000"/>
                  </a:schemeClr>
                </a:solidFill>
              </a:defRPr>
            </a:lvl1pPr>
            <a:lvl2pPr>
              <a:defRPr sz="3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24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3681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E11A-CC06-FB48-834F-BCACE1CC9A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CF8B14-D93E-4A4C-BD58-307144294D41}"/>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98094B-7506-C242-9C70-CDF72D6FD2A0}"/>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8430A6-84A1-4542-9BA0-C12A0C456F64}"/>
              </a:ext>
            </a:extLst>
          </p:cNvPr>
          <p:cNvSpPr>
            <a:spLocks noGrp="1"/>
          </p:cNvSpPr>
          <p:nvPr>
            <p:ph type="dt" sz="half" idx="10"/>
          </p:nvPr>
        </p:nvSpPr>
        <p:spPr/>
        <p:txBody>
          <a:bodyPr/>
          <a:lstStyle/>
          <a:p>
            <a:fld id="{634E4A8A-2F73-6648-8D71-D14DED53B234}" type="datetimeFigureOut">
              <a:rPr lang="en-US" smtClean="0"/>
              <a:t>4/5/2024</a:t>
            </a:fld>
            <a:endParaRPr lang="en-US"/>
          </a:p>
        </p:txBody>
      </p:sp>
      <p:sp>
        <p:nvSpPr>
          <p:cNvPr id="6" name="Footer Placeholder 5">
            <a:extLst>
              <a:ext uri="{FF2B5EF4-FFF2-40B4-BE49-F238E27FC236}">
                <a16:creationId xmlns:a16="http://schemas.microsoft.com/office/drawing/2014/main" id="{FE68413D-F8E0-9948-A790-AFE64BC27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15075-3F7E-644A-873E-214D399DEFBE}"/>
              </a:ext>
            </a:extLst>
          </p:cNvPr>
          <p:cNvSpPr>
            <a:spLocks noGrp="1"/>
          </p:cNvSpPr>
          <p:nvPr>
            <p:ph type="sldNum" sz="quarter" idx="12"/>
          </p:nvPr>
        </p:nvSpPr>
        <p:spPr/>
        <p:txBody>
          <a:bodyPr/>
          <a:lstStyle/>
          <a:p>
            <a:fld id="{893F68ED-3D63-214A-AC1C-36E5601A95BD}" type="slidenum">
              <a:rPr lang="en-US" smtClean="0"/>
              <a:t>‹#›</a:t>
            </a:fld>
            <a:endParaRPr lang="en-US"/>
          </a:p>
        </p:txBody>
      </p:sp>
    </p:spTree>
    <p:extLst>
      <p:ext uri="{BB962C8B-B14F-4D97-AF65-F5344CB8AC3E}">
        <p14:creationId xmlns:p14="http://schemas.microsoft.com/office/powerpoint/2010/main" val="232046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49"/>
            <a:ext cx="12172800" cy="78105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80803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30"/>
            <a:ext cx="103632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609603" y="1954925"/>
            <a:ext cx="10452100" cy="3720663"/>
          </a:xfrm>
          <a:prstGeom prst="rect">
            <a:avLst/>
          </a:prstGeom>
        </p:spPr>
        <p:txBody>
          <a:bodyPr/>
          <a:lstStyle>
            <a:lvl1pPr>
              <a:defRPr sz="2401"/>
            </a:lvl1pPr>
            <a:lvl2pPr>
              <a:defRPr sz="2401"/>
            </a:lvl2pPr>
            <a:lvl3pPr>
              <a:defRPr sz="2401"/>
            </a:lvl3pPr>
            <a:lvl4pPr>
              <a:defRPr sz="2401"/>
            </a:lvl4pPr>
            <a:lvl5pPr>
              <a:defRPr sz="2401"/>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76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838200" y="1792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838200" y="3253235"/>
            <a:ext cx="10515600" cy="30720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622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377" rtl="0" eaLnBrk="1" latinLnBrk="0" hangingPunct="1">
        <a:lnSpc>
          <a:spcPct val="90000"/>
        </a:lnSpc>
        <a:spcBef>
          <a:spcPct val="0"/>
        </a:spcBef>
        <a:buNone/>
        <a:defRPr sz="4800" b="1" kern="1200">
          <a:solidFill>
            <a:schemeClr val="accent5"/>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838200" y="1792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838200" y="3253235"/>
            <a:ext cx="10515600" cy="30720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795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l" defTabSz="914377" rtl="0" eaLnBrk="1" latinLnBrk="0" hangingPunct="1">
        <a:lnSpc>
          <a:spcPct val="90000"/>
        </a:lnSpc>
        <a:spcBef>
          <a:spcPct val="0"/>
        </a:spcBef>
        <a:buNone/>
        <a:defRPr sz="4800" b="1" kern="1200">
          <a:solidFill>
            <a:schemeClr val="accent5"/>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www.kingsfund.org.uk/blog/2021/12/nhs-covid-19-recovery-public-expectations" TargetMode="External"/><Relationship Id="rId13" Type="http://schemas.openxmlformats.org/officeDocument/2006/relationships/image" Target="../media/image22.jpeg"/><Relationship Id="rId3" Type="http://schemas.openxmlformats.org/officeDocument/2006/relationships/hyperlink" Target="https://www.hsj.co.uk/quality-and-performance/recovery-plan-expects-two-more-years-of-waiting-list-growth/7031854.article?mkt_tok=OTM2LUZSWi03MTkAAAGClctn63omvercrr2CBP5YwOLF2ReA-kW8P8Nv7J7WGfPgX2zSZcImh_9t942oOra_FNO0JRlLTHtY6nuaanhqPZ5Na3sFTxFMhd7RJdDT7M0" TargetMode="External"/><Relationship Id="rId7" Type="http://schemas.openxmlformats.org/officeDocument/2006/relationships/image" Target="../media/image19.png"/><Relationship Id="rId12" Type="http://schemas.openxmlformats.org/officeDocument/2006/relationships/hyperlink" Target="https://www.england.nhs.uk/ournhspeople/online-version/lfaop/our-nhs-people-promis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ettingitrightfirsttime.co.uk/videos/" TargetMode="External"/><Relationship Id="rId11" Type="http://schemas.openxmlformats.org/officeDocument/2006/relationships/image" Target="../media/image21.jpeg"/><Relationship Id="rId5" Type="http://schemas.openxmlformats.org/officeDocument/2006/relationships/image" Target="../media/image18.png"/><Relationship Id="rId10" Type="http://schemas.openxmlformats.org/officeDocument/2006/relationships/hyperlink" Target="https://www.longtermplan.nhs.uk/" TargetMode="External"/><Relationship Id="rId4" Type="http://schemas.openxmlformats.org/officeDocument/2006/relationships/hyperlink" Target="http://allcatsrgrey.org.uk/wp/download/commissioning/diagnostics-recovery-and-renewal-report-of-the-independent-review-of-diagnostic-services-for-nhs-england.pdf" TargetMode="Externa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hyperlink" Target="https://news.cancerresearchuk.org/wp-content/uploads/2016/06/Radiotherapy_hero.jpg" TargetMode="External"/><Relationship Id="rId3" Type="http://schemas.openxmlformats.org/officeDocument/2006/relationships/hyperlink" Target="http://www.sor.org/" TargetMode="External"/><Relationship Id="rId7" Type="http://schemas.openxmlformats.org/officeDocument/2006/relationships/hyperlink" Target="https://encrypted-tbn0.gstatic.com/images?q=tbn:ANd9GcTX-Bnd7g1nnaG2VTan1oe01C_RTwqFvR4emA&amp;usqp=CAU" TargetMode="External"/><Relationship Id="rId12"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jpeg"/><Relationship Id="rId11" Type="http://schemas.openxmlformats.org/officeDocument/2006/relationships/hyperlink" Target="https://www.google.co.uk/url?sa=i&amp;url=https%3A%2F%2Fwww.bcu.ac.uk%2Fhealth-sciences%2Fstudents%2Femployability%2Fradiography&amp;psig=AOvVaw0mq9H-WQo7YiuZAgeqWrz7&amp;ust=1644924963098000&amp;source=images&amp;cd=vfe&amp;ved=0CAsQjRxqFwoTCOig9eyN__UCFQAAAAAdAAAAABAE" TargetMode="External"/><Relationship Id="rId5" Type="http://schemas.openxmlformats.org/officeDocument/2006/relationships/hyperlink" Target="https://encrypted-tbn0.gstatic.com/images?q=tbn:ANd9GcT3D5CAlPn5KoNs_n3Lix732R556-I7Obc60Q&amp;usqp=CAU" TargetMode="External"/><Relationship Id="rId10" Type="http://schemas.openxmlformats.org/officeDocument/2006/relationships/image" Target="../media/image26.jpeg"/><Relationship Id="rId4" Type="http://schemas.openxmlformats.org/officeDocument/2006/relationships/image" Target="../media/image23.jpeg"/><Relationship Id="rId9" Type="http://schemas.openxmlformats.org/officeDocument/2006/relationships/hyperlink" Target="https://encrypted-tbn0.gstatic.com/images?q=tbn:ANd9GcQltDrmMHBQac0pBLgusDI59hjieRDobke-eQ&amp;usqp=CAU" TargetMode="External"/><Relationship Id="rId1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eemit.com/psychology/@dmilash/insanity-doing-the-same-thing-over-and-over-again-and-expecting-different-result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healtheducationengland.sharepoint.com/Comms/Digital/Shared%20Documents/Forms/AllItems.aspx?id=%2FComms%2FDigital%2FShared%20Documents%2Fhee%2Enhs%2Euk%20documents%2FWebsite%20files%2FAllied%20health%20professions%2FDeveloping%20career%20pathways%20for%20diagnostic%20imaging%20support%20worker%20roles%20guidance%20on%20roles%20and%20responsibilities%2Epdf&amp;parent=%2FComms%2FDigital%2FShared%20Documents%2Fhee%2Enhs%2Euk%20documents%2FWebsite%20files%2FAllied%20health%20professions&amp;p=tru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hyperlink" Target="https://www.collegeofradiographers.ac.uk/education/education-approval-(1)/assistant-practitioner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diagnostic-radiography-support-workers" TargetMode="External"/><Relationship Id="rId2" Type="http://schemas.openxmlformats.org/officeDocument/2006/relationships/hyperlink" Target="https://www.hee.nhs.uk/sites/default/files/documents/AHP_Framework%20Final_0.pdf" TargetMode="Externa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haso.skillsforhealth.org.uk/standards/" TargetMode="External"/><Relationship Id="rId3" Type="http://schemas.openxmlformats.org/officeDocument/2006/relationships/hyperlink" Target="https://www.instituteforapprenticeships.org/apprenticeship-standards/occupational-therapist-integrated-degree-v1-1" TargetMode="External"/><Relationship Id="rId7" Type="http://schemas.openxmlformats.org/officeDocument/2006/relationships/hyperlink" Target="https://www.instituteforapprenticeships.org/apprenticeship-standards/mammography-associate-v1-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instituteforapprenticeships.org/apprenticeship-standards/healthcare-assistant-practitioner-v1-0" TargetMode="External"/><Relationship Id="rId5" Type="http://schemas.openxmlformats.org/officeDocument/2006/relationships/hyperlink" Target="https://www.instituteforapprenticeships.org/apprenticeship-standards/senior-healthcare-support-worker-v1-2" TargetMode="External"/><Relationship Id="rId4" Type="http://schemas.openxmlformats.org/officeDocument/2006/relationships/hyperlink" Target="https://www.instituteforapprenticeships.org/apprenticeship-standards/healthcare-support-worker-v1-0" TargetMode="External"/><Relationship Id="rId9" Type="http://schemas.openxmlformats.org/officeDocument/2006/relationships/hyperlink" Target="https://haso.skillsforhealth.org.uk/pathways/?type=2"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hee.nhs.uk/our-work/allied-health-professions/enable-workforce/developing-role-ahp-support-workers/diagnostic-radiography-support-workers"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haso.skillsforhealth.org.uk/calculator/" TargetMode="External"/><Relationship Id="rId2" Type="http://schemas.openxmlformats.org/officeDocument/2006/relationships/hyperlink" Target="https://haso.skillsforhealth.org.uk/wp-content/uploads/2020/10/2020.10.23-EXAMPLE-RNDA-investment-proposal-board-paper-1.docx" TargetMode="External"/><Relationship Id="rId1" Type="http://schemas.openxmlformats.org/officeDocument/2006/relationships/slideLayout" Target="../slideLayouts/slideLayout3.xml"/><Relationship Id="rId5" Type="http://schemas.openxmlformats.org/officeDocument/2006/relationships/hyperlink" Target="https://haso.skillsforhealth.org.uk/skills-for-life/" TargetMode="External"/><Relationship Id="rId4" Type="http://schemas.openxmlformats.org/officeDocument/2006/relationships/hyperlink" Target="mailto:rei.maycock@hee.nhs.uk"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haso.skillsforhealth.org.uk/" TargetMode="External"/><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mailto:talentforcare@hee.nhs.uk" TargetMode="External"/><Relationship Id="rId2" Type="http://schemas.openxmlformats.org/officeDocument/2006/relationships/hyperlink" Target="mailto:Fay.Lane@hee.nhs.uk" TargetMode="External"/><Relationship Id="rId1" Type="http://schemas.openxmlformats.org/officeDocument/2006/relationships/slideLayout" Target="../slideLayouts/slideLayout3.xml"/><Relationship Id="rId4" Type="http://schemas.openxmlformats.org/officeDocument/2006/relationships/hyperlink" Target="https://haso.skillsforhealth.org.uk/"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hyperlink" Target="mailto:ahp.supportworkforce@hee.nhs.uk" TargetMode="Externa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8E1154-D6B6-B544-9312-F1FF19A6CFF5}"/>
              </a:ext>
            </a:extLst>
          </p:cNvPr>
          <p:cNvPicPr>
            <a:picLocks noChangeAspect="1"/>
          </p:cNvPicPr>
          <p:nvPr/>
        </p:nvPicPr>
        <p:blipFill>
          <a:blip r:embed="rId3"/>
          <a:stretch>
            <a:fillRect/>
          </a:stretch>
        </p:blipFill>
        <p:spPr>
          <a:xfrm>
            <a:off x="8501895" y="-1358"/>
            <a:ext cx="3685543" cy="1397539"/>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60904" y="1229473"/>
            <a:ext cx="11472985" cy="875323"/>
          </a:xfrm>
        </p:spPr>
        <p:txBody>
          <a:bodyPr>
            <a:noAutofit/>
          </a:bodyPr>
          <a:lstStyle/>
          <a:p>
            <a:r>
              <a:rPr lang="en-US" sz="3733"/>
              <a:t>Radiography support workforce</a:t>
            </a:r>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p:txBody>
          <a:bodyPr>
            <a:normAutofit lnSpcReduction="10000"/>
          </a:bodyPr>
          <a:lstStyle/>
          <a:p>
            <a:r>
              <a:rPr lang="en-GB"/>
              <a:t>National AHP support workforce webinar</a:t>
            </a:r>
          </a:p>
          <a:p>
            <a:r>
              <a:rPr lang="en-GB"/>
              <a:t>22</a:t>
            </a:r>
            <a:r>
              <a:rPr lang="en-GB" baseline="30000"/>
              <a:t>nd</a:t>
            </a:r>
            <a:r>
              <a:rPr lang="en-GB"/>
              <a:t> February 2022</a:t>
            </a:r>
            <a:endParaRPr lang="en-US"/>
          </a:p>
        </p:txBody>
      </p:sp>
      <p:sp>
        <p:nvSpPr>
          <p:cNvPr id="11" name="Triangle 10">
            <a:extLst>
              <a:ext uri="{FF2B5EF4-FFF2-40B4-BE49-F238E27FC236}">
                <a16:creationId xmlns:a16="http://schemas.microsoft.com/office/drawing/2014/main" id="{254FE102-3AE4-8342-A9D1-F6BE0693A7B2}"/>
              </a:ext>
            </a:extLst>
          </p:cNvPr>
          <p:cNvSpPr/>
          <p:nvPr/>
        </p:nvSpPr>
        <p:spPr>
          <a:xfrm rot="10800000">
            <a:off x="404053" y="1879895"/>
            <a:ext cx="779849" cy="320272"/>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srgbClr val="FFFFFF"/>
              </a:solidFill>
              <a:latin typeface="Arial" panose="020B0604020202020204"/>
            </a:endParaRPr>
          </a:p>
        </p:txBody>
      </p:sp>
      <p:pic>
        <p:nvPicPr>
          <p:cNvPr id="9" name="Picture 8">
            <a:extLst>
              <a:ext uri="{FF2B5EF4-FFF2-40B4-BE49-F238E27FC236}">
                <a16:creationId xmlns:a16="http://schemas.microsoft.com/office/drawing/2014/main" id="{FFD5971E-E1A0-4002-A155-377CAEC1338D}"/>
              </a:ext>
            </a:extLst>
          </p:cNvPr>
          <p:cNvPicPr>
            <a:picLocks noChangeAspect="1"/>
          </p:cNvPicPr>
          <p:nvPr/>
        </p:nvPicPr>
        <p:blipFill>
          <a:blip r:embed="rId4"/>
          <a:srcRect l="3875" r="3875"/>
          <a:stretch/>
        </p:blipFill>
        <p:spPr>
          <a:xfrm>
            <a:off x="45124" y="1985837"/>
            <a:ext cx="6015392" cy="2733673"/>
          </a:xfrm>
          <a:prstGeom prst="rect">
            <a:avLst/>
          </a:prstGeom>
        </p:spPr>
      </p:pic>
      <p:pic>
        <p:nvPicPr>
          <p:cNvPr id="4" name="Picture 3">
            <a:extLst>
              <a:ext uri="{FF2B5EF4-FFF2-40B4-BE49-F238E27FC236}">
                <a16:creationId xmlns:a16="http://schemas.microsoft.com/office/drawing/2014/main" id="{80C7B52C-5C78-46EE-ADEC-8D537F6FCEE8}"/>
              </a:ext>
            </a:extLst>
          </p:cNvPr>
          <p:cNvPicPr>
            <a:picLocks noChangeAspect="1"/>
          </p:cNvPicPr>
          <p:nvPr/>
        </p:nvPicPr>
        <p:blipFill>
          <a:blip r:embed="rId5"/>
          <a:stretch>
            <a:fillRect/>
          </a:stretch>
        </p:blipFill>
        <p:spPr>
          <a:xfrm>
            <a:off x="6166969" y="1985837"/>
            <a:ext cx="5979908" cy="2733673"/>
          </a:xfrm>
          <a:prstGeom prst="rect">
            <a:avLst/>
          </a:prstGeom>
        </p:spPr>
      </p:pic>
    </p:spTree>
    <p:extLst>
      <p:ext uri="{BB962C8B-B14F-4D97-AF65-F5344CB8AC3E}">
        <p14:creationId xmlns:p14="http://schemas.microsoft.com/office/powerpoint/2010/main" val="150573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E10686-CEC5-4D26-BD89-E42CEAF2784B}"/>
              </a:ext>
            </a:extLst>
          </p:cNvPr>
          <p:cNvSpPr>
            <a:spLocks noGrp="1"/>
          </p:cNvSpPr>
          <p:nvPr>
            <p:ph type="ctrTitle"/>
          </p:nvPr>
        </p:nvSpPr>
        <p:spPr>
          <a:xfrm>
            <a:off x="432452" y="1248118"/>
            <a:ext cx="11472985" cy="1018655"/>
          </a:xfrm>
        </p:spPr>
        <p:txBody>
          <a:bodyPr>
            <a:normAutofit/>
          </a:bodyPr>
          <a:lstStyle/>
          <a:p>
            <a:r>
              <a:rPr lang="en-GB"/>
              <a:t>My career journey</a:t>
            </a:r>
          </a:p>
        </p:txBody>
      </p:sp>
      <p:sp>
        <p:nvSpPr>
          <p:cNvPr id="6" name="Subtitle 5">
            <a:extLst>
              <a:ext uri="{FF2B5EF4-FFF2-40B4-BE49-F238E27FC236}">
                <a16:creationId xmlns:a16="http://schemas.microsoft.com/office/drawing/2014/main" id="{E0E210A6-E8CF-4A63-82A4-5E4A331D0EB0}"/>
              </a:ext>
            </a:extLst>
          </p:cNvPr>
          <p:cNvSpPr>
            <a:spLocks noGrp="1"/>
          </p:cNvSpPr>
          <p:nvPr>
            <p:ph type="subTitle" idx="1"/>
          </p:nvPr>
        </p:nvSpPr>
        <p:spPr>
          <a:xfrm>
            <a:off x="432451" y="2604477"/>
            <a:ext cx="10147384" cy="824523"/>
          </a:xfrm>
        </p:spPr>
        <p:txBody>
          <a:bodyPr>
            <a:normAutofit/>
          </a:bodyPr>
          <a:lstStyle/>
          <a:p>
            <a:r>
              <a:rPr lang="en-GB"/>
              <a:t>Patrick Crook, Diagnostic Radiographer, Royal United Hospitals Bath NHS Foundation Trust</a:t>
            </a:r>
          </a:p>
          <a:p>
            <a:endParaRPr lang="en-GB"/>
          </a:p>
        </p:txBody>
      </p:sp>
      <p:pic>
        <p:nvPicPr>
          <p:cNvPr id="4" name="Picture 3" descr="Logo&#10;&#10;Description automatically generated">
            <a:extLst>
              <a:ext uri="{FF2B5EF4-FFF2-40B4-BE49-F238E27FC236}">
                <a16:creationId xmlns:a16="http://schemas.microsoft.com/office/drawing/2014/main" id="{B465C9A8-D64A-42DD-B494-A9A18C0AA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3162" y="1943131"/>
            <a:ext cx="1545339" cy="3666751"/>
          </a:xfrm>
          <a:prstGeom prst="rect">
            <a:avLst/>
          </a:prstGeom>
        </p:spPr>
      </p:pic>
    </p:spTree>
    <p:extLst>
      <p:ext uri="{BB962C8B-B14F-4D97-AF65-F5344CB8AC3E}">
        <p14:creationId xmlns:p14="http://schemas.microsoft.com/office/powerpoint/2010/main" val="1011353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toy, doll, vector graphics&#10;&#10;Description automatically generated">
            <a:extLst>
              <a:ext uri="{FF2B5EF4-FFF2-40B4-BE49-F238E27FC236}">
                <a16:creationId xmlns:a16="http://schemas.microsoft.com/office/drawing/2014/main" id="{9F3E72A5-D971-4EE2-958A-9ABF98338DBA}"/>
              </a:ext>
            </a:extLst>
          </p:cNvPr>
          <p:cNvPicPr>
            <a:picLocks noChangeAspect="1"/>
          </p:cNvPicPr>
          <p:nvPr/>
        </p:nvPicPr>
        <p:blipFill>
          <a:blip r:embed="rId3"/>
          <a:stretch>
            <a:fillRect/>
          </a:stretch>
        </p:blipFill>
        <p:spPr>
          <a:xfrm>
            <a:off x="10932126" y="2662096"/>
            <a:ext cx="952432" cy="2506120"/>
          </a:xfrm>
          <a:prstGeom prst="rect">
            <a:avLst/>
          </a:prstGeom>
        </p:spPr>
      </p:pic>
      <p:pic>
        <p:nvPicPr>
          <p:cNvPr id="12" name="Picture 11">
            <a:extLst>
              <a:ext uri="{FF2B5EF4-FFF2-40B4-BE49-F238E27FC236}">
                <a16:creationId xmlns:a16="http://schemas.microsoft.com/office/drawing/2014/main" id="{7B8E1154-D6B6-B544-9312-F1FF19A6CFF5}"/>
              </a:ext>
            </a:extLst>
          </p:cNvPr>
          <p:cNvPicPr>
            <a:picLocks noChangeAspect="1"/>
          </p:cNvPicPr>
          <p:nvPr/>
        </p:nvPicPr>
        <p:blipFill>
          <a:blip r:embed="rId4"/>
          <a:stretch>
            <a:fillRect/>
          </a:stretch>
        </p:blipFill>
        <p:spPr>
          <a:xfrm>
            <a:off x="8501895" y="-1358"/>
            <a:ext cx="3685543" cy="1397539"/>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title"/>
          </p:nvPr>
        </p:nvSpPr>
        <p:spPr>
          <a:xfrm>
            <a:off x="298647" y="379308"/>
            <a:ext cx="10515600" cy="636205"/>
          </a:xfrm>
        </p:spPr>
        <p:txBody>
          <a:bodyPr>
            <a:noAutofit/>
          </a:bodyPr>
          <a:lstStyle/>
          <a:p>
            <a:r>
              <a:rPr lang="en-US"/>
              <a:t>My Career Journey</a:t>
            </a:r>
          </a:p>
        </p:txBody>
      </p:sp>
      <p:sp>
        <p:nvSpPr>
          <p:cNvPr id="6" name="Subtitle 5">
            <a:extLst>
              <a:ext uri="{FF2B5EF4-FFF2-40B4-BE49-F238E27FC236}">
                <a16:creationId xmlns:a16="http://schemas.microsoft.com/office/drawing/2014/main" id="{BF897AD0-BF9E-40EE-AA52-FE208D0D9199}"/>
              </a:ext>
            </a:extLst>
          </p:cNvPr>
          <p:cNvSpPr>
            <a:spLocks noGrp="1"/>
          </p:cNvSpPr>
          <p:nvPr>
            <p:ph idx="1"/>
          </p:nvPr>
        </p:nvSpPr>
        <p:spPr>
          <a:xfrm>
            <a:off x="468429" y="1134068"/>
            <a:ext cx="9641563" cy="4720867"/>
          </a:xfrm>
        </p:spPr>
        <p:txBody>
          <a:bodyPr>
            <a:normAutofit/>
          </a:bodyPr>
          <a:lstStyle/>
          <a:p>
            <a:endParaRPr lang="en-GB" sz="2400"/>
          </a:p>
          <a:p>
            <a:r>
              <a:rPr lang="en-GB" sz="2400"/>
              <a:t>Radiology Bank Admin</a:t>
            </a:r>
          </a:p>
          <a:p>
            <a:r>
              <a:rPr lang="en-GB" sz="2400"/>
              <a:t>Radiology Department Assistant</a:t>
            </a:r>
          </a:p>
          <a:p>
            <a:r>
              <a:rPr lang="en-GB" sz="2400"/>
              <a:t>Trainee Assistant Practitioner </a:t>
            </a:r>
          </a:p>
          <a:p>
            <a:r>
              <a:rPr lang="en-GB" sz="2400"/>
              <a:t>Higher Apprenticeship </a:t>
            </a:r>
            <a:r>
              <a:rPr lang="en-GB" sz="2400" err="1"/>
              <a:t>FdSc</a:t>
            </a:r>
            <a:r>
              <a:rPr lang="en-GB" sz="2400"/>
              <a:t> through University Centre Weston partnered with University of the West of England</a:t>
            </a:r>
          </a:p>
          <a:p>
            <a:r>
              <a:rPr lang="en-GB" sz="2400"/>
              <a:t>Assistant Practitioner</a:t>
            </a:r>
          </a:p>
          <a:p>
            <a:r>
              <a:rPr lang="en-GB" sz="2400"/>
              <a:t>Student Radiographer</a:t>
            </a:r>
          </a:p>
          <a:p>
            <a:r>
              <a:rPr lang="en-GB" sz="2400"/>
              <a:t>One year of full time university at UWE topping up </a:t>
            </a:r>
            <a:r>
              <a:rPr lang="en-GB" sz="2400" err="1"/>
              <a:t>FdSc</a:t>
            </a:r>
            <a:r>
              <a:rPr lang="en-GB" sz="2400"/>
              <a:t> to BSc </a:t>
            </a:r>
          </a:p>
          <a:p>
            <a:r>
              <a:rPr lang="en-GB" sz="2400"/>
              <a:t>Registered Diagnostic Radiographer</a:t>
            </a:r>
          </a:p>
          <a:p>
            <a:endParaRPr lang="en-GB" sz="1600"/>
          </a:p>
        </p:txBody>
      </p:sp>
      <p:sp>
        <p:nvSpPr>
          <p:cNvPr id="9" name="Title 1">
            <a:extLst>
              <a:ext uri="{FF2B5EF4-FFF2-40B4-BE49-F238E27FC236}">
                <a16:creationId xmlns:a16="http://schemas.microsoft.com/office/drawing/2014/main" id="{4953B2A5-8E55-4EB4-87F2-354BCDC89801}"/>
              </a:ext>
            </a:extLst>
          </p:cNvPr>
          <p:cNvSpPr txBox="1">
            <a:spLocks/>
          </p:cNvSpPr>
          <p:nvPr/>
        </p:nvSpPr>
        <p:spPr>
          <a:xfrm>
            <a:off x="1021341" y="2909664"/>
            <a:ext cx="10290636" cy="1397537"/>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914377" rtl="0" eaLnBrk="1" fontAlgn="auto" latinLnBrk="0" hangingPunct="1">
              <a:lnSpc>
                <a:spcPct val="90000"/>
              </a:lnSpc>
              <a:spcBef>
                <a:spcPts val="1000"/>
              </a:spcBef>
              <a:spcAft>
                <a:spcPts val="0"/>
              </a:spcAft>
              <a:buClrTx/>
              <a:buSzTx/>
              <a:buFontTx/>
              <a:buNone/>
              <a:tabLst/>
              <a:defRPr/>
            </a:pPr>
            <a:endParaRPr kumimoji="0" lang="en-US" sz="2400" b="1" i="0" u="none" strike="noStrike" kern="1200" cap="none" spc="0" normalizeH="0" baseline="0" noProof="0">
              <a:ln>
                <a:noFill/>
              </a:ln>
              <a:solidFill>
                <a:srgbClr val="005EB8"/>
              </a:solidFill>
              <a:effectLst/>
              <a:uLnTx/>
              <a:uFillTx/>
              <a:latin typeface="Arial" panose="020B0604020202020204"/>
              <a:ea typeface="+mj-ea"/>
              <a:cs typeface="+mj-cs"/>
            </a:endParaRPr>
          </a:p>
        </p:txBody>
      </p:sp>
      <p:pic>
        <p:nvPicPr>
          <p:cNvPr id="11" name="Picture 10" descr="Logo&#10;&#10;Description automatically generated">
            <a:extLst>
              <a:ext uri="{FF2B5EF4-FFF2-40B4-BE49-F238E27FC236}">
                <a16:creationId xmlns:a16="http://schemas.microsoft.com/office/drawing/2014/main" id="{E7FC52F6-4B23-475F-BE69-FBD1BBBABEBD}"/>
              </a:ext>
            </a:extLst>
          </p:cNvPr>
          <p:cNvPicPr>
            <a:picLocks noChangeAspect="1"/>
          </p:cNvPicPr>
          <p:nvPr/>
        </p:nvPicPr>
        <p:blipFill>
          <a:blip r:embed="rId5"/>
          <a:stretch>
            <a:fillRect/>
          </a:stretch>
        </p:blipFill>
        <p:spPr>
          <a:xfrm>
            <a:off x="9549530" y="3161671"/>
            <a:ext cx="972485" cy="2425936"/>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030F50C-D2F5-4919-81DC-C0ACE72BFAB7}"/>
              </a:ext>
            </a:extLst>
          </p:cNvPr>
          <p:cNvPicPr>
            <a:picLocks noChangeAspect="1"/>
          </p:cNvPicPr>
          <p:nvPr/>
        </p:nvPicPr>
        <p:blipFill>
          <a:blip r:embed="rId6"/>
          <a:stretch>
            <a:fillRect/>
          </a:stretch>
        </p:blipFill>
        <p:spPr>
          <a:xfrm>
            <a:off x="10376261" y="3538888"/>
            <a:ext cx="742987" cy="2416331"/>
          </a:xfrm>
          <a:prstGeom prst="rect">
            <a:avLst/>
          </a:prstGeom>
        </p:spPr>
      </p:pic>
      <p:sp>
        <p:nvSpPr>
          <p:cNvPr id="10" name="TextBox 9">
            <a:extLst>
              <a:ext uri="{FF2B5EF4-FFF2-40B4-BE49-F238E27FC236}">
                <a16:creationId xmlns:a16="http://schemas.microsoft.com/office/drawing/2014/main" id="{D00AE46D-EBC0-418C-A241-B4D443E5EF8C}"/>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2361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793D-0C65-48F4-B6DA-4908B41AD494}"/>
              </a:ext>
            </a:extLst>
          </p:cNvPr>
          <p:cNvSpPr>
            <a:spLocks noGrp="1"/>
          </p:cNvSpPr>
          <p:nvPr>
            <p:ph type="title"/>
          </p:nvPr>
        </p:nvSpPr>
        <p:spPr>
          <a:xfrm>
            <a:off x="559904" y="220712"/>
            <a:ext cx="10515600" cy="636205"/>
          </a:xfrm>
        </p:spPr>
        <p:txBody>
          <a:bodyPr>
            <a:noAutofit/>
          </a:bodyPr>
          <a:lstStyle/>
          <a:p>
            <a:r>
              <a:rPr lang="en-GB"/>
              <a:t>Education and Training</a:t>
            </a:r>
          </a:p>
        </p:txBody>
      </p:sp>
      <p:pic>
        <p:nvPicPr>
          <p:cNvPr id="6" name="Content Placeholder 5" descr="A person standing in a room&#10;&#10;Description automatically generated with low confidence">
            <a:extLst>
              <a:ext uri="{FF2B5EF4-FFF2-40B4-BE49-F238E27FC236}">
                <a16:creationId xmlns:a16="http://schemas.microsoft.com/office/drawing/2014/main" id="{47A0D8AF-A1F7-4E48-A770-1334E7F7FC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3521" y="404430"/>
            <a:ext cx="3768575" cy="4818019"/>
          </a:xfrm>
        </p:spPr>
      </p:pic>
      <p:sp>
        <p:nvSpPr>
          <p:cNvPr id="4" name="TextBox 3">
            <a:extLst>
              <a:ext uri="{FF2B5EF4-FFF2-40B4-BE49-F238E27FC236}">
                <a16:creationId xmlns:a16="http://schemas.microsoft.com/office/drawing/2014/main" id="{C9DF20AB-F675-4EAD-B724-41D953980268}"/>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
        <p:nvSpPr>
          <p:cNvPr id="7" name="TextBox 6">
            <a:extLst>
              <a:ext uri="{FF2B5EF4-FFF2-40B4-BE49-F238E27FC236}">
                <a16:creationId xmlns:a16="http://schemas.microsoft.com/office/drawing/2014/main" id="{46E5CC6B-9652-4545-A1AE-276141DEDEB1}"/>
              </a:ext>
            </a:extLst>
          </p:cNvPr>
          <p:cNvSpPr txBox="1"/>
          <p:nvPr/>
        </p:nvSpPr>
        <p:spPr>
          <a:xfrm>
            <a:off x="292231" y="856917"/>
            <a:ext cx="7428322" cy="2943370"/>
          </a:xfrm>
          <a:prstGeom prst="rect">
            <a:avLst/>
          </a:prstGeom>
          <a:noFill/>
        </p:spPr>
        <p:txBody>
          <a:bodyPr wrap="square" rtlCol="0">
            <a:spAutoFit/>
          </a:bodyPr>
          <a:lstStyle/>
          <a:p>
            <a:pPr marL="228594" indent="-228594" defTabSz="914377">
              <a:lnSpc>
                <a:spcPct val="90000"/>
              </a:lnSpc>
              <a:spcBef>
                <a:spcPts val="1000"/>
              </a:spcBef>
              <a:buFont typeface="Arial" panose="020B0604020202020204" pitchFamily="34" charset="0"/>
              <a:buChar char="•"/>
            </a:pPr>
            <a:r>
              <a:rPr lang="en-GB" b="1">
                <a:solidFill>
                  <a:schemeClr val="bg2">
                    <a:lumMod val="25000"/>
                  </a:schemeClr>
                </a:solidFill>
              </a:rPr>
              <a:t>Band 4 Assistant Practitioner Apprenticeship</a:t>
            </a:r>
            <a:endParaRPr kumimoji="0" lang="en-GB" sz="1400" b="0" i="0" u="none" strike="noStrike" kern="1200" cap="none" spc="0" normalizeH="0" baseline="0" noProof="0">
              <a:ln>
                <a:noFill/>
              </a:ln>
              <a:solidFill>
                <a:srgbClr val="005EB8"/>
              </a:solidFill>
              <a:effectLst/>
              <a:uLnTx/>
              <a:uFillTx/>
              <a:latin typeface="Arial" panose="020B0604020202020204"/>
              <a:ea typeface="+mn-ea"/>
              <a:cs typeface="+mn-cs"/>
            </a:endParaRPr>
          </a:p>
          <a:p>
            <a:pPr marL="685794" marR="0" lvl="1" indent="-228594" defTabSz="914377" fontAlgn="auto">
              <a:lnSpc>
                <a:spcPct val="90000"/>
              </a:lnSpc>
              <a:spcBef>
                <a:spcPts val="1000"/>
              </a:spcBef>
              <a:spcAft>
                <a:spcPts val="0"/>
              </a:spcAft>
              <a:buClrTx/>
              <a:buSzTx/>
              <a:buFont typeface="Arial" panose="020B0604020202020204" pitchFamily="34" charset="0"/>
              <a:buChar char="•"/>
              <a:tabLst/>
              <a:defRPr/>
            </a:pPr>
            <a:r>
              <a:rPr lang="en-GB">
                <a:solidFill>
                  <a:schemeClr val="bg2">
                    <a:lumMod val="25000"/>
                  </a:schemeClr>
                </a:solidFill>
              </a:rPr>
              <a:t>2 year Higher Apprenticeship resulting in </a:t>
            </a:r>
            <a:r>
              <a:rPr lang="en-GB" err="1">
                <a:solidFill>
                  <a:schemeClr val="bg2">
                    <a:lumMod val="25000"/>
                  </a:schemeClr>
                </a:solidFill>
              </a:rPr>
              <a:t>FdSc</a:t>
            </a:r>
            <a:endParaRPr lang="en-GB">
              <a:solidFill>
                <a:schemeClr val="bg2">
                  <a:lumMod val="25000"/>
                </a:schemeClr>
              </a:solidFill>
            </a:endParaRPr>
          </a:p>
          <a:p>
            <a:pPr marL="685794" marR="0" lvl="1" indent="-228594" defTabSz="914377" fontAlgn="auto">
              <a:lnSpc>
                <a:spcPct val="90000"/>
              </a:lnSpc>
              <a:spcBef>
                <a:spcPts val="1000"/>
              </a:spcBef>
              <a:spcAft>
                <a:spcPts val="0"/>
              </a:spcAft>
              <a:buClrTx/>
              <a:buSzTx/>
              <a:buFont typeface="Arial" panose="020B0604020202020204" pitchFamily="34" charset="0"/>
              <a:buChar char="•"/>
              <a:tabLst/>
              <a:defRPr/>
            </a:pPr>
            <a:r>
              <a:rPr lang="en-GB">
                <a:solidFill>
                  <a:schemeClr val="bg2">
                    <a:lumMod val="25000"/>
                  </a:schemeClr>
                </a:solidFill>
              </a:rPr>
              <a:t>Full Time on site working as Trainee Assistant Practitioner</a:t>
            </a:r>
          </a:p>
          <a:p>
            <a:pPr marL="685794" marR="0" lvl="1" indent="-228594" defTabSz="914377" fontAlgn="auto">
              <a:lnSpc>
                <a:spcPct val="90000"/>
              </a:lnSpc>
              <a:spcBef>
                <a:spcPts val="1000"/>
              </a:spcBef>
              <a:spcAft>
                <a:spcPts val="0"/>
              </a:spcAft>
              <a:buClrTx/>
              <a:buSzTx/>
              <a:buFont typeface="Arial" panose="020B0604020202020204" pitchFamily="34" charset="0"/>
              <a:buChar char="•"/>
              <a:tabLst/>
              <a:defRPr/>
            </a:pPr>
            <a:r>
              <a:rPr lang="en-GB">
                <a:solidFill>
                  <a:schemeClr val="bg2">
                    <a:lumMod val="25000"/>
                  </a:schemeClr>
                </a:solidFill>
              </a:rPr>
              <a:t>One day a week release to University Centre Weston</a:t>
            </a:r>
          </a:p>
          <a:p>
            <a:pPr marL="685794" marR="0" lvl="1" indent="-228594" defTabSz="914377" fontAlgn="auto">
              <a:lnSpc>
                <a:spcPct val="90000"/>
              </a:lnSpc>
              <a:spcBef>
                <a:spcPts val="1000"/>
              </a:spcBef>
              <a:spcAft>
                <a:spcPts val="0"/>
              </a:spcAft>
              <a:buClrTx/>
              <a:buSzTx/>
              <a:buFont typeface="Arial" panose="020B0604020202020204" pitchFamily="34" charset="0"/>
              <a:buChar char="•"/>
              <a:tabLst/>
              <a:defRPr/>
            </a:pPr>
            <a:r>
              <a:rPr lang="en-GB">
                <a:solidFill>
                  <a:schemeClr val="bg2">
                    <a:lumMod val="25000"/>
                  </a:schemeClr>
                </a:solidFill>
              </a:rPr>
              <a:t>General health and social care course, NOT radiography specific therefore content NOT always relevant to practice</a:t>
            </a:r>
          </a:p>
          <a:p>
            <a:pPr marL="685794" marR="0" lvl="1" indent="-228594" defTabSz="914377" fontAlgn="auto">
              <a:lnSpc>
                <a:spcPct val="90000"/>
              </a:lnSpc>
              <a:spcBef>
                <a:spcPts val="1000"/>
              </a:spcBef>
              <a:spcAft>
                <a:spcPts val="0"/>
              </a:spcAft>
              <a:buClrTx/>
              <a:buSzTx/>
              <a:buFont typeface="Arial" panose="020B0604020202020204" pitchFamily="34" charset="0"/>
              <a:buChar char="•"/>
              <a:tabLst/>
              <a:defRPr/>
            </a:pPr>
            <a:r>
              <a:rPr lang="en-GB">
                <a:solidFill>
                  <a:schemeClr val="bg2">
                    <a:lumMod val="25000"/>
                  </a:schemeClr>
                </a:solidFill>
              </a:rPr>
              <a:t>Radiography specific content taught on the job as part of apprenticeship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EB8"/>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B73EE081-CA62-407B-9E41-9B1A4258E761}"/>
              </a:ext>
            </a:extLst>
          </p:cNvPr>
          <p:cNvSpPr txBox="1"/>
          <p:nvPr/>
        </p:nvSpPr>
        <p:spPr>
          <a:xfrm>
            <a:off x="292231" y="3638746"/>
            <a:ext cx="7428322" cy="2101088"/>
          </a:xfrm>
          <a:prstGeom prst="rect">
            <a:avLst/>
          </a:prstGeom>
          <a:noFill/>
        </p:spPr>
        <p:txBody>
          <a:bodyPr wrap="square" rtlCol="0">
            <a:spAutoFit/>
          </a:bodyPr>
          <a:lstStyle/>
          <a:p>
            <a:pPr marL="228594" marR="0" lvl="0" indent="-228594" defTabSz="914377" fontAlgn="auto">
              <a:lnSpc>
                <a:spcPct val="90000"/>
              </a:lnSpc>
              <a:spcBef>
                <a:spcPts val="1000"/>
              </a:spcBef>
              <a:spcAft>
                <a:spcPts val="0"/>
              </a:spcAft>
              <a:buClrTx/>
              <a:buSzTx/>
              <a:buFont typeface="Arial" panose="020B0604020202020204" pitchFamily="34" charset="0"/>
              <a:buChar char="•"/>
              <a:tabLst/>
              <a:defRPr/>
            </a:pPr>
            <a:r>
              <a:rPr lang="en-GB" b="1">
                <a:solidFill>
                  <a:schemeClr val="bg2">
                    <a:lumMod val="25000"/>
                  </a:schemeClr>
                </a:solidFill>
              </a:rPr>
              <a:t>BSc Diagnostic Imaging at UWE </a:t>
            </a:r>
            <a:endParaRPr kumimoji="0" lang="en-GB" sz="1400" b="1" i="0" u="none" strike="noStrike" kern="1200" cap="none" spc="0" normalizeH="0" baseline="0" noProof="0">
              <a:ln>
                <a:noFill/>
              </a:ln>
              <a:solidFill>
                <a:srgbClr val="005EB8"/>
              </a:solidFill>
              <a:effectLst/>
              <a:uLnTx/>
              <a:uFillTx/>
              <a:latin typeface="Arial" panose="020B0604020202020204"/>
              <a:ea typeface="+mn-ea"/>
              <a:cs typeface="+mn-cs"/>
            </a:endParaRPr>
          </a:p>
          <a:p>
            <a:pPr marL="685794" lvl="2" indent="-228594" defTabSz="914377">
              <a:lnSpc>
                <a:spcPct val="90000"/>
              </a:lnSpc>
              <a:spcBef>
                <a:spcPts val="1000"/>
              </a:spcBef>
              <a:buFont typeface="Arial" panose="020B0604020202020204" pitchFamily="34" charset="0"/>
              <a:buChar char="•"/>
            </a:pPr>
            <a:r>
              <a:rPr lang="en-GB">
                <a:solidFill>
                  <a:schemeClr val="bg2">
                    <a:lumMod val="25000"/>
                  </a:schemeClr>
                </a:solidFill>
              </a:rPr>
              <a:t>Jump on to 3rd year </a:t>
            </a:r>
          </a:p>
          <a:p>
            <a:pPr marL="685794" lvl="3" indent="-228594" defTabSz="914377">
              <a:lnSpc>
                <a:spcPct val="90000"/>
              </a:lnSpc>
              <a:spcBef>
                <a:spcPts val="1000"/>
              </a:spcBef>
              <a:buFont typeface="Arial" panose="020B0604020202020204" pitchFamily="34" charset="0"/>
              <a:buChar char="•"/>
            </a:pPr>
            <a:r>
              <a:rPr lang="en-GB">
                <a:solidFill>
                  <a:schemeClr val="bg2">
                    <a:lumMod val="25000"/>
                  </a:schemeClr>
                </a:solidFill>
              </a:rPr>
              <a:t>Top up FdSc to BSc</a:t>
            </a:r>
          </a:p>
          <a:p>
            <a:pPr marL="685794" lvl="3" indent="-228594" defTabSz="914377">
              <a:lnSpc>
                <a:spcPct val="90000"/>
              </a:lnSpc>
              <a:spcBef>
                <a:spcPts val="1000"/>
              </a:spcBef>
              <a:buFont typeface="Arial" panose="020B0604020202020204" pitchFamily="34" charset="0"/>
              <a:buChar char="•"/>
            </a:pPr>
            <a:r>
              <a:rPr lang="en-GB">
                <a:solidFill>
                  <a:schemeClr val="bg2">
                    <a:lumMod val="25000"/>
                  </a:schemeClr>
                </a:solidFill>
              </a:rPr>
              <a:t>Full time University NOT apprenticeship</a:t>
            </a:r>
          </a:p>
          <a:p>
            <a:pPr marL="685794" lvl="3" indent="-228594" defTabSz="914377">
              <a:lnSpc>
                <a:spcPct val="90000"/>
              </a:lnSpc>
              <a:spcBef>
                <a:spcPts val="1000"/>
              </a:spcBef>
              <a:buFont typeface="Arial" panose="020B0604020202020204" pitchFamily="34" charset="0"/>
              <a:buChar char="•"/>
            </a:pPr>
            <a:r>
              <a:rPr lang="en-GB">
                <a:solidFill>
                  <a:schemeClr val="bg2">
                    <a:lumMod val="25000"/>
                  </a:schemeClr>
                </a:solidFill>
              </a:rPr>
              <a:t>Career break/reduction in work hours needed to concentrate on full time university study</a:t>
            </a:r>
          </a:p>
        </p:txBody>
      </p:sp>
    </p:spTree>
    <p:extLst>
      <p:ext uri="{BB962C8B-B14F-4D97-AF65-F5344CB8AC3E}">
        <p14:creationId xmlns:p14="http://schemas.microsoft.com/office/powerpoint/2010/main" val="2103850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53F7EF-D487-49B0-BDC2-D5E2FA164B6B}"/>
              </a:ext>
            </a:extLst>
          </p:cNvPr>
          <p:cNvSpPr>
            <a:spLocks noGrp="1"/>
          </p:cNvSpPr>
          <p:nvPr>
            <p:ph idx="1"/>
          </p:nvPr>
        </p:nvSpPr>
        <p:spPr>
          <a:xfrm>
            <a:off x="511728" y="536895"/>
            <a:ext cx="11442584" cy="5111728"/>
          </a:xfrm>
        </p:spPr>
        <p:txBody>
          <a:bodyPr>
            <a:normAutofit fontScale="92500" lnSpcReduction="10000"/>
          </a:bodyPr>
          <a:lstStyle/>
          <a:p>
            <a:pPr>
              <a:spcBef>
                <a:spcPct val="0"/>
              </a:spcBef>
            </a:pPr>
            <a:r>
              <a:rPr lang="en-GB" sz="3900">
                <a:solidFill>
                  <a:schemeClr val="accent5"/>
                </a:solidFill>
                <a:latin typeface="+mj-lt"/>
                <a:ea typeface="+mj-ea"/>
                <a:cs typeface="+mj-cs"/>
              </a:rPr>
              <a:t>Advantages</a:t>
            </a:r>
          </a:p>
          <a:p>
            <a:pPr marL="685794" lvl="1">
              <a:spcBef>
                <a:spcPts val="1000"/>
              </a:spcBef>
            </a:pPr>
            <a:r>
              <a:rPr lang="en-GB" sz="1800"/>
              <a:t>Opportunity to gain far more experience through on-the-job training</a:t>
            </a:r>
          </a:p>
          <a:p>
            <a:pPr marL="685794" lvl="1">
              <a:spcBef>
                <a:spcPts val="1000"/>
              </a:spcBef>
            </a:pPr>
            <a:r>
              <a:rPr lang="en-GB" sz="1800"/>
              <a:t>Working as a paid member of staff whilst learning</a:t>
            </a:r>
          </a:p>
          <a:p>
            <a:pPr marL="685794" lvl="1">
              <a:spcBef>
                <a:spcPts val="1000"/>
              </a:spcBef>
            </a:pPr>
            <a:r>
              <a:rPr lang="en-GB" sz="1800"/>
              <a:t>Working with colleagues who already know you and your capabilities and can offer unique support</a:t>
            </a:r>
          </a:p>
          <a:p>
            <a:pPr marL="685794" lvl="1">
              <a:spcBef>
                <a:spcPts val="1000"/>
              </a:spcBef>
            </a:pPr>
            <a:r>
              <a:rPr lang="en-GB" sz="1800"/>
              <a:t>Training reflects realistic practice rather than theoretical learning that may be outdated</a:t>
            </a:r>
          </a:p>
          <a:p>
            <a:pPr marL="685794" lvl="1">
              <a:spcBef>
                <a:spcPts val="1000"/>
              </a:spcBef>
            </a:pPr>
            <a:r>
              <a:rPr lang="en-GB" sz="1800"/>
              <a:t>Feeling valued as a contributing member of staff</a:t>
            </a:r>
          </a:p>
          <a:p>
            <a:endParaRPr lang="en-GB" sz="1600" b="0"/>
          </a:p>
          <a:p>
            <a:pPr>
              <a:lnSpc>
                <a:spcPct val="100000"/>
              </a:lnSpc>
              <a:spcBef>
                <a:spcPct val="0"/>
              </a:spcBef>
            </a:pPr>
            <a:r>
              <a:rPr lang="en-GB" sz="3900">
                <a:solidFill>
                  <a:schemeClr val="accent5"/>
                </a:solidFill>
                <a:latin typeface="+mj-lt"/>
                <a:ea typeface="+mj-ea"/>
                <a:cs typeface="+mj-cs"/>
              </a:rPr>
              <a:t>Barriers</a:t>
            </a:r>
          </a:p>
          <a:p>
            <a:pPr marL="685794" lvl="1">
              <a:lnSpc>
                <a:spcPct val="100000"/>
              </a:lnSpc>
              <a:spcBef>
                <a:spcPts val="1000"/>
              </a:spcBef>
            </a:pPr>
            <a:r>
              <a:rPr lang="en-GB" sz="1800"/>
              <a:t>Development pathway not always clear cut and simple – many different available options for training</a:t>
            </a:r>
          </a:p>
          <a:p>
            <a:pPr marL="685794" lvl="1">
              <a:lnSpc>
                <a:spcPct val="100000"/>
              </a:lnSpc>
              <a:spcBef>
                <a:spcPts val="1000"/>
              </a:spcBef>
            </a:pPr>
            <a:r>
              <a:rPr lang="en-GB" sz="1800"/>
              <a:t>Generic healthcare courses not profession specific</a:t>
            </a:r>
          </a:p>
          <a:p>
            <a:pPr marL="685794" lvl="1">
              <a:lnSpc>
                <a:spcPct val="100000"/>
              </a:lnSpc>
              <a:spcBef>
                <a:spcPts val="1000"/>
              </a:spcBef>
            </a:pPr>
            <a:r>
              <a:rPr lang="en-GB" sz="1800"/>
              <a:t>Generic healthcare courses may require learning and assignments that are irrelevant to profession</a:t>
            </a:r>
          </a:p>
          <a:p>
            <a:pPr marL="685794" lvl="1">
              <a:lnSpc>
                <a:spcPct val="100000"/>
              </a:lnSpc>
              <a:spcBef>
                <a:spcPts val="1000"/>
              </a:spcBef>
            </a:pPr>
            <a:r>
              <a:rPr lang="en-GB" sz="1800"/>
              <a:t>Limited availability due to funding</a:t>
            </a:r>
          </a:p>
          <a:p>
            <a:pPr marL="685794" lvl="1">
              <a:lnSpc>
                <a:spcPct val="100000"/>
              </a:lnSpc>
              <a:spcBef>
                <a:spcPts val="1000"/>
              </a:spcBef>
            </a:pPr>
            <a:r>
              <a:rPr lang="en-GB" sz="1800"/>
              <a:t>Relies on the willingness and motivation of qualified colleagues to teach, mentor and supervise</a:t>
            </a:r>
          </a:p>
          <a:p>
            <a:pPr marL="285750" indent="-285750">
              <a:buFont typeface="Arial" panose="020B0604020202020204" pitchFamily="34" charset="0"/>
              <a:buChar char="•"/>
            </a:pPr>
            <a:endParaRPr lang="en-GB" sz="1600" b="0"/>
          </a:p>
          <a:p>
            <a:pPr marL="285750" indent="-285750">
              <a:buFont typeface="Arial" panose="020B0604020202020204" pitchFamily="34" charset="0"/>
              <a:buChar char="•"/>
            </a:pPr>
            <a:endParaRPr lang="en-GB" sz="1600" b="0"/>
          </a:p>
        </p:txBody>
      </p:sp>
      <p:sp>
        <p:nvSpPr>
          <p:cNvPr id="4" name="TextBox 3">
            <a:extLst>
              <a:ext uri="{FF2B5EF4-FFF2-40B4-BE49-F238E27FC236}">
                <a16:creationId xmlns:a16="http://schemas.microsoft.com/office/drawing/2014/main" id="{42326687-A57A-4B64-AC56-5E5663C8D943}"/>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81987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32E4-FA51-884A-841A-06A08C181234}"/>
              </a:ext>
            </a:extLst>
          </p:cNvPr>
          <p:cNvSpPr>
            <a:spLocks noGrp="1"/>
          </p:cNvSpPr>
          <p:nvPr>
            <p:ph type="ctrTitle"/>
          </p:nvPr>
        </p:nvSpPr>
        <p:spPr>
          <a:xfrm>
            <a:off x="384550" y="448576"/>
            <a:ext cx="10141209" cy="3122665"/>
          </a:xfrm>
        </p:spPr>
        <p:txBody>
          <a:bodyPr anchor="ctr">
            <a:normAutofit/>
          </a:bodyPr>
          <a:lstStyle/>
          <a:p>
            <a:r>
              <a:rPr lang="en-US">
                <a:latin typeface="+mn-lt"/>
              </a:rPr>
              <a:t>The case for change</a:t>
            </a:r>
          </a:p>
        </p:txBody>
      </p:sp>
      <p:sp>
        <p:nvSpPr>
          <p:cNvPr id="3" name="Subtitle 2">
            <a:extLst>
              <a:ext uri="{FF2B5EF4-FFF2-40B4-BE49-F238E27FC236}">
                <a16:creationId xmlns:a16="http://schemas.microsoft.com/office/drawing/2014/main" id="{84C2BFD5-6338-EF43-BA2E-8AFC00B100CA}"/>
              </a:ext>
            </a:extLst>
          </p:cNvPr>
          <p:cNvSpPr>
            <a:spLocks noGrp="1"/>
          </p:cNvSpPr>
          <p:nvPr>
            <p:ph type="subTitle" idx="1"/>
          </p:nvPr>
        </p:nvSpPr>
        <p:spPr>
          <a:xfrm>
            <a:off x="384550" y="3063727"/>
            <a:ext cx="9267451" cy="730545"/>
          </a:xfrm>
        </p:spPr>
        <p:txBody>
          <a:bodyPr anchor="ctr">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solidFill>
                  <a:srgbClr val="005EB8"/>
                </a:solidFill>
                <a:latin typeface="Arial" panose="020B0604020202020204"/>
              </a:rPr>
              <a:t>Sue Johnson</a:t>
            </a:r>
            <a:r>
              <a:rPr kumimoji="0" lang="en-GB" sz="2400" b="1" i="0" u="none" strike="noStrike" kern="1200" cap="none" spc="0" normalizeH="0" baseline="0" noProof="0">
                <a:ln>
                  <a:noFill/>
                </a:ln>
                <a:solidFill>
                  <a:srgbClr val="005EB8"/>
                </a:solidFill>
                <a:effectLst/>
                <a:uLnTx/>
                <a:uFillTx/>
                <a:latin typeface="Arial" panose="020B0604020202020204"/>
                <a:ea typeface="+mn-ea"/>
                <a:cs typeface="+mn-cs"/>
              </a:rPr>
              <a:t>, Professional Officer Clinical Imaging, Society of Radiographers</a:t>
            </a:r>
          </a:p>
          <a:p>
            <a:endParaRPr lang="en-US" sz="1867">
              <a:solidFill>
                <a:schemeClr val="tx1">
                  <a:alpha val="60000"/>
                </a:schemeClr>
              </a:solidFill>
            </a:endParaRPr>
          </a:p>
        </p:txBody>
      </p:sp>
      <p:pic>
        <p:nvPicPr>
          <p:cNvPr id="4" name="Picture 3">
            <a:extLst>
              <a:ext uri="{FF2B5EF4-FFF2-40B4-BE49-F238E27FC236}">
                <a16:creationId xmlns:a16="http://schemas.microsoft.com/office/drawing/2014/main" id="{9CF6B2A7-0E1F-4A22-9E3E-4B1C09CA5B3B}"/>
              </a:ext>
            </a:extLst>
          </p:cNvPr>
          <p:cNvPicPr>
            <a:picLocks noChangeAspect="1"/>
          </p:cNvPicPr>
          <p:nvPr/>
        </p:nvPicPr>
        <p:blipFill>
          <a:blip r:embed="rId2"/>
          <a:stretch>
            <a:fillRect/>
          </a:stretch>
        </p:blipFill>
        <p:spPr>
          <a:xfrm>
            <a:off x="10329181" y="1325582"/>
            <a:ext cx="1862820" cy="4491317"/>
          </a:xfrm>
          <a:prstGeom prst="rect">
            <a:avLst/>
          </a:prstGeom>
        </p:spPr>
      </p:pic>
    </p:spTree>
    <p:extLst>
      <p:ext uri="{BB962C8B-B14F-4D97-AF65-F5344CB8AC3E}">
        <p14:creationId xmlns:p14="http://schemas.microsoft.com/office/powerpoint/2010/main" val="243917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A3328A-91D7-4839-96A2-DF5C802DCEC5}"/>
              </a:ext>
            </a:extLst>
          </p:cNvPr>
          <p:cNvSpPr>
            <a:spLocks noGrp="1"/>
          </p:cNvSpPr>
          <p:nvPr>
            <p:ph type="title"/>
          </p:nvPr>
        </p:nvSpPr>
        <p:spPr>
          <a:xfrm>
            <a:off x="261594" y="125001"/>
            <a:ext cx="10515600" cy="1325563"/>
          </a:xfrm>
        </p:spPr>
        <p:txBody>
          <a:bodyPr/>
          <a:lstStyle/>
          <a:p>
            <a:r>
              <a:rPr lang="en-GB"/>
              <a:t>Why? What? How?</a:t>
            </a:r>
          </a:p>
        </p:txBody>
      </p:sp>
      <p:sp>
        <p:nvSpPr>
          <p:cNvPr id="8" name="Content Placeholder 2">
            <a:extLst>
              <a:ext uri="{FF2B5EF4-FFF2-40B4-BE49-F238E27FC236}">
                <a16:creationId xmlns:a16="http://schemas.microsoft.com/office/drawing/2014/main" id="{201F4085-0614-4E9F-9A5B-EC6E17AE2E6A}"/>
              </a:ext>
            </a:extLst>
          </p:cNvPr>
          <p:cNvSpPr txBox="1">
            <a:spLocks/>
          </p:cNvSpPr>
          <p:nvPr/>
        </p:nvSpPr>
        <p:spPr>
          <a:xfrm>
            <a:off x="219751" y="1578297"/>
            <a:ext cx="9433700" cy="321577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a:t>A welcome plan, but the NHS will need more staff to make it a reality’ </a:t>
            </a:r>
            <a:r>
              <a:rPr lang="en-GB" sz="1700"/>
              <a:t>The King’s Fund</a:t>
            </a:r>
          </a:p>
          <a:p>
            <a:pPr marL="0" indent="0">
              <a:buNone/>
            </a:pPr>
            <a:r>
              <a:rPr lang="en-GB" sz="1700"/>
              <a:t> </a:t>
            </a:r>
            <a:r>
              <a:rPr lang="en-US" sz="1000">
                <a:hlinkClick r:id="rId3"/>
              </a:rPr>
              <a:t>Recovery plan expects two more years of waiting list growth | News | Health Service Journal (hsj.co.uk)</a:t>
            </a:r>
            <a:endParaRPr lang="en-GB"/>
          </a:p>
        </p:txBody>
      </p:sp>
      <p:pic>
        <p:nvPicPr>
          <p:cNvPr id="2050" name="Picture 2">
            <a:hlinkClick r:id="rId4"/>
            <a:extLst>
              <a:ext uri="{FF2B5EF4-FFF2-40B4-BE49-F238E27FC236}">
                <a16:creationId xmlns:a16="http://schemas.microsoft.com/office/drawing/2014/main" id="{7FD296E6-4A96-4B70-9AD2-3E9D639F7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0206" y="2865014"/>
            <a:ext cx="2591260" cy="38499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deos - Getting It Right First Time - GIRFT">
            <a:hlinkClick r:id="rId6"/>
            <a:extLst>
              <a:ext uri="{FF2B5EF4-FFF2-40B4-BE49-F238E27FC236}">
                <a16:creationId xmlns:a16="http://schemas.microsoft.com/office/drawing/2014/main" id="{9F16B63C-9BDF-4172-82B5-319F35EA72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030" y="2977907"/>
            <a:ext cx="4109038" cy="20302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ing a lot more with only slightly more: the NHS&amp;#39;s Covid-19 recovery and  public expectations | The King&amp;#39;s Fund">
            <a:hlinkClick r:id="rId8"/>
            <a:extLst>
              <a:ext uri="{FF2B5EF4-FFF2-40B4-BE49-F238E27FC236}">
                <a16:creationId xmlns:a16="http://schemas.microsoft.com/office/drawing/2014/main" id="{2C6EC3BA-5F86-493D-90E6-67B430859E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1462" y="2852017"/>
            <a:ext cx="3884104" cy="19420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NHS Long Term Plan - Barnsley Hospital">
            <a:hlinkClick r:id="rId10"/>
            <a:extLst>
              <a:ext uri="{FF2B5EF4-FFF2-40B4-BE49-F238E27FC236}">
                <a16:creationId xmlns:a16="http://schemas.microsoft.com/office/drawing/2014/main" id="{D12A7964-D468-4BBF-BDCD-10028EC663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030" y="5045647"/>
            <a:ext cx="4109038" cy="16692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NHS People Plan">
            <a:hlinkClick r:id="rId12"/>
            <a:extLst>
              <a:ext uri="{FF2B5EF4-FFF2-40B4-BE49-F238E27FC236}">
                <a16:creationId xmlns:a16="http://schemas.microsoft.com/office/drawing/2014/main" id="{82870508-25E0-4514-A591-12CD3EA63E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71462" y="4852355"/>
            <a:ext cx="1415929" cy="188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142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gnostic radiographer Rupert from the NHS showing a patient his scan.">
            <a:hlinkClick r:id="rId3"/>
            <a:extLst>
              <a:ext uri="{FF2B5EF4-FFF2-40B4-BE49-F238E27FC236}">
                <a16:creationId xmlns:a16="http://schemas.microsoft.com/office/drawing/2014/main" id="{0A28BBB5-9D01-4DD5-9418-38B28C567D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8" r="2" b="15235"/>
          <a:stretch/>
        </p:blipFill>
        <p:spPr bwMode="auto">
          <a:xfrm>
            <a:off x="137119" y="3571056"/>
            <a:ext cx="4922310" cy="2113661"/>
          </a:xfrm>
          <a:prstGeom prst="rect">
            <a:avLst/>
          </a:prstGeom>
          <a:solidFill>
            <a:srgbClr val="FFFFFF"/>
          </a:solidFill>
        </p:spPr>
      </p:pic>
      <p:pic>
        <p:nvPicPr>
          <p:cNvPr id="1028" name="Picture 4" descr="About radiology | Radiology | Services A-Z | Services | The Royal Free">
            <a:hlinkClick r:id="rId5"/>
            <a:extLst>
              <a:ext uri="{FF2B5EF4-FFF2-40B4-BE49-F238E27FC236}">
                <a16:creationId xmlns:a16="http://schemas.microsoft.com/office/drawing/2014/main" id="{9E0155B8-AB3A-4BF6-9CF9-EB4FC0E7E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557" y="273104"/>
            <a:ext cx="3122443" cy="20778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gital Radiography Systems | Canon Global">
            <a:hlinkClick r:id="rId7"/>
            <a:extLst>
              <a:ext uri="{FF2B5EF4-FFF2-40B4-BE49-F238E27FC236}">
                <a16:creationId xmlns:a16="http://schemas.microsoft.com/office/drawing/2014/main" id="{6815586C-9364-4C83-8E86-F91FC82490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732" y="273104"/>
            <a:ext cx="2545637" cy="25456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adiography Support Worker | NHSScotland Careers">
            <a:hlinkClick r:id="rId9"/>
            <a:extLst>
              <a:ext uri="{FF2B5EF4-FFF2-40B4-BE49-F238E27FC236}">
                <a16:creationId xmlns:a16="http://schemas.microsoft.com/office/drawing/2014/main" id="{38ED7522-A5CF-4B1A-BB02-345940EF61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1602" y="2437182"/>
            <a:ext cx="3407818" cy="22677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adiography - School of Health Sciences | Birmingham City University">
            <a:hlinkClick r:id="rId11"/>
            <a:extLst>
              <a:ext uri="{FF2B5EF4-FFF2-40B4-BE49-F238E27FC236}">
                <a16:creationId xmlns:a16="http://schemas.microsoft.com/office/drawing/2014/main" id="{67722BFA-423E-4256-B2DB-4D606024BF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0460" y="3855916"/>
            <a:ext cx="5010914" cy="18288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 introduction to radiotherapy: what is it, how does it work, and what&amp;#39;s  it for? - Cancer Research UK - Cancer news">
            <a:hlinkClick r:id="rId13"/>
            <a:extLst>
              <a:ext uri="{FF2B5EF4-FFF2-40B4-BE49-F238E27FC236}">
                <a16:creationId xmlns:a16="http://schemas.microsoft.com/office/drawing/2014/main" id="{699C60C4-A558-4116-A13F-FF4E02F595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99420" y="188299"/>
            <a:ext cx="4686419" cy="2630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8D7405D-9F32-4DDA-8740-19964B2AA973}"/>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00927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A830-0A99-F246-BA35-8990F2593CC7}"/>
              </a:ext>
            </a:extLst>
          </p:cNvPr>
          <p:cNvSpPr>
            <a:spLocks noGrp="1"/>
          </p:cNvSpPr>
          <p:nvPr>
            <p:ph type="title"/>
          </p:nvPr>
        </p:nvSpPr>
        <p:spPr>
          <a:xfrm>
            <a:off x="393627" y="0"/>
            <a:ext cx="10515600" cy="1325563"/>
          </a:xfrm>
        </p:spPr>
        <p:txBody>
          <a:bodyPr>
            <a:normAutofit/>
          </a:bodyPr>
          <a:lstStyle/>
          <a:p>
            <a:r>
              <a:rPr lang="en-US"/>
              <a:t>Support worker issues</a:t>
            </a:r>
          </a:p>
        </p:txBody>
      </p:sp>
      <p:graphicFrame>
        <p:nvGraphicFramePr>
          <p:cNvPr id="4" name="Content Placeholder 3">
            <a:extLst>
              <a:ext uri="{FF2B5EF4-FFF2-40B4-BE49-F238E27FC236}">
                <a16:creationId xmlns:a16="http://schemas.microsoft.com/office/drawing/2014/main" id="{83318EC0-EBE7-0841-BE19-755FDB270268}"/>
              </a:ext>
            </a:extLst>
          </p:cNvPr>
          <p:cNvGraphicFramePr>
            <a:graphicFrameLocks noGrp="1"/>
          </p:cNvGraphicFramePr>
          <p:nvPr>
            <p:ph idx="1"/>
            <p:extLst>
              <p:ext uri="{D42A27DB-BD31-4B8C-83A1-F6EECF244321}">
                <p14:modId xmlns:p14="http://schemas.microsoft.com/office/powerpoint/2010/main" val="241082846"/>
              </p:ext>
            </p:extLst>
          </p:nvPr>
        </p:nvGraphicFramePr>
        <p:xfrm>
          <a:off x="730404" y="1259463"/>
          <a:ext cx="10515600" cy="4626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a:extLst>
              <a:ext uri="{FF2B5EF4-FFF2-40B4-BE49-F238E27FC236}">
                <a16:creationId xmlns:a16="http://schemas.microsoft.com/office/drawing/2014/main" id="{51F82EDA-2375-3244-8CF8-CCB7F806C992}"/>
              </a:ext>
            </a:extLst>
          </p:cNvPr>
          <p:cNvSpPr/>
          <p:nvPr/>
        </p:nvSpPr>
        <p:spPr>
          <a:xfrm rot="19606395">
            <a:off x="817739" y="4037807"/>
            <a:ext cx="2096429" cy="141062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Demand</a:t>
            </a:r>
          </a:p>
        </p:txBody>
      </p:sp>
      <p:sp>
        <p:nvSpPr>
          <p:cNvPr id="6" name="Left Arrow 5">
            <a:extLst>
              <a:ext uri="{FF2B5EF4-FFF2-40B4-BE49-F238E27FC236}">
                <a16:creationId xmlns:a16="http://schemas.microsoft.com/office/drawing/2014/main" id="{E0A1E929-DE11-6D4E-A684-2289085FDAE2}"/>
              </a:ext>
            </a:extLst>
          </p:cNvPr>
          <p:cNvSpPr/>
          <p:nvPr/>
        </p:nvSpPr>
        <p:spPr>
          <a:xfrm rot="969561">
            <a:off x="8998951" y="4181914"/>
            <a:ext cx="2312021" cy="1410629"/>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Demand</a:t>
            </a:r>
          </a:p>
        </p:txBody>
      </p:sp>
      <p:sp>
        <p:nvSpPr>
          <p:cNvPr id="7" name="Left Arrow 5">
            <a:extLst>
              <a:ext uri="{FF2B5EF4-FFF2-40B4-BE49-F238E27FC236}">
                <a16:creationId xmlns:a16="http://schemas.microsoft.com/office/drawing/2014/main" id="{CA5CC109-8AB6-4977-A886-D14A00F5F957}"/>
              </a:ext>
            </a:extLst>
          </p:cNvPr>
          <p:cNvSpPr/>
          <p:nvPr/>
        </p:nvSpPr>
        <p:spPr>
          <a:xfrm rot="20604674">
            <a:off x="8902934" y="1053487"/>
            <a:ext cx="2312021" cy="1410629"/>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Demand</a:t>
            </a:r>
          </a:p>
        </p:txBody>
      </p:sp>
      <p:sp>
        <p:nvSpPr>
          <p:cNvPr id="10" name="Right Arrow 4">
            <a:extLst>
              <a:ext uri="{FF2B5EF4-FFF2-40B4-BE49-F238E27FC236}">
                <a16:creationId xmlns:a16="http://schemas.microsoft.com/office/drawing/2014/main" id="{0D0751FF-8C9E-4953-8AA2-34DE675C5542}"/>
              </a:ext>
            </a:extLst>
          </p:cNvPr>
          <p:cNvSpPr/>
          <p:nvPr/>
        </p:nvSpPr>
        <p:spPr>
          <a:xfrm rot="1259065">
            <a:off x="913467" y="1279106"/>
            <a:ext cx="2096429" cy="141062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Demand</a:t>
            </a:r>
          </a:p>
        </p:txBody>
      </p:sp>
      <p:sp>
        <p:nvSpPr>
          <p:cNvPr id="8" name="TextBox 7">
            <a:extLst>
              <a:ext uri="{FF2B5EF4-FFF2-40B4-BE49-F238E27FC236}">
                <a16:creationId xmlns:a16="http://schemas.microsoft.com/office/drawing/2014/main" id="{A054661E-ABCA-4678-98FB-2D841566FFAA}"/>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845248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F2895-D912-F341-ABCD-E726B3EF0326}"/>
              </a:ext>
            </a:extLst>
          </p:cNvPr>
          <p:cNvSpPr>
            <a:spLocks noGrp="1"/>
          </p:cNvSpPr>
          <p:nvPr>
            <p:ph type="title"/>
          </p:nvPr>
        </p:nvSpPr>
        <p:spPr>
          <a:xfrm>
            <a:off x="560544" y="1290282"/>
            <a:ext cx="5208884" cy="2948231"/>
          </a:xfrm>
        </p:spPr>
        <p:txBody>
          <a:bodyPr anchor="ctr">
            <a:noAutofit/>
          </a:bodyPr>
          <a:lstStyle/>
          <a:p>
            <a:r>
              <a:rPr lang="en-US" b="1"/>
              <a:t>The College of Radiographers Career </a:t>
            </a:r>
            <a:br>
              <a:rPr lang="en-US" b="1"/>
            </a:br>
            <a:r>
              <a:rPr lang="en-US" b="1"/>
              <a:t>Framework</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0657" y="370499"/>
            <a:ext cx="5764120" cy="5307752"/>
          </a:xfrm>
          <a:noFill/>
        </p:spPr>
      </p:pic>
      <p:sp>
        <p:nvSpPr>
          <p:cNvPr id="4" name="TextBox 3">
            <a:extLst>
              <a:ext uri="{FF2B5EF4-FFF2-40B4-BE49-F238E27FC236}">
                <a16:creationId xmlns:a16="http://schemas.microsoft.com/office/drawing/2014/main" id="{53C5B627-CD02-4281-BDC6-3DE22E992DFB}"/>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525861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rId3"/>
            <a:extLst>
              <a:ext uri="{FF2B5EF4-FFF2-40B4-BE49-F238E27FC236}">
                <a16:creationId xmlns:a16="http://schemas.microsoft.com/office/drawing/2014/main" id="{0DF85A94-E0BD-4B40-92E2-5E7A71F4C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533" y="290133"/>
            <a:ext cx="10536654" cy="52683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348806-36F0-4A31-BA2C-6B3D924A6405}"/>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805899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2D87B6C-B5F5-4746-96DB-DB077B94655F}"/>
              </a:ext>
            </a:extLst>
          </p:cNvPr>
          <p:cNvSpPr txBox="1">
            <a:spLocks/>
          </p:cNvSpPr>
          <p:nvPr/>
        </p:nvSpPr>
        <p:spPr>
          <a:xfrm>
            <a:off x="618310" y="1812833"/>
            <a:ext cx="8261532" cy="39696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591" indent="-355591" defTabSz="914377">
              <a:spcBef>
                <a:spcPts val="1000"/>
              </a:spcBef>
              <a:buClr>
                <a:srgbClr val="00B0F0"/>
              </a:buClr>
              <a:buFont typeface="Wingdings" panose="05000000000000000000" pitchFamily="2" charset="2"/>
              <a:buChar char="ü"/>
            </a:pPr>
            <a:r>
              <a:rPr lang="en-GB" sz="2800">
                <a:solidFill>
                  <a:srgbClr val="E8EDEE">
                    <a:lumMod val="25000"/>
                  </a:srgbClr>
                </a:solidFill>
                <a:latin typeface="Arial" panose="020B0604020202020204"/>
              </a:rPr>
              <a:t>Slides and recording will be shared via HEE website  </a:t>
            </a:r>
          </a:p>
          <a:p>
            <a:pPr marL="355591" indent="-355591" defTabSz="914377">
              <a:spcBef>
                <a:spcPts val="1000"/>
              </a:spcBef>
              <a:buClr>
                <a:srgbClr val="00B0F0"/>
              </a:buClr>
              <a:buFont typeface="Wingdings" panose="05000000000000000000" pitchFamily="2" charset="2"/>
              <a:buChar char="ü"/>
            </a:pPr>
            <a:r>
              <a:rPr lang="en-GB" sz="2800">
                <a:solidFill>
                  <a:srgbClr val="E8EDEE">
                    <a:lumMod val="25000"/>
                  </a:srgbClr>
                </a:solidFill>
                <a:latin typeface="Arial" panose="020B0604020202020204"/>
              </a:rPr>
              <a:t>Cameras and audio disabled - Please use the chat box for questions and comments</a:t>
            </a:r>
          </a:p>
          <a:p>
            <a:pPr marL="355591" indent="-355591" defTabSz="914377">
              <a:spcBef>
                <a:spcPts val="1800"/>
              </a:spcBef>
              <a:buClr>
                <a:srgbClr val="0071CE">
                  <a:lumMod val="60000"/>
                  <a:lumOff val="40000"/>
                </a:srgbClr>
              </a:buClr>
              <a:buFont typeface="Wingdings" panose="05000000000000000000" pitchFamily="2" charset="2"/>
              <a:buChar char="ü"/>
            </a:pPr>
            <a:r>
              <a:rPr lang="en-GB" sz="2800">
                <a:solidFill>
                  <a:srgbClr val="E8EDEE">
                    <a:lumMod val="25000"/>
                  </a:srgbClr>
                </a:solidFill>
                <a:latin typeface="Arial" panose="020B0604020202020204"/>
              </a:rPr>
              <a:t>Hashtag: </a:t>
            </a:r>
            <a:r>
              <a:rPr lang="en-GB" sz="2800" b="1">
                <a:solidFill>
                  <a:srgbClr val="AE2473">
                    <a:lumMod val="75000"/>
                  </a:srgbClr>
                </a:solidFill>
                <a:latin typeface="Arial" panose="020B0604020202020204"/>
              </a:rPr>
              <a:t>#</a:t>
            </a:r>
            <a:r>
              <a:rPr lang="en-GB" sz="2800" b="1">
                <a:solidFill>
                  <a:srgbClr val="AE2473">
                    <a:lumMod val="75000"/>
                  </a:srgbClr>
                </a:solidFill>
                <a:latin typeface="Arial" panose="020B0604020202020204"/>
                <a:ea typeface="Times New Roman" panose="02020603050405020304" pitchFamily="18" charset="0"/>
              </a:rPr>
              <a:t>AHPsuppportworkers </a:t>
            </a:r>
            <a:endParaRPr lang="en-GB" sz="2800" b="1">
              <a:solidFill>
                <a:srgbClr val="AE2473">
                  <a:lumMod val="75000"/>
                </a:srgbClr>
              </a:solidFill>
              <a:latin typeface="Arial" panose="020B0604020202020204"/>
            </a:endParaRPr>
          </a:p>
          <a:p>
            <a:pPr marL="355591" indent="-355591" defTabSz="914377">
              <a:spcBef>
                <a:spcPts val="1800"/>
              </a:spcBef>
              <a:buClr>
                <a:srgbClr val="0071CE">
                  <a:lumMod val="60000"/>
                  <a:lumOff val="40000"/>
                </a:srgbClr>
              </a:buClr>
              <a:buFont typeface="Wingdings" panose="05000000000000000000" pitchFamily="2" charset="2"/>
              <a:buChar char="ü"/>
            </a:pPr>
            <a:r>
              <a:rPr lang="en-GB" sz="2800">
                <a:solidFill>
                  <a:srgbClr val="E8EDEE">
                    <a:lumMod val="25000"/>
                  </a:srgbClr>
                </a:solidFill>
                <a:latin typeface="Arial" panose="020B0604020202020204"/>
              </a:rPr>
              <a:t>Menti.com 3133 2022</a:t>
            </a:r>
            <a:endParaRPr lang="en-GB" sz="2800">
              <a:solidFill>
                <a:srgbClr val="FF0000"/>
              </a:solidFill>
              <a:latin typeface="Arial" panose="020B0604020202020204"/>
            </a:endParaRPr>
          </a:p>
        </p:txBody>
      </p:sp>
      <p:sp>
        <p:nvSpPr>
          <p:cNvPr id="5" name="Title 1">
            <a:extLst>
              <a:ext uri="{FF2B5EF4-FFF2-40B4-BE49-F238E27FC236}">
                <a16:creationId xmlns:a16="http://schemas.microsoft.com/office/drawing/2014/main" id="{25D0007D-F09D-440E-9BBF-3E396F5A9281}"/>
              </a:ext>
            </a:extLst>
          </p:cNvPr>
          <p:cNvSpPr txBox="1">
            <a:spLocks/>
          </p:cNvSpPr>
          <p:nvPr/>
        </p:nvSpPr>
        <p:spPr>
          <a:xfrm>
            <a:off x="490583" y="666028"/>
            <a:ext cx="10363200" cy="679449"/>
          </a:xfrm>
          <a:prstGeom prst="rect">
            <a:avLst/>
          </a:prstGeom>
        </p:spPr>
        <p:txBody>
          <a:bodyPr vert="horz" lIns="121920" tIns="60960" rIns="121920" bIns="60960" rtlCol="0" anchor="ctr">
            <a:normAutofit fontScale="92500" lnSpcReduction="10000"/>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defTabSz="914377"/>
            <a:r>
              <a:rPr lang="en-GB" sz="4800">
                <a:solidFill>
                  <a:srgbClr val="AE2473"/>
                </a:solidFill>
                <a:latin typeface="Arial" panose="020B0604020202020204"/>
              </a:rPr>
              <a:t>Welcome </a:t>
            </a:r>
          </a:p>
        </p:txBody>
      </p:sp>
      <p:pic>
        <p:nvPicPr>
          <p:cNvPr id="6" name="Picture 5">
            <a:extLst>
              <a:ext uri="{FF2B5EF4-FFF2-40B4-BE49-F238E27FC236}">
                <a16:creationId xmlns:a16="http://schemas.microsoft.com/office/drawing/2014/main" id="{74AE7E85-48E8-4B94-8567-00352E83A833}"/>
              </a:ext>
            </a:extLst>
          </p:cNvPr>
          <p:cNvPicPr>
            <a:picLocks noChangeAspect="1"/>
          </p:cNvPicPr>
          <p:nvPr/>
        </p:nvPicPr>
        <p:blipFill>
          <a:blip r:embed="rId2"/>
          <a:stretch>
            <a:fillRect/>
          </a:stretch>
        </p:blipFill>
        <p:spPr>
          <a:xfrm>
            <a:off x="8972605" y="1986155"/>
            <a:ext cx="2885691" cy="2885691"/>
          </a:xfrm>
          <a:prstGeom prst="rect">
            <a:avLst/>
          </a:prstGeom>
        </p:spPr>
      </p:pic>
      <p:sp>
        <p:nvSpPr>
          <p:cNvPr id="7" name="TextBox 6">
            <a:extLst>
              <a:ext uri="{FF2B5EF4-FFF2-40B4-BE49-F238E27FC236}">
                <a16:creationId xmlns:a16="http://schemas.microsoft.com/office/drawing/2014/main" id="{3E707F9A-86C0-470D-8FB2-EF45F5FC6531}"/>
              </a:ext>
            </a:extLst>
          </p:cNvPr>
          <p:cNvSpPr txBox="1"/>
          <p:nvPr/>
        </p:nvSpPr>
        <p:spPr>
          <a:xfrm>
            <a:off x="9817509" y="6423812"/>
            <a:ext cx="2374491" cy="297454"/>
          </a:xfrm>
          <a:prstGeom prst="rect">
            <a:avLst/>
          </a:prstGeom>
          <a:noFill/>
        </p:spPr>
        <p:txBody>
          <a:bodyPr wrap="square">
            <a:spAutoFit/>
          </a:bodyPr>
          <a:lstStyle/>
          <a:p>
            <a:pPr defTabSz="914377"/>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Tree>
    <p:extLst>
      <p:ext uri="{BB962C8B-B14F-4D97-AF65-F5344CB8AC3E}">
        <p14:creationId xmlns:p14="http://schemas.microsoft.com/office/powerpoint/2010/main" val="405803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Down 4">
            <a:extLst>
              <a:ext uri="{FF2B5EF4-FFF2-40B4-BE49-F238E27FC236}">
                <a16:creationId xmlns:a16="http://schemas.microsoft.com/office/drawing/2014/main" id="{40238E06-8D70-4B6F-9038-F0F7418D557F}"/>
              </a:ext>
            </a:extLst>
          </p:cNvPr>
          <p:cNvSpPr/>
          <p:nvPr/>
        </p:nvSpPr>
        <p:spPr>
          <a:xfrm>
            <a:off x="2731202" y="1815376"/>
            <a:ext cx="529390" cy="2110164"/>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owchart: Process 5">
            <a:extLst>
              <a:ext uri="{FF2B5EF4-FFF2-40B4-BE49-F238E27FC236}">
                <a16:creationId xmlns:a16="http://schemas.microsoft.com/office/drawing/2014/main" id="{EAAFEAF7-52E8-4BCB-9A01-F7E7D0685BBB}"/>
              </a:ext>
            </a:extLst>
          </p:cNvPr>
          <p:cNvSpPr/>
          <p:nvPr/>
        </p:nvSpPr>
        <p:spPr>
          <a:xfrm>
            <a:off x="3303264" y="119580"/>
            <a:ext cx="3858467" cy="93559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Clinical Support Worker</a:t>
            </a:r>
            <a:endParaRPr lang="en-GB" sz="1600"/>
          </a:p>
          <a:p>
            <a:pPr algn="ctr"/>
            <a:r>
              <a:rPr lang="en-GB" sz="1600"/>
              <a:t>(typically band 2)</a:t>
            </a:r>
            <a:endParaRPr lang="en-GB"/>
          </a:p>
        </p:txBody>
      </p:sp>
      <p:sp>
        <p:nvSpPr>
          <p:cNvPr id="7" name="Flowchart: Process 6">
            <a:extLst>
              <a:ext uri="{FF2B5EF4-FFF2-40B4-BE49-F238E27FC236}">
                <a16:creationId xmlns:a16="http://schemas.microsoft.com/office/drawing/2014/main" id="{FFCA7948-4A4E-4834-9E18-CE1D97998D05}"/>
              </a:ext>
            </a:extLst>
          </p:cNvPr>
          <p:cNvSpPr/>
          <p:nvPr/>
        </p:nvSpPr>
        <p:spPr>
          <a:xfrm>
            <a:off x="3287240" y="1392416"/>
            <a:ext cx="3890512" cy="93558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Senior Clinical Support Worker </a:t>
            </a:r>
            <a:r>
              <a:rPr lang="en-GB" sz="1600"/>
              <a:t> </a:t>
            </a:r>
          </a:p>
          <a:p>
            <a:pPr algn="ctr"/>
            <a:r>
              <a:rPr lang="en-GB" sz="1600"/>
              <a:t>(typically Band 3)</a:t>
            </a:r>
            <a:endParaRPr lang="en-GB" sz="2000"/>
          </a:p>
        </p:txBody>
      </p:sp>
      <p:sp>
        <p:nvSpPr>
          <p:cNvPr id="9" name="Flowchart: Process 8">
            <a:extLst>
              <a:ext uri="{FF2B5EF4-FFF2-40B4-BE49-F238E27FC236}">
                <a16:creationId xmlns:a16="http://schemas.microsoft.com/office/drawing/2014/main" id="{BBDE5762-BD81-4EB3-9499-616C097B24A2}"/>
              </a:ext>
            </a:extLst>
          </p:cNvPr>
          <p:cNvSpPr/>
          <p:nvPr/>
        </p:nvSpPr>
        <p:spPr>
          <a:xfrm>
            <a:off x="3303263" y="2668736"/>
            <a:ext cx="3858467" cy="90859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Mammography Associate Practitioner </a:t>
            </a:r>
            <a:r>
              <a:rPr lang="en-GB" sz="1600"/>
              <a:t> (typically Band 4)</a:t>
            </a:r>
          </a:p>
        </p:txBody>
      </p:sp>
      <p:sp>
        <p:nvSpPr>
          <p:cNvPr id="11" name="Flowchart: Process 10">
            <a:extLst>
              <a:ext uri="{FF2B5EF4-FFF2-40B4-BE49-F238E27FC236}">
                <a16:creationId xmlns:a16="http://schemas.microsoft.com/office/drawing/2014/main" id="{88FCDE17-C346-44DD-B291-BCF01E9FE50E}"/>
              </a:ext>
            </a:extLst>
          </p:cNvPr>
          <p:cNvSpPr/>
          <p:nvPr/>
        </p:nvSpPr>
        <p:spPr>
          <a:xfrm>
            <a:off x="2549901" y="3946639"/>
            <a:ext cx="4611829" cy="10096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Assistant Practitioner </a:t>
            </a:r>
            <a:r>
              <a:rPr lang="en-GB" sz="1600"/>
              <a:t> </a:t>
            </a:r>
          </a:p>
          <a:p>
            <a:pPr algn="ctr"/>
            <a:r>
              <a:rPr lang="en-GB" sz="1600"/>
              <a:t>(typically Band 4)</a:t>
            </a:r>
            <a:endParaRPr lang="en-GB"/>
          </a:p>
        </p:txBody>
      </p:sp>
      <p:sp>
        <p:nvSpPr>
          <p:cNvPr id="13" name="Flowchart: Process 12">
            <a:extLst>
              <a:ext uri="{FF2B5EF4-FFF2-40B4-BE49-F238E27FC236}">
                <a16:creationId xmlns:a16="http://schemas.microsoft.com/office/drawing/2014/main" id="{86D46542-9E98-4FC2-9C52-9FFA99FFA07B}"/>
              </a:ext>
            </a:extLst>
          </p:cNvPr>
          <p:cNvSpPr/>
          <p:nvPr/>
        </p:nvSpPr>
        <p:spPr>
          <a:xfrm>
            <a:off x="709864" y="5293541"/>
            <a:ext cx="8260226" cy="9085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Registered practitioner/radiographer</a:t>
            </a:r>
            <a:r>
              <a:rPr lang="en-GB"/>
              <a:t> </a:t>
            </a:r>
          </a:p>
          <a:p>
            <a:pPr algn="ctr"/>
            <a:r>
              <a:rPr lang="en-GB"/>
              <a:t>(Typically band 5)</a:t>
            </a:r>
          </a:p>
          <a:p>
            <a:pPr algn="ctr"/>
            <a:endParaRPr lang="en-GB"/>
          </a:p>
        </p:txBody>
      </p:sp>
      <p:sp>
        <p:nvSpPr>
          <p:cNvPr id="15" name="Arrow: Down 14">
            <a:extLst>
              <a:ext uri="{FF2B5EF4-FFF2-40B4-BE49-F238E27FC236}">
                <a16:creationId xmlns:a16="http://schemas.microsoft.com/office/drawing/2014/main" id="{9DD38F88-EB42-444A-BF1A-FDF88BD671CC}"/>
              </a:ext>
            </a:extLst>
          </p:cNvPr>
          <p:cNvSpPr/>
          <p:nvPr/>
        </p:nvSpPr>
        <p:spPr>
          <a:xfrm>
            <a:off x="4896853" y="1036034"/>
            <a:ext cx="415635" cy="356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Down 16">
            <a:extLst>
              <a:ext uri="{FF2B5EF4-FFF2-40B4-BE49-F238E27FC236}">
                <a16:creationId xmlns:a16="http://schemas.microsoft.com/office/drawing/2014/main" id="{CF72E6A1-50E7-48C6-8CF5-8B1810F0179A}"/>
              </a:ext>
            </a:extLst>
          </p:cNvPr>
          <p:cNvSpPr/>
          <p:nvPr/>
        </p:nvSpPr>
        <p:spPr>
          <a:xfrm>
            <a:off x="4886440" y="2360826"/>
            <a:ext cx="477132" cy="3204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4D2A153C-C6BE-4D27-9F88-045B6F06E712}"/>
              </a:ext>
            </a:extLst>
          </p:cNvPr>
          <p:cNvSpPr/>
          <p:nvPr/>
        </p:nvSpPr>
        <p:spPr>
          <a:xfrm>
            <a:off x="4884473" y="3566372"/>
            <a:ext cx="430974" cy="359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Down 20">
            <a:extLst>
              <a:ext uri="{FF2B5EF4-FFF2-40B4-BE49-F238E27FC236}">
                <a16:creationId xmlns:a16="http://schemas.microsoft.com/office/drawing/2014/main" id="{036192DB-DC66-4791-A375-98DC13DD7199}"/>
              </a:ext>
            </a:extLst>
          </p:cNvPr>
          <p:cNvSpPr/>
          <p:nvPr/>
        </p:nvSpPr>
        <p:spPr>
          <a:xfrm>
            <a:off x="4852051" y="4977394"/>
            <a:ext cx="464715" cy="3169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Process 23">
            <a:extLst>
              <a:ext uri="{FF2B5EF4-FFF2-40B4-BE49-F238E27FC236}">
                <a16:creationId xmlns:a16="http://schemas.microsoft.com/office/drawing/2014/main" id="{CC2ED015-207C-42F8-8629-A2036A590A9A}"/>
              </a:ext>
            </a:extLst>
          </p:cNvPr>
          <p:cNvSpPr/>
          <p:nvPr/>
        </p:nvSpPr>
        <p:spPr>
          <a:xfrm>
            <a:off x="9384076" y="270562"/>
            <a:ext cx="2490596" cy="1477635"/>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FFF00"/>
                </a:solidFill>
              </a:rPr>
              <a:t>Level 2 Functional skills/level 2 qualification/ care certificate</a:t>
            </a:r>
          </a:p>
          <a:p>
            <a:pPr algn="ctr"/>
            <a:r>
              <a:rPr lang="en-GB" sz="1200" b="1" i="1">
                <a:solidFill>
                  <a:srgbClr val="FFFF00"/>
                </a:solidFill>
              </a:rPr>
              <a:t>School leavers, career changers, support staff from other areas</a:t>
            </a:r>
          </a:p>
        </p:txBody>
      </p:sp>
      <p:sp>
        <p:nvSpPr>
          <p:cNvPr id="25" name="Flowchart: Process 24">
            <a:extLst>
              <a:ext uri="{FF2B5EF4-FFF2-40B4-BE49-F238E27FC236}">
                <a16:creationId xmlns:a16="http://schemas.microsoft.com/office/drawing/2014/main" id="{C8F022C8-9CD6-46A6-B0F2-438EDF4DBA55}"/>
              </a:ext>
            </a:extLst>
          </p:cNvPr>
          <p:cNvSpPr/>
          <p:nvPr/>
        </p:nvSpPr>
        <p:spPr>
          <a:xfrm>
            <a:off x="9371468" y="2100838"/>
            <a:ext cx="2490596" cy="1604887"/>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FFF00"/>
                </a:solidFill>
              </a:rPr>
              <a:t>Level 2 Functional skills</a:t>
            </a:r>
          </a:p>
          <a:p>
            <a:pPr algn="ctr"/>
            <a:r>
              <a:rPr lang="en-GB" sz="1200" b="1">
                <a:solidFill>
                  <a:srgbClr val="FFFF00"/>
                </a:solidFill>
              </a:rPr>
              <a:t>Level 2/3/4 qualification/apprenticeship,  A or T </a:t>
            </a:r>
            <a:r>
              <a:rPr lang="en-GB" sz="1200" b="1" err="1">
                <a:solidFill>
                  <a:srgbClr val="FFFF00"/>
                </a:solidFill>
              </a:rPr>
              <a:t>levesl</a:t>
            </a:r>
            <a:r>
              <a:rPr lang="en-GB" sz="1200" b="1">
                <a:solidFill>
                  <a:srgbClr val="FFFF00"/>
                </a:solidFill>
              </a:rPr>
              <a:t>, Technical qualifications/ care certificate</a:t>
            </a:r>
          </a:p>
          <a:p>
            <a:pPr algn="ctr"/>
            <a:r>
              <a:rPr lang="en-GB" sz="1200" b="1" i="1">
                <a:solidFill>
                  <a:srgbClr val="FFFF00"/>
                </a:solidFill>
              </a:rPr>
              <a:t>FE colleges, industry, 6</a:t>
            </a:r>
            <a:r>
              <a:rPr lang="en-GB" sz="1200" b="1" i="1" baseline="30000">
                <a:solidFill>
                  <a:srgbClr val="FFFF00"/>
                </a:solidFill>
              </a:rPr>
              <a:t>th</a:t>
            </a:r>
            <a:r>
              <a:rPr lang="en-GB" sz="1200" b="1" i="1">
                <a:solidFill>
                  <a:srgbClr val="FFFF00"/>
                </a:solidFill>
              </a:rPr>
              <a:t> form, career changers, care staff from other areas</a:t>
            </a:r>
            <a:endParaRPr lang="en-GB" sz="1200" i="1">
              <a:solidFill>
                <a:srgbClr val="FFFF00"/>
              </a:solidFill>
            </a:endParaRPr>
          </a:p>
        </p:txBody>
      </p:sp>
      <p:sp>
        <p:nvSpPr>
          <p:cNvPr id="27" name="Flowchart: Process 26">
            <a:extLst>
              <a:ext uri="{FF2B5EF4-FFF2-40B4-BE49-F238E27FC236}">
                <a16:creationId xmlns:a16="http://schemas.microsoft.com/office/drawing/2014/main" id="{2FE09E41-3AF6-45BE-9C02-CEBFC729272B}"/>
              </a:ext>
            </a:extLst>
          </p:cNvPr>
          <p:cNvSpPr/>
          <p:nvPr/>
        </p:nvSpPr>
        <p:spPr>
          <a:xfrm>
            <a:off x="9432105" y="4058365"/>
            <a:ext cx="2490596" cy="1464193"/>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FFF00"/>
                </a:solidFill>
              </a:rPr>
              <a:t>Level 2 Functional skills</a:t>
            </a:r>
          </a:p>
          <a:p>
            <a:pPr algn="ctr"/>
            <a:r>
              <a:rPr lang="en-GB" sz="1200" b="1">
                <a:solidFill>
                  <a:srgbClr val="FFFF00"/>
                </a:solidFill>
              </a:rPr>
              <a:t>UKAS </a:t>
            </a:r>
            <a:r>
              <a:rPr lang="en-GB" sz="1200" b="1" err="1">
                <a:solidFill>
                  <a:srgbClr val="FFFF00"/>
                </a:solidFill>
              </a:rPr>
              <a:t>req’d</a:t>
            </a:r>
            <a:r>
              <a:rPr lang="en-GB" sz="1200" b="1">
                <a:solidFill>
                  <a:srgbClr val="FFFF00"/>
                </a:solidFill>
              </a:rPr>
              <a:t> Level 3/4/5 qualification – A or T level, Technical qualifications/ care certificate, </a:t>
            </a:r>
          </a:p>
          <a:p>
            <a:pPr algn="ctr"/>
            <a:r>
              <a:rPr lang="en-GB" sz="1200" b="1" i="1">
                <a:solidFill>
                  <a:srgbClr val="FFFF00"/>
                </a:solidFill>
              </a:rPr>
              <a:t>FE colleges, industry, 6</a:t>
            </a:r>
            <a:r>
              <a:rPr lang="en-GB" sz="1200" b="1" i="1" baseline="30000">
                <a:solidFill>
                  <a:srgbClr val="FFFF00"/>
                </a:solidFill>
              </a:rPr>
              <a:t>th</a:t>
            </a:r>
            <a:r>
              <a:rPr lang="en-GB" sz="1200" b="1" i="1">
                <a:solidFill>
                  <a:srgbClr val="FFFF00"/>
                </a:solidFill>
              </a:rPr>
              <a:t> form, career changers, care staff from other areas</a:t>
            </a:r>
            <a:endParaRPr lang="en-GB" sz="1200" i="1">
              <a:solidFill>
                <a:srgbClr val="FFFF00"/>
              </a:solidFill>
            </a:endParaRPr>
          </a:p>
        </p:txBody>
      </p:sp>
      <p:sp>
        <p:nvSpPr>
          <p:cNvPr id="4" name="Arrow: Left 3">
            <a:extLst>
              <a:ext uri="{FF2B5EF4-FFF2-40B4-BE49-F238E27FC236}">
                <a16:creationId xmlns:a16="http://schemas.microsoft.com/office/drawing/2014/main" id="{EEDD9440-8D44-47E1-99D0-1255C350BEE3}"/>
              </a:ext>
            </a:extLst>
          </p:cNvPr>
          <p:cNvSpPr/>
          <p:nvPr/>
        </p:nvSpPr>
        <p:spPr>
          <a:xfrm>
            <a:off x="7150526" y="482160"/>
            <a:ext cx="2217530" cy="15696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32" name="Arrow: Left 31">
            <a:extLst>
              <a:ext uri="{FF2B5EF4-FFF2-40B4-BE49-F238E27FC236}">
                <a16:creationId xmlns:a16="http://schemas.microsoft.com/office/drawing/2014/main" id="{EE7B78BD-2D89-4251-8EE6-59B376939F0D}"/>
              </a:ext>
            </a:extLst>
          </p:cNvPr>
          <p:cNvSpPr/>
          <p:nvPr/>
        </p:nvSpPr>
        <p:spPr>
          <a:xfrm rot="1003328">
            <a:off x="7091869" y="2215394"/>
            <a:ext cx="2350229" cy="17849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33" name="Arrow: Left 32">
            <a:extLst>
              <a:ext uri="{FF2B5EF4-FFF2-40B4-BE49-F238E27FC236}">
                <a16:creationId xmlns:a16="http://schemas.microsoft.com/office/drawing/2014/main" id="{37A7284C-165F-43A5-94FB-A8FF5D7DED99}"/>
              </a:ext>
            </a:extLst>
          </p:cNvPr>
          <p:cNvSpPr/>
          <p:nvPr/>
        </p:nvSpPr>
        <p:spPr>
          <a:xfrm>
            <a:off x="7150188" y="2863254"/>
            <a:ext cx="2221280" cy="173129"/>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35" name="Arrow: Left 34">
            <a:extLst>
              <a:ext uri="{FF2B5EF4-FFF2-40B4-BE49-F238E27FC236}">
                <a16:creationId xmlns:a16="http://schemas.microsoft.com/office/drawing/2014/main" id="{783E2A1C-D00B-40BA-B218-1540450D96CB}"/>
              </a:ext>
            </a:extLst>
          </p:cNvPr>
          <p:cNvSpPr/>
          <p:nvPr/>
        </p:nvSpPr>
        <p:spPr>
          <a:xfrm rot="18698081">
            <a:off x="8288401" y="4697880"/>
            <a:ext cx="1379979" cy="16316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34" name="Arrow: Left 33">
            <a:extLst>
              <a:ext uri="{FF2B5EF4-FFF2-40B4-BE49-F238E27FC236}">
                <a16:creationId xmlns:a16="http://schemas.microsoft.com/office/drawing/2014/main" id="{982B2056-4DB0-4F4F-A29F-836713EC10A3}"/>
              </a:ext>
            </a:extLst>
          </p:cNvPr>
          <p:cNvSpPr/>
          <p:nvPr/>
        </p:nvSpPr>
        <p:spPr>
          <a:xfrm>
            <a:off x="7150188" y="4120360"/>
            <a:ext cx="2281917" cy="15101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3" name="Arrow: Bent-Up 2">
            <a:extLst>
              <a:ext uri="{FF2B5EF4-FFF2-40B4-BE49-F238E27FC236}">
                <a16:creationId xmlns:a16="http://schemas.microsoft.com/office/drawing/2014/main" id="{3606AA12-3711-4735-898A-3A3D6C0EB343}"/>
              </a:ext>
            </a:extLst>
          </p:cNvPr>
          <p:cNvSpPr/>
          <p:nvPr/>
        </p:nvSpPr>
        <p:spPr>
          <a:xfrm rot="10800000">
            <a:off x="1925240" y="1466342"/>
            <a:ext cx="1378023" cy="3827198"/>
          </a:xfrm>
          <a:prstGeom prst="ben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Left 30">
            <a:extLst>
              <a:ext uri="{FF2B5EF4-FFF2-40B4-BE49-F238E27FC236}">
                <a16:creationId xmlns:a16="http://schemas.microsoft.com/office/drawing/2014/main" id="{0AE67C9C-68DC-4168-9229-1DF6B6D88A50}"/>
              </a:ext>
            </a:extLst>
          </p:cNvPr>
          <p:cNvSpPr/>
          <p:nvPr/>
        </p:nvSpPr>
        <p:spPr>
          <a:xfrm rot="1220262">
            <a:off x="7088462" y="3674974"/>
            <a:ext cx="2367948" cy="131517"/>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26" name="Arrow: Left 25">
            <a:extLst>
              <a:ext uri="{FF2B5EF4-FFF2-40B4-BE49-F238E27FC236}">
                <a16:creationId xmlns:a16="http://schemas.microsoft.com/office/drawing/2014/main" id="{D2048BF8-5154-4300-938E-CC8EEB7113B6}"/>
              </a:ext>
            </a:extLst>
          </p:cNvPr>
          <p:cNvSpPr/>
          <p:nvPr/>
        </p:nvSpPr>
        <p:spPr>
          <a:xfrm>
            <a:off x="2331328" y="2903281"/>
            <a:ext cx="978408" cy="484632"/>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196D6F1-3492-4DD8-92BB-FF87F04EDE5D}"/>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909046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E7EAD-9DEF-D340-AE90-61ECD15987DE}"/>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mn-lt"/>
              </a:rPr>
              <a:t>The future: increased capacity and capability</a:t>
            </a:r>
          </a:p>
        </p:txBody>
      </p:sp>
      <p:graphicFrame>
        <p:nvGraphicFramePr>
          <p:cNvPr id="5" name="Content Placeholder 2">
            <a:extLst>
              <a:ext uri="{FF2B5EF4-FFF2-40B4-BE49-F238E27FC236}">
                <a16:creationId xmlns:a16="http://schemas.microsoft.com/office/drawing/2014/main" id="{059685F6-8F1E-479E-A729-C84DCD106DCF}"/>
              </a:ext>
            </a:extLst>
          </p:cNvPr>
          <p:cNvGraphicFramePr>
            <a:graphicFrameLocks noGrp="1"/>
          </p:cNvGraphicFramePr>
          <p:nvPr>
            <p:ph idx="1"/>
          </p:nvPr>
        </p:nvGraphicFramePr>
        <p:xfrm>
          <a:off x="2644643" y="108059"/>
          <a:ext cx="7294715" cy="5848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D625B88-D6B2-4E8F-9570-0D456647597A}"/>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717390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44F0-2806-9944-BC6E-D8D4B3FA5C03}"/>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mn-lt"/>
              </a:rPr>
              <a:t>Supporting information and guidance  </a:t>
            </a:r>
          </a:p>
        </p:txBody>
      </p:sp>
      <p:pic>
        <p:nvPicPr>
          <p:cNvPr id="7" name="Picture 6">
            <a:hlinkClick r:id="rId3"/>
            <a:extLst>
              <a:ext uri="{FF2B5EF4-FFF2-40B4-BE49-F238E27FC236}">
                <a16:creationId xmlns:a16="http://schemas.microsoft.com/office/drawing/2014/main" id="{042C8367-8AE5-42C8-8799-A4021EAB250B}"/>
              </a:ext>
            </a:extLst>
          </p:cNvPr>
          <p:cNvPicPr>
            <a:picLocks noChangeAspect="1"/>
          </p:cNvPicPr>
          <p:nvPr/>
        </p:nvPicPr>
        <p:blipFill>
          <a:blip r:embed="rId4"/>
          <a:stretch>
            <a:fillRect/>
          </a:stretch>
        </p:blipFill>
        <p:spPr>
          <a:xfrm>
            <a:off x="1250831" y="301141"/>
            <a:ext cx="3961971" cy="5606442"/>
          </a:xfrm>
          <a:prstGeom prst="rect">
            <a:avLst/>
          </a:prstGeom>
        </p:spPr>
      </p:pic>
      <p:pic>
        <p:nvPicPr>
          <p:cNvPr id="6" name="Picture 5">
            <a:extLst>
              <a:ext uri="{FF2B5EF4-FFF2-40B4-BE49-F238E27FC236}">
                <a16:creationId xmlns:a16="http://schemas.microsoft.com/office/drawing/2014/main" id="{7289B815-077F-45E6-B3FE-41854DA467B0}"/>
              </a:ext>
            </a:extLst>
          </p:cNvPr>
          <p:cNvPicPr>
            <a:picLocks noChangeAspect="1"/>
          </p:cNvPicPr>
          <p:nvPr/>
        </p:nvPicPr>
        <p:blipFill>
          <a:blip r:embed="rId5"/>
          <a:stretch>
            <a:fillRect/>
          </a:stretch>
        </p:blipFill>
        <p:spPr>
          <a:xfrm>
            <a:off x="6436972" y="304384"/>
            <a:ext cx="3869987" cy="5498768"/>
          </a:xfrm>
          <a:prstGeom prst="rect">
            <a:avLst/>
          </a:prstGeom>
        </p:spPr>
      </p:pic>
      <p:sp>
        <p:nvSpPr>
          <p:cNvPr id="5" name="TextBox 4">
            <a:extLst>
              <a:ext uri="{FF2B5EF4-FFF2-40B4-BE49-F238E27FC236}">
                <a16:creationId xmlns:a16="http://schemas.microsoft.com/office/drawing/2014/main" id="{A1101DF0-361B-4981-9BEC-3B99038905CB}"/>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441320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44F9E7-EA88-4F40-83D5-BF43873F5FBC}"/>
              </a:ext>
            </a:extLst>
          </p:cNvPr>
          <p:cNvPicPr>
            <a:picLocks noChangeAspect="1"/>
          </p:cNvPicPr>
          <p:nvPr/>
        </p:nvPicPr>
        <p:blipFill>
          <a:blip r:embed="rId3"/>
          <a:stretch>
            <a:fillRect/>
          </a:stretch>
        </p:blipFill>
        <p:spPr>
          <a:xfrm>
            <a:off x="3888420" y="592368"/>
            <a:ext cx="7315200" cy="2289175"/>
          </a:xfrm>
          <a:prstGeom prst="rect">
            <a:avLst/>
          </a:prstGeom>
        </p:spPr>
      </p:pic>
      <p:pic>
        <p:nvPicPr>
          <p:cNvPr id="4" name="Graphic 3" descr="Close with solid fill">
            <a:extLst>
              <a:ext uri="{FF2B5EF4-FFF2-40B4-BE49-F238E27FC236}">
                <a16:creationId xmlns:a16="http://schemas.microsoft.com/office/drawing/2014/main" id="{9AE20518-72F0-4A29-87AD-BB5EAA5FAD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3128" y="3204251"/>
            <a:ext cx="1782763" cy="1782763"/>
          </a:xfrm>
          <a:prstGeom prst="rect">
            <a:avLst/>
          </a:prstGeom>
        </p:spPr>
      </p:pic>
      <p:pic>
        <p:nvPicPr>
          <p:cNvPr id="13" name="Picture 12">
            <a:extLst>
              <a:ext uri="{FF2B5EF4-FFF2-40B4-BE49-F238E27FC236}">
                <a16:creationId xmlns:a16="http://schemas.microsoft.com/office/drawing/2014/main" id="{483AE5F2-05AB-4766-A4B2-ECB03F090528}"/>
              </a:ext>
            </a:extLst>
          </p:cNvPr>
          <p:cNvPicPr>
            <a:picLocks noChangeAspect="1"/>
          </p:cNvPicPr>
          <p:nvPr/>
        </p:nvPicPr>
        <p:blipFill>
          <a:blip r:embed="rId6"/>
          <a:stretch>
            <a:fillRect/>
          </a:stretch>
        </p:blipFill>
        <p:spPr>
          <a:xfrm>
            <a:off x="5744451" y="3204251"/>
            <a:ext cx="5481638" cy="1782763"/>
          </a:xfrm>
          <a:prstGeom prst="rect">
            <a:avLst/>
          </a:prstGeom>
        </p:spPr>
      </p:pic>
      <p:sp>
        <p:nvSpPr>
          <p:cNvPr id="2" name="Title 1">
            <a:extLst>
              <a:ext uri="{FF2B5EF4-FFF2-40B4-BE49-F238E27FC236}">
                <a16:creationId xmlns:a16="http://schemas.microsoft.com/office/drawing/2014/main" id="{7FA74A59-E7DA-4581-B00E-2BB55F1A7A5C}"/>
              </a:ext>
            </a:extLst>
          </p:cNvPr>
          <p:cNvSpPr>
            <a:spLocks noGrp="1"/>
          </p:cNvSpPr>
          <p:nvPr>
            <p:ph type="title"/>
          </p:nvPr>
        </p:nvSpPr>
        <p:spPr>
          <a:xfrm>
            <a:off x="603069" y="1676264"/>
            <a:ext cx="2743200" cy="2743200"/>
          </a:xfrm>
          <a:prstGeom prst="ellipse">
            <a:avLst/>
          </a:prstGeom>
          <a:solidFill>
            <a:srgbClr val="262626"/>
          </a:solidFill>
          <a:ln w="174625" cmpd="thinThick">
            <a:solidFill>
              <a:srgbClr val="262626"/>
            </a:solidFill>
          </a:ln>
        </p:spPr>
        <p:txBody>
          <a:bodyPr anchor="ctr">
            <a:normAutofit/>
          </a:bodyPr>
          <a:lstStyle/>
          <a:p>
            <a:pPr algn="ctr"/>
            <a:r>
              <a:rPr lang="en-GB" sz="2600">
                <a:solidFill>
                  <a:srgbClr val="FFFFFF"/>
                </a:solidFill>
              </a:rPr>
              <a:t>SoR Guidance changes</a:t>
            </a:r>
          </a:p>
        </p:txBody>
      </p:sp>
      <p:pic>
        <p:nvPicPr>
          <p:cNvPr id="6" name="Graphic 5" descr="Refresh with solid fill">
            <a:extLst>
              <a:ext uri="{FF2B5EF4-FFF2-40B4-BE49-F238E27FC236}">
                <a16:creationId xmlns:a16="http://schemas.microsoft.com/office/drawing/2014/main" id="{FC8727B8-DE41-482D-AB44-68CC06F94A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7913" y="1679507"/>
            <a:ext cx="1202036" cy="1202036"/>
          </a:xfrm>
          <a:prstGeom prst="rect">
            <a:avLst/>
          </a:prstGeom>
        </p:spPr>
      </p:pic>
      <p:sp>
        <p:nvSpPr>
          <p:cNvPr id="9" name="TextBox 8">
            <a:extLst>
              <a:ext uri="{FF2B5EF4-FFF2-40B4-BE49-F238E27FC236}">
                <a16:creationId xmlns:a16="http://schemas.microsoft.com/office/drawing/2014/main" id="{35D9A6C1-073E-4700-B5A6-D0F07E1CFD99}"/>
              </a:ext>
            </a:extLst>
          </p:cNvPr>
          <p:cNvSpPr txBox="1"/>
          <p:nvPr/>
        </p:nvSpPr>
        <p:spPr>
          <a:xfrm>
            <a:off x="8540931" y="539885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5EB8"/>
                </a:solidFill>
                <a:effectLst/>
                <a:uLnTx/>
                <a:uFillTx/>
                <a:latin typeface="Arial" panose="020B0604020202020204"/>
                <a:ea typeface="+mn-ea"/>
                <a:cs typeface="+mn-cs"/>
                <a:hlinkClick r:id="rId9"/>
              </a:rPr>
              <a:t>Assistant Practitioner | CoR (collegeofradiographers.ac.uk)</a:t>
            </a:r>
            <a:endParaRPr kumimoji="0" lang="en-GB" sz="1800" b="0" i="0" u="none" strike="noStrike" kern="1200" cap="none" spc="0" normalizeH="0" baseline="0" noProof="0">
              <a:ln>
                <a:noFill/>
              </a:ln>
              <a:solidFill>
                <a:srgbClr val="005EB8"/>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5483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6B84-FF3C-440D-96E8-C3A9473CA6FD}"/>
              </a:ext>
            </a:extLst>
          </p:cNvPr>
          <p:cNvSpPr>
            <a:spLocks noGrp="1"/>
          </p:cNvSpPr>
          <p:nvPr>
            <p:ph type="title"/>
          </p:nvPr>
        </p:nvSpPr>
        <p:spPr>
          <a:xfrm>
            <a:off x="465775" y="319404"/>
            <a:ext cx="10515600" cy="1325563"/>
          </a:xfrm>
        </p:spPr>
        <p:txBody>
          <a:bodyPr/>
          <a:lstStyle/>
          <a:p>
            <a:r>
              <a:rPr lang="en-GB"/>
              <a:t>Why change?</a:t>
            </a:r>
          </a:p>
        </p:txBody>
      </p:sp>
      <p:sp>
        <p:nvSpPr>
          <p:cNvPr id="6" name="Content Placeholder 5">
            <a:extLst>
              <a:ext uri="{FF2B5EF4-FFF2-40B4-BE49-F238E27FC236}">
                <a16:creationId xmlns:a16="http://schemas.microsoft.com/office/drawing/2014/main" id="{1523B077-AA0C-6543-8B66-A9C818D9CD85}"/>
              </a:ext>
            </a:extLst>
          </p:cNvPr>
          <p:cNvSpPr>
            <a:spLocks noGrp="1"/>
          </p:cNvSpPr>
          <p:nvPr>
            <p:ph idx="1"/>
          </p:nvPr>
        </p:nvSpPr>
        <p:spPr>
          <a:xfrm>
            <a:off x="311709" y="1745327"/>
            <a:ext cx="11353422" cy="3793323"/>
          </a:xfrm>
        </p:spPr>
        <p:txBody>
          <a:bodyPr>
            <a:noAutofit/>
          </a:bodyPr>
          <a:lstStyle/>
          <a:p>
            <a:pPr marL="685794" lvl="1">
              <a:spcBef>
                <a:spcPts val="1000"/>
              </a:spcBef>
            </a:pPr>
            <a:r>
              <a:rPr lang="en-US" sz="2800"/>
              <a:t>We have an unprecedented and growing demand </a:t>
            </a:r>
          </a:p>
          <a:p>
            <a:pPr marL="685794" lvl="1">
              <a:spcBef>
                <a:spcPts val="1000"/>
              </a:spcBef>
            </a:pPr>
            <a:r>
              <a:rPr lang="en-US" sz="2800"/>
              <a:t>We need to change to:</a:t>
            </a:r>
          </a:p>
          <a:p>
            <a:pPr marL="1371588" lvl="2" indent="-457200">
              <a:spcBef>
                <a:spcPts val="1000"/>
              </a:spcBef>
              <a:buFont typeface="Courier New" panose="02070309020205020404" pitchFamily="49" charset="0"/>
              <a:buChar char="o"/>
            </a:pPr>
            <a:r>
              <a:rPr lang="en-US" sz="2800"/>
              <a:t>Build capacity, </a:t>
            </a:r>
          </a:p>
          <a:p>
            <a:pPr marL="1371588" lvl="2" indent="-457200">
              <a:spcBef>
                <a:spcPts val="1000"/>
              </a:spcBef>
              <a:buFont typeface="Courier New" panose="02070309020205020404" pitchFamily="49" charset="0"/>
              <a:buChar char="o"/>
            </a:pPr>
            <a:r>
              <a:rPr lang="en-US" sz="2800"/>
              <a:t>Increase capability in teams</a:t>
            </a:r>
          </a:p>
          <a:p>
            <a:pPr marL="1371588" lvl="2" indent="-457200">
              <a:spcBef>
                <a:spcPts val="1000"/>
              </a:spcBef>
              <a:buFont typeface="Courier New" panose="02070309020205020404" pitchFamily="49" charset="0"/>
              <a:buChar char="o"/>
            </a:pPr>
            <a:r>
              <a:rPr lang="en-GB" sz="2800"/>
              <a:t>Maximise</a:t>
            </a:r>
            <a:r>
              <a:rPr lang="en-US" sz="2800"/>
              <a:t> the contribution of support staff</a:t>
            </a:r>
          </a:p>
          <a:p>
            <a:pPr marL="1371588" lvl="2" indent="-457200">
              <a:spcBef>
                <a:spcPts val="1000"/>
              </a:spcBef>
              <a:buFont typeface="Courier New" panose="02070309020205020404" pitchFamily="49" charset="0"/>
              <a:buChar char="o"/>
            </a:pPr>
            <a:r>
              <a:rPr lang="en-US" sz="2800"/>
              <a:t>Increase supply into pre-registration diagnostic and therapeutic radiography</a:t>
            </a:r>
          </a:p>
          <a:p>
            <a:pPr marL="0" indent="0">
              <a:buNone/>
            </a:pPr>
            <a:endParaRPr lang="en-US" sz="3600"/>
          </a:p>
        </p:txBody>
      </p:sp>
      <p:sp>
        <p:nvSpPr>
          <p:cNvPr id="4" name="TextBox 3">
            <a:extLst>
              <a:ext uri="{FF2B5EF4-FFF2-40B4-BE49-F238E27FC236}">
                <a16:creationId xmlns:a16="http://schemas.microsoft.com/office/drawing/2014/main" id="{878BE94F-DD8A-4BAD-A47A-A23F797CF328}"/>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628506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A1309B-0FC4-4BE0-A9E3-57D2EB0666A4}"/>
              </a:ext>
            </a:extLst>
          </p:cNvPr>
          <p:cNvSpPr>
            <a:spLocks noGrp="1"/>
          </p:cNvSpPr>
          <p:nvPr>
            <p:ph type="ctrTitle"/>
          </p:nvPr>
        </p:nvSpPr>
        <p:spPr>
          <a:xfrm>
            <a:off x="432452" y="1384913"/>
            <a:ext cx="11472985" cy="875323"/>
          </a:xfrm>
        </p:spPr>
        <p:txBody>
          <a:bodyPr>
            <a:normAutofit/>
          </a:bodyPr>
          <a:lstStyle/>
          <a:p>
            <a:r>
              <a:rPr lang="en-GB"/>
              <a:t>Roles &amp; Responsibilities guidance</a:t>
            </a:r>
          </a:p>
        </p:txBody>
      </p:sp>
      <p:sp>
        <p:nvSpPr>
          <p:cNvPr id="5" name="Subtitle 4">
            <a:extLst>
              <a:ext uri="{FF2B5EF4-FFF2-40B4-BE49-F238E27FC236}">
                <a16:creationId xmlns:a16="http://schemas.microsoft.com/office/drawing/2014/main" id="{92926662-7DC3-454B-9DB1-CCADC8FF7131}"/>
              </a:ext>
            </a:extLst>
          </p:cNvPr>
          <p:cNvSpPr>
            <a:spLocks noGrp="1"/>
          </p:cNvSpPr>
          <p:nvPr>
            <p:ph type="subTitle" idx="1"/>
          </p:nvPr>
        </p:nvSpPr>
        <p:spPr>
          <a:xfrm>
            <a:off x="432452" y="2608623"/>
            <a:ext cx="10209423" cy="824523"/>
          </a:xfrm>
        </p:spPr>
        <p:txBody>
          <a:bodyPr>
            <a:normAutofit fontScale="92500"/>
          </a:bodyPr>
          <a:lstStyle/>
          <a:p>
            <a:r>
              <a:rPr lang="en-GB"/>
              <a:t>Penny Owens, Specialist Advisor to the executive Medical Directors office, University Hospitals of Derby and Burton NHS Foundation Trust</a:t>
            </a:r>
          </a:p>
        </p:txBody>
      </p:sp>
      <p:pic>
        <p:nvPicPr>
          <p:cNvPr id="3" name="Picture 2">
            <a:extLst>
              <a:ext uri="{FF2B5EF4-FFF2-40B4-BE49-F238E27FC236}">
                <a16:creationId xmlns:a16="http://schemas.microsoft.com/office/drawing/2014/main" id="{C5EB2F25-C5BB-4AC9-ACD2-773C75C00349}"/>
              </a:ext>
            </a:extLst>
          </p:cNvPr>
          <p:cNvPicPr>
            <a:picLocks noChangeAspect="1"/>
          </p:cNvPicPr>
          <p:nvPr/>
        </p:nvPicPr>
        <p:blipFill>
          <a:blip r:embed="rId2"/>
          <a:stretch>
            <a:fillRect/>
          </a:stretch>
        </p:blipFill>
        <p:spPr>
          <a:xfrm>
            <a:off x="10641875" y="2085157"/>
            <a:ext cx="1264024" cy="4041979"/>
          </a:xfrm>
          <a:prstGeom prst="rect">
            <a:avLst/>
          </a:prstGeom>
        </p:spPr>
      </p:pic>
    </p:spTree>
    <p:extLst>
      <p:ext uri="{BB962C8B-B14F-4D97-AF65-F5344CB8AC3E}">
        <p14:creationId xmlns:p14="http://schemas.microsoft.com/office/powerpoint/2010/main" val="3161837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ew women in a lab&#10;&#10;Description automatically generated with low confidence">
            <a:extLst>
              <a:ext uri="{FF2B5EF4-FFF2-40B4-BE49-F238E27FC236}">
                <a16:creationId xmlns:a16="http://schemas.microsoft.com/office/drawing/2014/main" id="{E8B97091-3821-415D-8F3E-BBA755AF9FF8}"/>
              </a:ext>
            </a:extLst>
          </p:cNvPr>
          <p:cNvPicPr>
            <a:picLocks noChangeAspect="1"/>
          </p:cNvPicPr>
          <p:nvPr/>
        </p:nvPicPr>
        <p:blipFill rotWithShape="1">
          <a:blip r:embed="rId2"/>
          <a:srcRect l="7732" r="12781" b="-1"/>
          <a:stretch/>
        </p:blipFill>
        <p:spPr>
          <a:xfrm>
            <a:off x="5232420" y="862240"/>
            <a:ext cx="6276031" cy="4606183"/>
          </a:xfrm>
          <a:prstGeom prst="rect">
            <a:avLst/>
          </a:prstGeom>
          <a:noFill/>
        </p:spPr>
      </p:pic>
      <p:sp>
        <p:nvSpPr>
          <p:cNvPr id="10" name="Content Placeholder 3">
            <a:extLst>
              <a:ext uri="{FF2B5EF4-FFF2-40B4-BE49-F238E27FC236}">
                <a16:creationId xmlns:a16="http://schemas.microsoft.com/office/drawing/2014/main" id="{DF729209-8318-4926-8059-7A257900C634}"/>
              </a:ext>
            </a:extLst>
          </p:cNvPr>
          <p:cNvSpPr txBox="1">
            <a:spLocks/>
          </p:cNvSpPr>
          <p:nvPr/>
        </p:nvSpPr>
        <p:spPr>
          <a:xfrm>
            <a:off x="624697" y="1698845"/>
            <a:ext cx="4607723" cy="2932975"/>
          </a:xfrm>
          <a:prstGeom prst="rect">
            <a:avLst/>
          </a:prstGeom>
        </p:spPr>
        <p:txBody>
          <a:bodyPr>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ct val="0"/>
              </a:spcBef>
              <a:buNone/>
            </a:pPr>
            <a:r>
              <a:rPr lang="en-US" sz="4800" b="1">
                <a:solidFill>
                  <a:schemeClr val="accent5"/>
                </a:solidFill>
                <a:latin typeface="+mj-lt"/>
                <a:ea typeface="+mj-ea"/>
                <a:cs typeface="+mj-cs"/>
              </a:rPr>
              <a:t>Maximising the contribution of the support worker workforce in Clinical Imaging</a:t>
            </a:r>
          </a:p>
        </p:txBody>
      </p:sp>
      <p:sp>
        <p:nvSpPr>
          <p:cNvPr id="4" name="TextBox 3">
            <a:extLst>
              <a:ext uri="{FF2B5EF4-FFF2-40B4-BE49-F238E27FC236}">
                <a16:creationId xmlns:a16="http://schemas.microsoft.com/office/drawing/2014/main" id="{B744AAD2-5567-454F-BC1B-4D34E324C6B1}"/>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71626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54B0-AA67-4AA3-9819-8205EE0D123A}"/>
              </a:ext>
            </a:extLst>
          </p:cNvPr>
          <p:cNvSpPr>
            <a:spLocks noGrp="1"/>
          </p:cNvSpPr>
          <p:nvPr>
            <p:ph type="title"/>
          </p:nvPr>
        </p:nvSpPr>
        <p:spPr>
          <a:xfrm>
            <a:off x="559904" y="275671"/>
            <a:ext cx="10515600" cy="636205"/>
          </a:xfrm>
        </p:spPr>
        <p:txBody>
          <a:bodyPr>
            <a:normAutofit fontScale="90000"/>
          </a:bodyPr>
          <a:lstStyle/>
          <a:p>
            <a:r>
              <a:rPr lang="en-GB"/>
              <a:t>Clinical Imaging</a:t>
            </a:r>
          </a:p>
        </p:txBody>
      </p:sp>
      <p:sp>
        <p:nvSpPr>
          <p:cNvPr id="3" name="Content Placeholder 2">
            <a:extLst>
              <a:ext uri="{FF2B5EF4-FFF2-40B4-BE49-F238E27FC236}">
                <a16:creationId xmlns:a16="http://schemas.microsoft.com/office/drawing/2014/main" id="{2DA7583D-E253-4DBF-AE53-8AC4CD3A3658}"/>
              </a:ext>
            </a:extLst>
          </p:cNvPr>
          <p:cNvSpPr>
            <a:spLocks noGrp="1"/>
          </p:cNvSpPr>
          <p:nvPr>
            <p:ph idx="1"/>
          </p:nvPr>
        </p:nvSpPr>
        <p:spPr>
          <a:xfrm>
            <a:off x="559904" y="1034041"/>
            <a:ext cx="9037023" cy="4366754"/>
          </a:xfrm>
        </p:spPr>
        <p:txBody>
          <a:bodyPr anchor="ctr">
            <a:normAutofit/>
          </a:bodyPr>
          <a:lstStyle/>
          <a:p>
            <a:pPr>
              <a:spcBef>
                <a:spcPts val="0"/>
              </a:spcBef>
            </a:pPr>
            <a:r>
              <a:rPr lang="en-GB" b="1">
                <a:solidFill>
                  <a:schemeClr val="tx1"/>
                </a:solidFill>
              </a:rPr>
              <a:t>Expand the imaging workforce capacity </a:t>
            </a:r>
            <a:r>
              <a:rPr lang="en-GB"/>
              <a:t>by defining and supporting the scope of practice for the support worker workforce.</a:t>
            </a:r>
          </a:p>
          <a:p>
            <a:pPr>
              <a:spcBef>
                <a:spcPts val="0"/>
              </a:spcBef>
            </a:pPr>
            <a:r>
              <a:rPr lang="en-GB" b="1">
                <a:solidFill>
                  <a:schemeClr val="tx1"/>
                </a:solidFill>
              </a:rPr>
              <a:t>Define what SW’s can do </a:t>
            </a:r>
            <a:r>
              <a:rPr lang="en-GB"/>
              <a:t>rather than focussing upon what they cant.</a:t>
            </a:r>
          </a:p>
          <a:p>
            <a:pPr>
              <a:spcBef>
                <a:spcPts val="0"/>
              </a:spcBef>
            </a:pPr>
            <a:r>
              <a:rPr lang="en-GB" b="1">
                <a:solidFill>
                  <a:schemeClr val="tx1"/>
                </a:solidFill>
              </a:rPr>
              <a:t>Release radiographic capacity </a:t>
            </a:r>
            <a:r>
              <a:rPr lang="en-GB"/>
              <a:t>to undertake radiography &amp; advanced practice.</a:t>
            </a:r>
          </a:p>
          <a:p>
            <a:pPr>
              <a:spcBef>
                <a:spcPts val="0"/>
              </a:spcBef>
            </a:pPr>
            <a:r>
              <a:rPr lang="en-GB" b="1">
                <a:solidFill>
                  <a:schemeClr val="tx1"/>
                </a:solidFill>
              </a:rPr>
              <a:t>A new route into &amp; supporting the profession</a:t>
            </a:r>
          </a:p>
        </p:txBody>
      </p:sp>
      <p:sp>
        <p:nvSpPr>
          <p:cNvPr id="4" name="TextBox 3">
            <a:extLst>
              <a:ext uri="{FF2B5EF4-FFF2-40B4-BE49-F238E27FC236}">
                <a16:creationId xmlns:a16="http://schemas.microsoft.com/office/drawing/2014/main" id="{DC6B7323-61DC-4D20-AA8C-839F76E3C7F1}"/>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4044959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C264-8010-4497-9F2A-3DEE597A20F1}"/>
              </a:ext>
            </a:extLst>
          </p:cNvPr>
          <p:cNvSpPr>
            <a:spLocks noGrp="1"/>
          </p:cNvSpPr>
          <p:nvPr>
            <p:ph type="title"/>
          </p:nvPr>
        </p:nvSpPr>
        <p:spPr>
          <a:xfrm>
            <a:off x="373352" y="224396"/>
            <a:ext cx="10515600" cy="636205"/>
          </a:xfrm>
        </p:spPr>
        <p:txBody>
          <a:bodyPr>
            <a:normAutofit fontScale="90000"/>
          </a:bodyPr>
          <a:lstStyle/>
          <a:p>
            <a:r>
              <a:rPr lang="en-US" sz="4300"/>
              <a:t>The Supporting Success project</a:t>
            </a:r>
            <a:endParaRPr lang="en-GB" sz="4300"/>
          </a:p>
        </p:txBody>
      </p:sp>
      <p:pic>
        <p:nvPicPr>
          <p:cNvPr id="6" name="Content Placeholder 5">
            <a:extLst>
              <a:ext uri="{FF2B5EF4-FFF2-40B4-BE49-F238E27FC236}">
                <a16:creationId xmlns:a16="http://schemas.microsoft.com/office/drawing/2014/main" id="{44B244FA-01C1-4D09-A4AF-24A1C2590113}"/>
              </a:ext>
            </a:extLst>
          </p:cNvPr>
          <p:cNvPicPr>
            <a:picLocks noGrp="1" noChangeAspect="1"/>
          </p:cNvPicPr>
          <p:nvPr>
            <p:ph idx="1"/>
          </p:nvPr>
        </p:nvPicPr>
        <p:blipFill>
          <a:blip r:embed="rId2"/>
          <a:stretch>
            <a:fillRect/>
          </a:stretch>
        </p:blipFill>
        <p:spPr>
          <a:xfrm>
            <a:off x="373352" y="1271110"/>
            <a:ext cx="11083895" cy="3490282"/>
          </a:xfrm>
        </p:spPr>
      </p:pic>
      <p:sp>
        <p:nvSpPr>
          <p:cNvPr id="4" name="TextBox 3">
            <a:extLst>
              <a:ext uri="{FF2B5EF4-FFF2-40B4-BE49-F238E27FC236}">
                <a16:creationId xmlns:a16="http://schemas.microsoft.com/office/drawing/2014/main" id="{B82A173A-B7CA-41CB-8A38-7C8340F004E3}"/>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pic>
        <p:nvPicPr>
          <p:cNvPr id="7" name="Content Placeholder 12" descr="A picture containing ginseng, vegetable&#10;&#10;Description automatically generated">
            <a:extLst>
              <a:ext uri="{FF2B5EF4-FFF2-40B4-BE49-F238E27FC236}">
                <a16:creationId xmlns:a16="http://schemas.microsoft.com/office/drawing/2014/main" id="{D7254826-0C2E-4927-8F33-9AD707F915BC}"/>
              </a:ext>
            </a:extLst>
          </p:cNvPr>
          <p:cNvPicPr>
            <a:picLocks noChangeAspect="1"/>
          </p:cNvPicPr>
          <p:nvPr/>
        </p:nvPicPr>
        <p:blipFill rotWithShape="1">
          <a:blip r:embed="rId3"/>
          <a:srcRect l="15394" r="13068" b="-1"/>
          <a:stretch/>
        </p:blipFill>
        <p:spPr>
          <a:xfrm>
            <a:off x="6292555" y="3211278"/>
            <a:ext cx="5308992" cy="2525148"/>
          </a:xfrm>
          <a:prstGeom prst="rect">
            <a:avLst/>
          </a:prstGeom>
        </p:spPr>
      </p:pic>
    </p:spTree>
    <p:extLst>
      <p:ext uri="{BB962C8B-B14F-4D97-AF65-F5344CB8AC3E}">
        <p14:creationId xmlns:p14="http://schemas.microsoft.com/office/powerpoint/2010/main" val="2966078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C264-8010-4497-9F2A-3DEE597A20F1}"/>
              </a:ext>
            </a:extLst>
          </p:cNvPr>
          <p:cNvSpPr>
            <a:spLocks noGrp="1"/>
          </p:cNvSpPr>
          <p:nvPr>
            <p:ph type="title"/>
          </p:nvPr>
        </p:nvSpPr>
        <p:spPr>
          <a:xfrm>
            <a:off x="373352" y="198758"/>
            <a:ext cx="10515600" cy="1057474"/>
          </a:xfrm>
        </p:spPr>
        <p:txBody>
          <a:bodyPr>
            <a:normAutofit fontScale="90000"/>
          </a:bodyPr>
          <a:lstStyle/>
          <a:p>
            <a:r>
              <a:rPr lang="en-US" sz="4300"/>
              <a:t>The future: increased capacity and capability</a:t>
            </a:r>
            <a:endParaRPr lang="en-GB" sz="4300"/>
          </a:p>
        </p:txBody>
      </p:sp>
      <p:sp>
        <p:nvSpPr>
          <p:cNvPr id="4" name="TextBox 3">
            <a:extLst>
              <a:ext uri="{FF2B5EF4-FFF2-40B4-BE49-F238E27FC236}">
                <a16:creationId xmlns:a16="http://schemas.microsoft.com/office/drawing/2014/main" id="{B82A173A-B7CA-41CB-8A38-7C8340F004E3}"/>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pic>
        <p:nvPicPr>
          <p:cNvPr id="8" name="Picture 7">
            <a:extLst>
              <a:ext uri="{FF2B5EF4-FFF2-40B4-BE49-F238E27FC236}">
                <a16:creationId xmlns:a16="http://schemas.microsoft.com/office/drawing/2014/main" id="{627CD28A-FC05-439C-ABED-D54C8B22B5AC}"/>
              </a:ext>
            </a:extLst>
          </p:cNvPr>
          <p:cNvPicPr>
            <a:picLocks noChangeAspect="1"/>
          </p:cNvPicPr>
          <p:nvPr/>
        </p:nvPicPr>
        <p:blipFill rotWithShape="1">
          <a:blip r:embed="rId2"/>
          <a:srcRect l="40374" t="7956" r="4182" b="9939"/>
          <a:stretch/>
        </p:blipFill>
        <p:spPr>
          <a:xfrm>
            <a:off x="2941984" y="1145137"/>
            <a:ext cx="6759723" cy="4751462"/>
          </a:xfrm>
          <a:prstGeom prst="rect">
            <a:avLst/>
          </a:prstGeom>
        </p:spPr>
      </p:pic>
    </p:spTree>
    <p:extLst>
      <p:ext uri="{BB962C8B-B14F-4D97-AF65-F5344CB8AC3E}">
        <p14:creationId xmlns:p14="http://schemas.microsoft.com/office/powerpoint/2010/main" val="330741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DF0D68-6AF9-45A1-8B47-82271D068BB1}"/>
              </a:ext>
            </a:extLst>
          </p:cNvPr>
          <p:cNvSpPr txBox="1"/>
          <p:nvPr/>
        </p:nvSpPr>
        <p:spPr>
          <a:xfrm>
            <a:off x="9701707" y="6434131"/>
            <a:ext cx="2374491" cy="297454"/>
          </a:xfrm>
          <a:prstGeom prst="rect">
            <a:avLst/>
          </a:prstGeom>
          <a:noFill/>
        </p:spPr>
        <p:txBody>
          <a:bodyPr wrap="square">
            <a:spAutoFit/>
          </a:bodyPr>
          <a:lstStyle/>
          <a:p>
            <a:pPr defTabSz="914377"/>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graphicFrame>
        <p:nvGraphicFramePr>
          <p:cNvPr id="7" name="Content Placeholder 6">
            <a:extLst>
              <a:ext uri="{FF2B5EF4-FFF2-40B4-BE49-F238E27FC236}">
                <a16:creationId xmlns:a16="http://schemas.microsoft.com/office/drawing/2014/main" id="{457BC483-322F-45B6-8142-216CC683978E}"/>
              </a:ext>
            </a:extLst>
          </p:cNvPr>
          <p:cNvGraphicFramePr>
            <a:graphicFrameLocks noGrp="1"/>
          </p:cNvGraphicFramePr>
          <p:nvPr>
            <p:ph idx="1"/>
            <p:extLst>
              <p:ext uri="{D42A27DB-BD31-4B8C-83A1-F6EECF244321}">
                <p14:modId xmlns:p14="http://schemas.microsoft.com/office/powerpoint/2010/main" val="2520459988"/>
              </p:ext>
            </p:extLst>
          </p:nvPr>
        </p:nvGraphicFramePr>
        <p:xfrm>
          <a:off x="1624356" y="316194"/>
          <a:ext cx="8943288" cy="5399233"/>
        </p:xfrm>
        <a:graphic>
          <a:graphicData uri="http://schemas.openxmlformats.org/drawingml/2006/table">
            <a:tbl>
              <a:tblPr firstRow="1" bandRow="1">
                <a:tableStyleId>{5C22544A-7EE6-4342-B048-85BDC9FD1C3A}</a:tableStyleId>
              </a:tblPr>
              <a:tblGrid>
                <a:gridCol w="767597">
                  <a:extLst>
                    <a:ext uri="{9D8B030D-6E8A-4147-A177-3AD203B41FA5}">
                      <a16:colId xmlns:a16="http://schemas.microsoft.com/office/drawing/2014/main" val="1493893187"/>
                    </a:ext>
                  </a:extLst>
                </a:gridCol>
                <a:gridCol w="8175691">
                  <a:extLst>
                    <a:ext uri="{9D8B030D-6E8A-4147-A177-3AD203B41FA5}">
                      <a16:colId xmlns:a16="http://schemas.microsoft.com/office/drawing/2014/main" val="1978972984"/>
                    </a:ext>
                  </a:extLst>
                </a:gridCol>
              </a:tblGrid>
              <a:tr h="365760">
                <a:tc gridSpan="2">
                  <a:txBody>
                    <a:bodyPr/>
                    <a:lstStyle/>
                    <a:p>
                      <a:pPr algn="ctr"/>
                      <a:r>
                        <a:rPr lang="en-US" sz="1600">
                          <a:solidFill>
                            <a:schemeClr val="bg2">
                              <a:lumMod val="10000"/>
                            </a:schemeClr>
                          </a:solidFill>
                        </a:rPr>
                        <a:t>Agenda</a:t>
                      </a:r>
                      <a:endParaRPr lang="en-GB" sz="1600">
                        <a:solidFill>
                          <a:schemeClr val="bg2">
                            <a:lumMod val="10000"/>
                          </a:schemeClr>
                        </a:solidFill>
                      </a:endParaRPr>
                    </a:p>
                  </a:txBody>
                  <a:tcPr marL="121920" marR="121920" marT="60960" marB="60960"/>
                </a:tc>
                <a:tc hMerge="1">
                  <a:txBody>
                    <a:bodyPr/>
                    <a:lstStyle/>
                    <a:p>
                      <a:r>
                        <a:rPr lang="en-US" sz="1050"/>
                        <a:t>Agenda</a:t>
                      </a:r>
                      <a:endParaRPr lang="en-GB"/>
                    </a:p>
                  </a:txBody>
                  <a:tcPr/>
                </a:tc>
                <a:extLst>
                  <a:ext uri="{0D108BD9-81ED-4DB2-BD59-A6C34878D82A}">
                    <a16:rowId xmlns:a16="http://schemas.microsoft.com/office/drawing/2014/main" val="1230751904"/>
                  </a:ext>
                </a:extLst>
              </a:tr>
              <a:tr h="487680">
                <a:tc>
                  <a:txBody>
                    <a:bodyPr/>
                    <a:lstStyle/>
                    <a:p>
                      <a:r>
                        <a:rPr lang="en-GB" sz="1200" b="1">
                          <a:solidFill>
                            <a:schemeClr val="bg2">
                              <a:lumMod val="10000"/>
                            </a:schemeClr>
                          </a:solidFill>
                        </a:rPr>
                        <a:t>12:00</a:t>
                      </a:r>
                    </a:p>
                  </a:txBody>
                  <a:tcPr marL="121920" marR="121920" marT="60960" marB="60960"/>
                </a:tc>
                <a:tc>
                  <a:txBody>
                    <a:bodyPr/>
                    <a:lstStyle/>
                    <a:p>
                      <a:r>
                        <a:rPr lang="en-GB" sz="1200" b="1" kern="1200">
                          <a:solidFill>
                            <a:schemeClr val="bg2">
                              <a:lumMod val="10000"/>
                            </a:schemeClr>
                          </a:solidFill>
                          <a:effectLst/>
                          <a:latin typeface="+mn-lt"/>
                          <a:ea typeface="+mn-ea"/>
                          <a:cs typeface="+mn-cs"/>
                        </a:rPr>
                        <a:t>Introduction and overview </a:t>
                      </a:r>
                    </a:p>
                    <a:p>
                      <a:r>
                        <a:rPr lang="en-GB" sz="1200" b="0" kern="1200">
                          <a:solidFill>
                            <a:schemeClr val="bg2">
                              <a:lumMod val="10000"/>
                            </a:schemeClr>
                          </a:solidFill>
                          <a:effectLst/>
                          <a:latin typeface="+mn-lt"/>
                          <a:ea typeface="+mn-ea"/>
                          <a:cs typeface="+mn-cs"/>
                        </a:rPr>
                        <a:t>Gaby Ford, AHP Clinical Fellow, National AHP Support Workforce Programme, Health Education England</a:t>
                      </a:r>
                      <a:r>
                        <a:rPr lang="en-GB" sz="1200" b="1" kern="1200">
                          <a:solidFill>
                            <a:schemeClr val="bg2">
                              <a:lumMod val="10000"/>
                            </a:schemeClr>
                          </a:solidFill>
                          <a:effectLst/>
                          <a:latin typeface="+mn-lt"/>
                          <a:ea typeface="+mn-ea"/>
                          <a:cs typeface="+mn-cs"/>
                        </a:rPr>
                        <a:t> </a:t>
                      </a:r>
                      <a:r>
                        <a:rPr lang="en-GB" sz="1200" kern="1200">
                          <a:solidFill>
                            <a:schemeClr val="bg2">
                              <a:lumMod val="10000"/>
                            </a:schemeClr>
                          </a:solidFill>
                          <a:effectLst/>
                          <a:latin typeface="+mn-lt"/>
                          <a:ea typeface="+mn-ea"/>
                          <a:cs typeface="+mn-cs"/>
                        </a:rPr>
                        <a:t> </a:t>
                      </a:r>
                    </a:p>
                  </a:txBody>
                  <a:tcPr marL="121920" marR="121920" marT="60960" marB="60960"/>
                </a:tc>
                <a:extLst>
                  <a:ext uri="{0D108BD9-81ED-4DB2-BD59-A6C34878D82A}">
                    <a16:rowId xmlns:a16="http://schemas.microsoft.com/office/drawing/2014/main" val="89402566"/>
                  </a:ext>
                </a:extLst>
              </a:tr>
              <a:tr h="522433">
                <a:tc>
                  <a:txBody>
                    <a:bodyPr/>
                    <a:lstStyle/>
                    <a:p>
                      <a:r>
                        <a:rPr lang="en-GB" sz="1200" b="1">
                          <a:solidFill>
                            <a:schemeClr val="bg2">
                              <a:lumMod val="10000"/>
                            </a:schemeClr>
                          </a:solidFill>
                        </a:rPr>
                        <a:t>12:10</a:t>
                      </a:r>
                    </a:p>
                  </a:txBody>
                  <a:tcPr marL="121920" marR="121920" marT="60960" marB="60960"/>
                </a:tc>
                <a:tc>
                  <a:txBody>
                    <a:bodyPr/>
                    <a:lstStyle/>
                    <a:p>
                      <a:pPr marL="0" indent="0">
                        <a:buFont typeface="Arial" panose="020B0604020202020204" pitchFamily="34" charset="0"/>
                        <a:buNone/>
                      </a:pPr>
                      <a:r>
                        <a:rPr lang="en-GB" sz="1200" b="1" kern="1200">
                          <a:solidFill>
                            <a:schemeClr val="bg2">
                              <a:lumMod val="10000"/>
                            </a:schemeClr>
                          </a:solidFill>
                          <a:effectLst/>
                          <a:latin typeface="+mn-lt"/>
                          <a:ea typeface="+mn-ea"/>
                          <a:cs typeface="+mn-cs"/>
                        </a:rPr>
                        <a:t>My career journey</a:t>
                      </a:r>
                    </a:p>
                    <a:p>
                      <a:pPr marL="0" indent="0">
                        <a:buFont typeface="Arial" panose="020B0604020202020204" pitchFamily="34" charset="0"/>
                        <a:buNone/>
                      </a:pPr>
                      <a:r>
                        <a:rPr lang="en-GB" sz="1200" b="0" kern="1200">
                          <a:solidFill>
                            <a:schemeClr val="bg2">
                              <a:lumMod val="10000"/>
                            </a:schemeClr>
                          </a:solidFill>
                          <a:effectLst/>
                          <a:latin typeface="+mn-lt"/>
                          <a:ea typeface="+mn-ea"/>
                          <a:cs typeface="+mn-cs"/>
                        </a:rPr>
                        <a:t>Patrick Crook, Diagnostic Radiographer, Royal United Hospitals Bath NHS Foundation Trust</a:t>
                      </a:r>
                    </a:p>
                  </a:txBody>
                  <a:tcPr marL="121920" marR="121920" marT="60960" marB="60960"/>
                </a:tc>
                <a:extLst>
                  <a:ext uri="{0D108BD9-81ED-4DB2-BD59-A6C34878D82A}">
                    <a16:rowId xmlns:a16="http://schemas.microsoft.com/office/drawing/2014/main" val="910700528"/>
                  </a:ext>
                </a:extLst>
              </a:tr>
              <a:tr h="471728">
                <a:tc>
                  <a:txBody>
                    <a:bodyPr/>
                    <a:lstStyle/>
                    <a:p>
                      <a:r>
                        <a:rPr lang="en-GB" sz="1200" b="1">
                          <a:solidFill>
                            <a:schemeClr val="bg2">
                              <a:lumMod val="10000"/>
                            </a:schemeClr>
                          </a:solidFill>
                        </a:rPr>
                        <a:t>12:20</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kern="1200">
                          <a:solidFill>
                            <a:schemeClr val="bg2">
                              <a:lumMod val="10000"/>
                            </a:schemeClr>
                          </a:solidFill>
                          <a:effectLst/>
                          <a:latin typeface="+mn-lt"/>
                          <a:ea typeface="+mn-ea"/>
                          <a:cs typeface="+mn-cs"/>
                        </a:rPr>
                        <a:t>The case for change</a:t>
                      </a:r>
                      <a:endParaRPr lang="en-GB" sz="1200" kern="1200">
                        <a:solidFill>
                          <a:schemeClr val="bg2">
                            <a:lumMod val="10000"/>
                          </a:schemeClr>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a:solidFill>
                            <a:schemeClr val="bg2">
                              <a:lumMod val="10000"/>
                            </a:schemeClr>
                          </a:solidFill>
                          <a:effectLst/>
                          <a:latin typeface="+mn-lt"/>
                          <a:ea typeface="+mn-ea"/>
                          <a:cs typeface="+mn-cs"/>
                        </a:rPr>
                        <a:t>Sue Johnson, Professional Officer Clinical Imaging, Society of Radiographers</a:t>
                      </a:r>
                      <a:endParaRPr lang="en-GB" sz="1200">
                        <a:solidFill>
                          <a:schemeClr val="bg2">
                            <a:lumMod val="10000"/>
                          </a:schemeClr>
                        </a:solidFill>
                      </a:endParaRPr>
                    </a:p>
                  </a:txBody>
                  <a:tcPr marL="121920" marR="121920" marT="60960" marB="60960"/>
                </a:tc>
                <a:extLst>
                  <a:ext uri="{0D108BD9-81ED-4DB2-BD59-A6C34878D82A}">
                    <a16:rowId xmlns:a16="http://schemas.microsoft.com/office/drawing/2014/main" val="1910103414"/>
                  </a:ext>
                </a:extLst>
              </a:tr>
              <a:tr h="487680">
                <a:tc>
                  <a:txBody>
                    <a:bodyPr/>
                    <a:lstStyle/>
                    <a:p>
                      <a:r>
                        <a:rPr lang="en-GB" sz="1200" b="1">
                          <a:solidFill>
                            <a:schemeClr val="bg2">
                              <a:lumMod val="10000"/>
                            </a:schemeClr>
                          </a:solidFill>
                        </a:rPr>
                        <a:t>12:35</a:t>
                      </a:r>
                    </a:p>
                  </a:txBody>
                  <a:tcPr marL="121920" marR="121920" marT="60960" marB="60960"/>
                </a:tc>
                <a:tc>
                  <a:txBody>
                    <a:bodyPr/>
                    <a:lstStyle/>
                    <a:p>
                      <a:r>
                        <a:rPr lang="en-GB" sz="1200" b="1" kern="1200">
                          <a:solidFill>
                            <a:schemeClr val="bg2">
                              <a:lumMod val="10000"/>
                            </a:schemeClr>
                          </a:solidFill>
                          <a:effectLst/>
                          <a:latin typeface="+mn-lt"/>
                          <a:ea typeface="+mn-ea"/>
                          <a:cs typeface="+mn-cs"/>
                        </a:rPr>
                        <a:t>Roles and responsibilities guidance  </a:t>
                      </a:r>
                    </a:p>
                    <a:p>
                      <a:r>
                        <a:rPr lang="en-GB" sz="1200" b="0" kern="1200">
                          <a:solidFill>
                            <a:schemeClr val="bg2">
                              <a:lumMod val="10000"/>
                            </a:schemeClr>
                          </a:solidFill>
                          <a:effectLst/>
                          <a:latin typeface="+mn-lt"/>
                          <a:ea typeface="+mn-ea"/>
                          <a:cs typeface="+mn-cs"/>
                        </a:rPr>
                        <a:t>Penny Owens, Specialist Advisor to the executive Medical Directors office , University Hospitals of Derby and Burton NHS Foundation Trust</a:t>
                      </a:r>
                    </a:p>
                  </a:txBody>
                  <a:tcPr marL="121920" marR="121920" marT="60960" marB="60960"/>
                </a:tc>
                <a:extLst>
                  <a:ext uri="{0D108BD9-81ED-4DB2-BD59-A6C34878D82A}">
                    <a16:rowId xmlns:a16="http://schemas.microsoft.com/office/drawing/2014/main" val="230695124"/>
                  </a:ext>
                </a:extLst>
              </a:tr>
              <a:tr h="380667">
                <a:tc>
                  <a:txBody>
                    <a:bodyPr/>
                    <a:lstStyle/>
                    <a:p>
                      <a:r>
                        <a:rPr lang="en-GB" sz="1200" b="1">
                          <a:solidFill>
                            <a:schemeClr val="bg2">
                              <a:lumMod val="10000"/>
                            </a:schemeClr>
                          </a:solidFill>
                        </a:rPr>
                        <a:t>12:50</a:t>
                      </a:r>
                    </a:p>
                  </a:txBody>
                  <a:tcPr marL="121920" marR="121920" marT="60960" marB="60960"/>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GB" sz="1200" b="1" kern="1200">
                          <a:solidFill>
                            <a:schemeClr val="bg2">
                              <a:lumMod val="10000"/>
                            </a:schemeClr>
                          </a:solidFill>
                          <a:effectLst/>
                          <a:latin typeface="+mn-lt"/>
                          <a:ea typeface="+mn-ea"/>
                          <a:cs typeface="+mn-cs"/>
                        </a:rPr>
                        <a:t>Radiography support worker apprenticeships</a:t>
                      </a:r>
                    </a:p>
                    <a:p>
                      <a:pPr marL="0" marR="0" lvl="0" indent="0" algn="l" defTabSz="514337" rtl="0" eaLnBrk="1" fontAlgn="auto" latinLnBrk="0" hangingPunct="1">
                        <a:lnSpc>
                          <a:spcPct val="100000"/>
                        </a:lnSpc>
                        <a:spcBef>
                          <a:spcPts val="0"/>
                        </a:spcBef>
                        <a:spcAft>
                          <a:spcPts val="0"/>
                        </a:spcAft>
                        <a:buClrTx/>
                        <a:buSzTx/>
                        <a:buFontTx/>
                        <a:buNone/>
                        <a:tabLst/>
                        <a:defRPr/>
                      </a:pPr>
                      <a:r>
                        <a:rPr lang="en-GB" sz="1200" kern="1200">
                          <a:solidFill>
                            <a:schemeClr val="bg2">
                              <a:lumMod val="10000"/>
                            </a:schemeClr>
                          </a:solidFill>
                          <a:effectLst/>
                          <a:latin typeface="+mn-lt"/>
                          <a:ea typeface="+mn-ea"/>
                          <a:cs typeface="+mn-cs"/>
                        </a:rPr>
                        <a:t>Gemma Hall, Talent for Care Relationship Manager (Apprenticeships) </a:t>
                      </a:r>
                      <a:r>
                        <a:rPr lang="en-GB" sz="1200" b="1" kern="1200">
                          <a:solidFill>
                            <a:schemeClr val="bg2">
                              <a:lumMod val="10000"/>
                            </a:schemeClr>
                          </a:solidFill>
                          <a:effectLst/>
                          <a:latin typeface="+mn-lt"/>
                          <a:ea typeface="+mn-ea"/>
                          <a:cs typeface="+mn-cs"/>
                        </a:rPr>
                        <a:t>–</a:t>
                      </a:r>
                      <a:r>
                        <a:rPr lang="en-GB" sz="1200" b="1" kern="1200">
                          <a:solidFill>
                            <a:srgbClr val="FF0000"/>
                          </a:solidFill>
                          <a:effectLst/>
                          <a:latin typeface="+mn-lt"/>
                          <a:ea typeface="+mn-ea"/>
                          <a:cs typeface="+mn-cs"/>
                        </a:rPr>
                        <a:t> </a:t>
                      </a:r>
                      <a:r>
                        <a:rPr lang="en-GB" sz="1200" kern="1200">
                          <a:solidFill>
                            <a:schemeClr val="bg2">
                              <a:lumMod val="10000"/>
                            </a:schemeClr>
                          </a:solidFill>
                          <a:effectLst/>
                          <a:latin typeface="+mn-lt"/>
                          <a:ea typeface="+mn-ea"/>
                          <a:cs typeface="+mn-cs"/>
                        </a:rPr>
                        <a:t>North West, Talent for Care, Health Education England </a:t>
                      </a:r>
                      <a:endParaRPr lang="en-GB" sz="1200">
                        <a:solidFill>
                          <a:schemeClr val="bg2">
                            <a:lumMod val="10000"/>
                          </a:schemeClr>
                        </a:solidFill>
                      </a:endParaRPr>
                    </a:p>
                  </a:txBody>
                  <a:tcPr marL="121920" marR="121920" marT="60960" marB="60960"/>
                </a:tc>
                <a:extLst>
                  <a:ext uri="{0D108BD9-81ED-4DB2-BD59-A6C34878D82A}">
                    <a16:rowId xmlns:a16="http://schemas.microsoft.com/office/drawing/2014/main" val="1976064760"/>
                  </a:ext>
                </a:extLst>
              </a:tr>
              <a:tr h="487680">
                <a:tc>
                  <a:txBody>
                    <a:bodyPr/>
                    <a:lstStyle/>
                    <a:p>
                      <a:r>
                        <a:rPr lang="en-GB" sz="1200" b="1">
                          <a:solidFill>
                            <a:schemeClr val="bg2">
                              <a:lumMod val="10000"/>
                            </a:schemeClr>
                          </a:solidFill>
                        </a:rPr>
                        <a:t>13:00</a:t>
                      </a:r>
                    </a:p>
                  </a:txBody>
                  <a:tcPr marL="121920" marR="121920" marT="60960" marB="60960"/>
                </a:tc>
                <a:tc>
                  <a:txBody>
                    <a:bodyPr/>
                    <a:lstStyle/>
                    <a:p>
                      <a:r>
                        <a:rPr lang="en-GB" sz="1200" b="1" kern="1200">
                          <a:solidFill>
                            <a:schemeClr val="bg2">
                              <a:lumMod val="10000"/>
                            </a:schemeClr>
                          </a:solidFill>
                          <a:effectLst/>
                          <a:latin typeface="+mn-lt"/>
                          <a:ea typeface="+mn-ea"/>
                          <a:cs typeface="+mn-cs"/>
                        </a:rPr>
                        <a:t>Q&amp;A</a:t>
                      </a:r>
                    </a:p>
                    <a:p>
                      <a:r>
                        <a:rPr lang="en-GB" sz="1200" kern="1200">
                          <a:solidFill>
                            <a:schemeClr val="bg2">
                              <a:lumMod val="10000"/>
                            </a:schemeClr>
                          </a:solidFill>
                          <a:effectLst/>
                          <a:latin typeface="+mn-lt"/>
                          <a:ea typeface="+mn-ea"/>
                          <a:cs typeface="+mn-cs"/>
                        </a:rPr>
                        <a:t>Speakers plus: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a:solidFill>
                            <a:schemeClr val="bg2">
                              <a:lumMod val="10000"/>
                            </a:schemeClr>
                          </a:solidFill>
                          <a:effectLst/>
                          <a:latin typeface="+mn-lt"/>
                          <a:ea typeface="+mn-ea"/>
                          <a:cs typeface="+mn-cs"/>
                        </a:rPr>
                        <a:t>Suraiya Hassan, </a:t>
                      </a:r>
                      <a:r>
                        <a:rPr kumimoji="0" lang="en-GB" sz="1200" b="0" i="0" u="none" strike="noStrike" kern="1200" cap="none" spc="0" normalizeH="0" baseline="0" noProof="0">
                          <a:ln>
                            <a:noFill/>
                          </a:ln>
                          <a:solidFill>
                            <a:srgbClr val="E8EDEE">
                              <a:lumMod val="10000"/>
                            </a:srgbClr>
                          </a:solidFill>
                          <a:effectLst/>
                          <a:uLnTx/>
                          <a:uFillTx/>
                          <a:latin typeface="+mn-lt"/>
                          <a:ea typeface="+mn-ea"/>
                          <a:cs typeface="+mn-cs"/>
                        </a:rPr>
                        <a:t>AHP Workforce Lead, National AHP Support Workforce Programme, Health Education England</a:t>
                      </a:r>
                    </a:p>
                    <a:p>
                      <a:r>
                        <a:rPr lang="en-GB" sz="1200">
                          <a:solidFill>
                            <a:schemeClr val="bg2">
                              <a:lumMod val="10000"/>
                            </a:schemeClr>
                          </a:solidFill>
                        </a:rPr>
                        <a:t>Kerry Mills, National Clinical Advisor – Imaging, Cancer and Diagnostics programme, </a:t>
                      </a:r>
                      <a:r>
                        <a:rPr lang="en-GB" sz="1200" b="0" kern="1200">
                          <a:solidFill>
                            <a:schemeClr val="bg2">
                              <a:lumMod val="10000"/>
                            </a:schemeClr>
                          </a:solidFill>
                          <a:effectLst/>
                          <a:latin typeface="+mn-lt"/>
                          <a:ea typeface="+mn-ea"/>
                          <a:cs typeface="+mn-cs"/>
                        </a:rPr>
                        <a:t>Health Education England</a:t>
                      </a:r>
                      <a:r>
                        <a:rPr lang="en-GB" sz="1200" b="1" kern="1200">
                          <a:solidFill>
                            <a:schemeClr val="bg2">
                              <a:lumMod val="10000"/>
                            </a:schemeClr>
                          </a:solidFill>
                          <a:effectLst/>
                          <a:latin typeface="+mn-lt"/>
                          <a:ea typeface="+mn-ea"/>
                          <a:cs typeface="+mn-cs"/>
                        </a:rPr>
                        <a:t> </a:t>
                      </a:r>
                      <a:r>
                        <a:rPr lang="en-GB" sz="1200">
                          <a:solidFill>
                            <a:schemeClr val="bg2">
                              <a:lumMod val="10000"/>
                            </a:schemeClr>
                          </a:solidFill>
                        </a:rPr>
                        <a:t> </a:t>
                      </a:r>
                    </a:p>
                    <a:p>
                      <a:r>
                        <a:rPr lang="en-GB" sz="1200">
                          <a:solidFill>
                            <a:schemeClr val="bg2">
                              <a:lumMod val="10000"/>
                            </a:schemeClr>
                          </a:solidFill>
                        </a:rPr>
                        <a:t>Alex Cook, Imaging workforce transformation lead, NHS England and Improvement</a:t>
                      </a:r>
                    </a:p>
                    <a:p>
                      <a:r>
                        <a:rPr lang="en-GB" sz="1200">
                          <a:solidFill>
                            <a:schemeClr val="bg2">
                              <a:lumMod val="10000"/>
                            </a:schemeClr>
                          </a:solidFill>
                        </a:rPr>
                        <a:t>Elizabeth Ladd, Head of Imaging - South West, NHS England and Improvement</a:t>
                      </a:r>
                    </a:p>
                  </a:txBody>
                  <a:tcPr marL="121920" marR="121920" marT="60960" marB="60960"/>
                </a:tc>
                <a:extLst>
                  <a:ext uri="{0D108BD9-81ED-4DB2-BD59-A6C34878D82A}">
                    <a16:rowId xmlns:a16="http://schemas.microsoft.com/office/drawing/2014/main" val="1975800997"/>
                  </a:ext>
                </a:extLst>
              </a:tr>
              <a:tr h="487680">
                <a:tc>
                  <a:txBody>
                    <a:bodyPr/>
                    <a:lstStyle/>
                    <a:p>
                      <a:r>
                        <a:rPr lang="en-GB" sz="1200" b="1">
                          <a:solidFill>
                            <a:schemeClr val="bg2">
                              <a:lumMod val="10000"/>
                            </a:schemeClr>
                          </a:solidFill>
                        </a:rPr>
                        <a:t>13:20</a:t>
                      </a:r>
                    </a:p>
                  </a:txBody>
                  <a:tcPr marL="121920" marR="121920" marT="60960" marB="60960"/>
                </a:tc>
                <a:tc>
                  <a:txBody>
                    <a:bodyPr/>
                    <a:lstStyle/>
                    <a:p>
                      <a:r>
                        <a:rPr lang="en-GB" sz="1200" b="1" kern="1200">
                          <a:solidFill>
                            <a:schemeClr val="bg2">
                              <a:lumMod val="10000"/>
                            </a:schemeClr>
                          </a:solidFill>
                          <a:effectLst/>
                          <a:latin typeface="+mn-lt"/>
                          <a:ea typeface="+mn-ea"/>
                          <a:cs typeface="+mn-cs"/>
                        </a:rPr>
                        <a:t>Next steps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kern="1200">
                          <a:solidFill>
                            <a:schemeClr val="bg2">
                              <a:lumMod val="10000"/>
                            </a:schemeClr>
                          </a:solidFill>
                          <a:effectLst/>
                          <a:latin typeface="+mn-lt"/>
                          <a:ea typeface="+mn-ea"/>
                          <a:cs typeface="+mn-cs"/>
                        </a:rPr>
                        <a:t>Richard Griffin,</a:t>
                      </a:r>
                      <a:r>
                        <a:rPr lang="en-GB" sz="1200" kern="1200">
                          <a:solidFill>
                            <a:schemeClr val="bg2">
                              <a:lumMod val="10000"/>
                            </a:schemeClr>
                          </a:solidFill>
                          <a:effectLst/>
                          <a:latin typeface="+mn-lt"/>
                          <a:ea typeface="+mn-ea"/>
                          <a:cs typeface="+mn-cs"/>
                        </a:rPr>
                        <a:t> Professor of Healthcare Management, King’s Business School, King’s College London</a:t>
                      </a:r>
                      <a:r>
                        <a:rPr lang="en-GB" sz="1200" b="0" kern="1200">
                          <a:solidFill>
                            <a:schemeClr val="bg2">
                              <a:lumMod val="10000"/>
                            </a:schemeClr>
                          </a:solidFill>
                          <a:effectLst/>
                          <a:latin typeface="+mn-lt"/>
                          <a:ea typeface="+mn-ea"/>
                          <a:cs typeface="+mn-cs"/>
                        </a:rPr>
                        <a:t> </a:t>
                      </a:r>
                      <a:endParaRPr lang="en-GB" sz="1200">
                        <a:solidFill>
                          <a:schemeClr val="bg2">
                            <a:lumMod val="10000"/>
                          </a:schemeClr>
                        </a:solidFill>
                      </a:endParaRPr>
                    </a:p>
                  </a:txBody>
                  <a:tcPr marL="121920" marR="121920" marT="60960" marB="60960"/>
                </a:tc>
                <a:extLst>
                  <a:ext uri="{0D108BD9-81ED-4DB2-BD59-A6C34878D82A}">
                    <a16:rowId xmlns:a16="http://schemas.microsoft.com/office/drawing/2014/main" val="2132657676"/>
                  </a:ext>
                </a:extLst>
              </a:tr>
              <a:tr h="487680">
                <a:tc>
                  <a:txBody>
                    <a:bodyPr/>
                    <a:lstStyle/>
                    <a:p>
                      <a:r>
                        <a:rPr lang="en-GB" sz="1200" b="1">
                          <a:solidFill>
                            <a:schemeClr val="bg2">
                              <a:lumMod val="10000"/>
                            </a:schemeClr>
                          </a:solidFill>
                        </a:rPr>
                        <a:t>13:30</a:t>
                      </a:r>
                    </a:p>
                  </a:txBody>
                  <a:tcPr marL="121920" marR="121920" marT="60960" marB="60960"/>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GB" sz="1200" b="1" kern="1200">
                          <a:solidFill>
                            <a:schemeClr val="bg2">
                              <a:lumMod val="10000"/>
                            </a:schemeClr>
                          </a:solidFill>
                          <a:effectLst/>
                          <a:latin typeface="+mn-lt"/>
                          <a:ea typeface="+mn-ea"/>
                          <a:cs typeface="+mn-cs"/>
                        </a:rPr>
                        <a:t>Close</a:t>
                      </a:r>
                    </a:p>
                    <a:p>
                      <a:pPr marL="0" marR="0" lvl="0" indent="0" algn="l" defTabSz="514337" rtl="0" eaLnBrk="1" fontAlgn="auto" latinLnBrk="0" hangingPunct="1">
                        <a:lnSpc>
                          <a:spcPct val="100000"/>
                        </a:lnSpc>
                        <a:spcBef>
                          <a:spcPts val="0"/>
                        </a:spcBef>
                        <a:spcAft>
                          <a:spcPts val="0"/>
                        </a:spcAft>
                        <a:buClrTx/>
                        <a:buSzTx/>
                        <a:buFontTx/>
                        <a:buNone/>
                        <a:tabLst/>
                        <a:defRPr/>
                      </a:pPr>
                      <a:r>
                        <a:rPr lang="en-GB" sz="1200" b="0" kern="1200">
                          <a:solidFill>
                            <a:schemeClr val="bg2">
                              <a:lumMod val="10000"/>
                            </a:schemeClr>
                          </a:solidFill>
                          <a:effectLst/>
                          <a:latin typeface="+mn-lt"/>
                          <a:ea typeface="+mn-ea"/>
                          <a:cs typeface="+mn-cs"/>
                        </a:rPr>
                        <a:t>Gaby Ford, AHP Clinical Fellow, National AHP Support Workforce Programme, Health Education England</a:t>
                      </a:r>
                      <a:endParaRPr lang="en-GB" sz="1200">
                        <a:solidFill>
                          <a:schemeClr val="bg2">
                            <a:lumMod val="10000"/>
                          </a:schemeClr>
                        </a:solidFill>
                      </a:endParaRPr>
                    </a:p>
                  </a:txBody>
                  <a:tcPr marL="121920" marR="121920" marT="60960" marB="60960"/>
                </a:tc>
                <a:extLst>
                  <a:ext uri="{0D108BD9-81ED-4DB2-BD59-A6C34878D82A}">
                    <a16:rowId xmlns:a16="http://schemas.microsoft.com/office/drawing/2014/main" val="3673859905"/>
                  </a:ext>
                </a:extLst>
              </a:tr>
            </a:tbl>
          </a:graphicData>
        </a:graphic>
      </p:graphicFrame>
    </p:spTree>
    <p:extLst>
      <p:ext uri="{BB962C8B-B14F-4D97-AF65-F5344CB8AC3E}">
        <p14:creationId xmlns:p14="http://schemas.microsoft.com/office/powerpoint/2010/main" val="83128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C264-8010-4497-9F2A-3DEE597A20F1}"/>
              </a:ext>
            </a:extLst>
          </p:cNvPr>
          <p:cNvSpPr>
            <a:spLocks noGrp="1"/>
          </p:cNvSpPr>
          <p:nvPr>
            <p:ph type="title"/>
          </p:nvPr>
        </p:nvSpPr>
        <p:spPr>
          <a:xfrm>
            <a:off x="444102" y="243231"/>
            <a:ext cx="11632096" cy="966146"/>
          </a:xfrm>
        </p:spPr>
        <p:txBody>
          <a:bodyPr>
            <a:normAutofit/>
          </a:bodyPr>
          <a:lstStyle/>
          <a:p>
            <a:r>
              <a:rPr lang="en-US" sz="4300"/>
              <a:t>So, what is the Career Structure?</a:t>
            </a:r>
            <a:endParaRPr lang="en-GB" sz="4300"/>
          </a:p>
        </p:txBody>
      </p:sp>
      <p:sp>
        <p:nvSpPr>
          <p:cNvPr id="3" name="Content Placeholder 2">
            <a:extLst>
              <a:ext uri="{FF2B5EF4-FFF2-40B4-BE49-F238E27FC236}">
                <a16:creationId xmlns:a16="http://schemas.microsoft.com/office/drawing/2014/main" id="{9BD1D958-7F8E-49E3-8B83-14B90BF1BDA3}"/>
              </a:ext>
            </a:extLst>
          </p:cNvPr>
          <p:cNvSpPr>
            <a:spLocks noGrp="1"/>
          </p:cNvSpPr>
          <p:nvPr>
            <p:ph idx="1"/>
          </p:nvPr>
        </p:nvSpPr>
        <p:spPr>
          <a:xfrm>
            <a:off x="559904" y="1589518"/>
            <a:ext cx="9387401" cy="4059105"/>
          </a:xfrm>
        </p:spPr>
        <p:txBody>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1" i="0" u="none" strike="noStrike" kern="1200" cap="none" spc="0" normalizeH="0" baseline="0" noProof="0">
                <a:ln>
                  <a:noFill/>
                </a:ln>
                <a:solidFill>
                  <a:prstClr val="black"/>
                </a:solidFill>
                <a:effectLst/>
                <a:uLnTx/>
                <a:uFillTx/>
                <a:ea typeface="+mn-ea"/>
                <a:cs typeface="+mn-cs"/>
              </a:rPr>
              <a:t>Clinical Support Worker </a:t>
            </a:r>
            <a:r>
              <a:rPr kumimoji="0" lang="en-GB" sz="2000" b="0" i="0" u="none" strike="noStrike" kern="1200" cap="none" spc="0" normalizeH="0" baseline="0" noProof="0">
                <a:ln>
                  <a:noFill/>
                </a:ln>
                <a:solidFill>
                  <a:prstClr val="black"/>
                </a:solidFill>
                <a:effectLst/>
                <a:uLnTx/>
                <a:uFillTx/>
                <a:ea typeface="+mn-ea"/>
                <a:cs typeface="+mn-cs"/>
              </a:rPr>
              <a:t>– general support worker qualification level 2</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1" i="0" u="none" strike="noStrike" kern="1200" cap="none" spc="0" normalizeH="0" baseline="0" noProof="0">
                <a:ln>
                  <a:noFill/>
                </a:ln>
                <a:solidFill>
                  <a:prstClr val="black"/>
                </a:solidFill>
                <a:effectLst/>
                <a:uLnTx/>
                <a:uFillTx/>
                <a:ea typeface="+mn-ea"/>
                <a:cs typeface="+mn-cs"/>
              </a:rPr>
              <a:t>Senior Clinical Support Worker </a:t>
            </a:r>
            <a:r>
              <a:rPr kumimoji="0" lang="en-GB" sz="2000" b="0" i="0" u="none" strike="noStrike" kern="1200" cap="none" spc="0" normalizeH="0" baseline="0" noProof="0">
                <a:ln>
                  <a:noFill/>
                </a:ln>
                <a:solidFill>
                  <a:prstClr val="black"/>
                </a:solidFill>
                <a:effectLst/>
                <a:uLnTx/>
                <a:uFillTx/>
                <a:ea typeface="+mn-ea"/>
                <a:cs typeface="+mn-cs"/>
              </a:rPr>
              <a:t>– radiograph/radiotherapy specific qualification, level 3</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1" i="0" u="none" strike="noStrike" kern="1200" cap="none" spc="0" normalizeH="0" baseline="0" noProof="0">
                <a:ln>
                  <a:noFill/>
                </a:ln>
                <a:solidFill>
                  <a:prstClr val="black"/>
                </a:solidFill>
                <a:effectLst/>
                <a:uLnTx/>
                <a:uFillTx/>
                <a:ea typeface="+mn-ea"/>
                <a:cs typeface="+mn-cs"/>
              </a:rPr>
              <a:t>Mammography Associate Practitioner – </a:t>
            </a:r>
            <a:r>
              <a:rPr kumimoji="0" lang="en-GB" sz="2000" b="0" i="0" u="none" strike="noStrike" kern="1200" cap="none" spc="0" normalizeH="0" baseline="0" noProof="0">
                <a:ln>
                  <a:noFill/>
                </a:ln>
                <a:solidFill>
                  <a:prstClr val="black"/>
                </a:solidFill>
                <a:effectLst/>
                <a:uLnTx/>
                <a:uFillTx/>
                <a:ea typeface="+mn-ea"/>
                <a:cs typeface="+mn-cs"/>
              </a:rPr>
              <a:t>mammography specific qualification, level 4</a:t>
            </a:r>
            <a:endParaRPr kumimoji="0" lang="en-GB" sz="2000" b="1" i="0" u="none" strike="noStrike" kern="1200" cap="none" spc="0" normalizeH="0" baseline="0" noProof="0">
              <a:ln>
                <a:noFill/>
              </a:ln>
              <a:solidFill>
                <a:prstClr val="black"/>
              </a:solidFill>
              <a:effectLst/>
              <a:uLnTx/>
              <a:uFillTx/>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1" i="0" u="none" strike="noStrike" kern="1200" cap="none" spc="0" normalizeH="0" baseline="0" noProof="0">
                <a:ln>
                  <a:noFill/>
                </a:ln>
                <a:solidFill>
                  <a:prstClr val="black"/>
                </a:solidFill>
                <a:effectLst/>
                <a:uLnTx/>
                <a:uFillTx/>
                <a:ea typeface="+mn-ea"/>
                <a:cs typeface="+mn-cs"/>
              </a:rPr>
              <a:t>Assistant Practitioner –</a:t>
            </a:r>
            <a:r>
              <a:rPr kumimoji="0" lang="en-GB" sz="2000" b="0" i="0" u="none" strike="noStrike" kern="1200" cap="none" spc="0" normalizeH="0" baseline="0" noProof="0">
                <a:ln>
                  <a:noFill/>
                </a:ln>
                <a:solidFill>
                  <a:prstClr val="black"/>
                </a:solidFill>
                <a:effectLst/>
                <a:uLnTx/>
                <a:uFillTx/>
                <a:ea typeface="+mn-ea"/>
                <a:cs typeface="+mn-cs"/>
              </a:rPr>
              <a:t> radiography/radiotherapy profession-specific qualification, level 5</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1" i="0" u="none" strike="noStrike" kern="1200" cap="none" spc="0" normalizeH="0" baseline="0" noProof="0">
                <a:ln>
                  <a:noFill/>
                </a:ln>
                <a:solidFill>
                  <a:prstClr val="black"/>
                </a:solidFill>
                <a:effectLst/>
                <a:uLnTx/>
                <a:uFillTx/>
                <a:ea typeface="+mn-ea"/>
                <a:cs typeface="+mn-cs"/>
              </a:rPr>
              <a:t>Registered practitioner/radiographer </a:t>
            </a:r>
            <a:r>
              <a:rPr kumimoji="0" lang="en-GB" sz="2000" b="0" i="0" u="none" strike="noStrike" kern="1200" cap="none" spc="0" normalizeH="0" baseline="0" noProof="0">
                <a:ln>
                  <a:noFill/>
                </a:ln>
                <a:solidFill>
                  <a:prstClr val="black"/>
                </a:solidFill>
                <a:effectLst/>
                <a:uLnTx/>
                <a:uFillTx/>
                <a:ea typeface="+mn-ea"/>
                <a:cs typeface="+mn-cs"/>
              </a:rPr>
              <a:t>– HCPC approved-registration qualification</a:t>
            </a:r>
            <a:endParaRPr kumimoji="0" lang="en-US" sz="2000" b="0" i="0" u="none" strike="noStrike" kern="1200" cap="none" spc="0" normalizeH="0" baseline="0" noProof="0">
              <a:ln>
                <a:noFill/>
              </a:ln>
              <a:solidFill>
                <a:prstClr val="black"/>
              </a:solidFill>
              <a:effectLst/>
              <a:uLnTx/>
              <a:uFillTx/>
              <a:ea typeface="+mn-ea"/>
              <a:cs typeface="+mn-cs"/>
            </a:endParaRPr>
          </a:p>
          <a:p>
            <a:endParaRPr lang="en-GB"/>
          </a:p>
        </p:txBody>
      </p:sp>
      <p:sp>
        <p:nvSpPr>
          <p:cNvPr id="4" name="TextBox 3">
            <a:extLst>
              <a:ext uri="{FF2B5EF4-FFF2-40B4-BE49-F238E27FC236}">
                <a16:creationId xmlns:a16="http://schemas.microsoft.com/office/drawing/2014/main" id="{B82A173A-B7CA-41CB-8A38-7C8340F004E3}"/>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Tree>
    <p:extLst>
      <p:ext uri="{BB962C8B-B14F-4D97-AF65-F5344CB8AC3E}">
        <p14:creationId xmlns:p14="http://schemas.microsoft.com/office/powerpoint/2010/main" val="2296757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C264-8010-4497-9F2A-3DEE597A20F1}"/>
              </a:ext>
            </a:extLst>
          </p:cNvPr>
          <p:cNvSpPr>
            <a:spLocks noGrp="1"/>
          </p:cNvSpPr>
          <p:nvPr>
            <p:ph type="title"/>
          </p:nvPr>
        </p:nvSpPr>
        <p:spPr>
          <a:xfrm>
            <a:off x="482992" y="281755"/>
            <a:ext cx="5447789" cy="760832"/>
          </a:xfrm>
        </p:spPr>
        <p:txBody>
          <a:bodyPr>
            <a:noAutofit/>
          </a:bodyPr>
          <a:lstStyle/>
          <a:p>
            <a:r>
              <a:rPr lang="en-GB" sz="2700"/>
              <a:t>Clinical support worker </a:t>
            </a:r>
            <a:br>
              <a:rPr lang="en-GB" sz="2700"/>
            </a:br>
            <a:r>
              <a:rPr lang="en-GB" sz="2700"/>
              <a:t>(Education level 2)</a:t>
            </a:r>
          </a:p>
        </p:txBody>
      </p:sp>
      <p:sp>
        <p:nvSpPr>
          <p:cNvPr id="3" name="Content Placeholder 2">
            <a:extLst>
              <a:ext uri="{FF2B5EF4-FFF2-40B4-BE49-F238E27FC236}">
                <a16:creationId xmlns:a16="http://schemas.microsoft.com/office/drawing/2014/main" id="{9BD1D958-7F8E-49E3-8B83-14B90BF1BDA3}"/>
              </a:ext>
            </a:extLst>
          </p:cNvPr>
          <p:cNvSpPr>
            <a:spLocks noGrp="1"/>
          </p:cNvSpPr>
          <p:nvPr>
            <p:ph idx="1"/>
          </p:nvPr>
        </p:nvSpPr>
        <p:spPr>
          <a:xfrm>
            <a:off x="482992" y="1281869"/>
            <a:ext cx="5986174" cy="4470251"/>
          </a:xfrm>
        </p:spPr>
        <p:txBody>
          <a:bodyPr>
            <a:normAutofit fontScale="92500"/>
          </a:bodyPr>
          <a:lstStyle/>
          <a:p>
            <a:r>
              <a:rPr lang="en-GB" sz="1800"/>
              <a:t>Range of administrative, clerical &amp; housekeeping tasks </a:t>
            </a:r>
          </a:p>
          <a:p>
            <a:r>
              <a:rPr lang="en-GB" sz="1800"/>
              <a:t>Defined yet broad responsibilities to support imaging services</a:t>
            </a:r>
          </a:p>
          <a:p>
            <a:r>
              <a:rPr lang="en-GB" sz="1800"/>
              <a:t>Patient flow</a:t>
            </a:r>
          </a:p>
          <a:p>
            <a:pPr lvl="1"/>
            <a:r>
              <a:rPr lang="en-GB" sz="1400"/>
              <a:t>Greeting patients </a:t>
            </a:r>
          </a:p>
          <a:p>
            <a:pPr lvl="1"/>
            <a:r>
              <a:rPr lang="en-GB" sz="1400"/>
              <a:t>Initial ID checks</a:t>
            </a:r>
          </a:p>
          <a:p>
            <a:pPr lvl="1"/>
            <a:r>
              <a:rPr lang="en-GB" sz="1400"/>
              <a:t>Manage data</a:t>
            </a:r>
          </a:p>
          <a:p>
            <a:pPr lvl="1"/>
            <a:r>
              <a:rPr lang="en-GB" sz="1400"/>
              <a:t>Manage documentation</a:t>
            </a:r>
          </a:p>
          <a:p>
            <a:pPr lvl="1"/>
            <a:r>
              <a:rPr lang="en-GB" sz="1400"/>
              <a:t>Communication</a:t>
            </a:r>
          </a:p>
          <a:p>
            <a:pPr lvl="1"/>
            <a:r>
              <a:rPr lang="en-GB" sz="1400"/>
              <a:t>Provide care and support</a:t>
            </a:r>
          </a:p>
          <a:p>
            <a:pPr lvl="2"/>
            <a:r>
              <a:rPr lang="en-GB" sz="1400"/>
              <a:t>Assist with changing</a:t>
            </a:r>
          </a:p>
          <a:p>
            <a:pPr lvl="2"/>
            <a:r>
              <a:rPr lang="en-GB" sz="1400"/>
              <a:t>Chaperoning</a:t>
            </a:r>
          </a:p>
          <a:p>
            <a:pPr lvl="2"/>
            <a:r>
              <a:rPr lang="en-GB" sz="1400"/>
              <a:t>Comfort</a:t>
            </a:r>
          </a:p>
          <a:p>
            <a:pPr lvl="1"/>
            <a:r>
              <a:rPr lang="en-GB" sz="1400" err="1"/>
              <a:t>Portering</a:t>
            </a:r>
            <a:r>
              <a:rPr lang="en-GB" sz="1400"/>
              <a:t>/patient movement</a:t>
            </a:r>
          </a:p>
          <a:p>
            <a:r>
              <a:rPr lang="en-GB" sz="1800"/>
              <a:t>Manage stock and consumables </a:t>
            </a:r>
          </a:p>
          <a:p>
            <a:r>
              <a:rPr lang="en-GB" sz="1800"/>
              <a:t>Support infection control processes</a:t>
            </a:r>
          </a:p>
          <a:p>
            <a:endParaRPr lang="en-GB"/>
          </a:p>
        </p:txBody>
      </p:sp>
      <p:sp>
        <p:nvSpPr>
          <p:cNvPr id="4" name="TextBox 3">
            <a:extLst>
              <a:ext uri="{FF2B5EF4-FFF2-40B4-BE49-F238E27FC236}">
                <a16:creationId xmlns:a16="http://schemas.microsoft.com/office/drawing/2014/main" id="{B82A173A-B7CA-41CB-8A38-7C8340F004E3}"/>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
        <p:nvSpPr>
          <p:cNvPr id="6" name="Content Placeholder 2">
            <a:extLst>
              <a:ext uri="{FF2B5EF4-FFF2-40B4-BE49-F238E27FC236}">
                <a16:creationId xmlns:a16="http://schemas.microsoft.com/office/drawing/2014/main" id="{A78A9A3B-1A9A-4E3B-9A64-A275C00EE560}"/>
              </a:ext>
            </a:extLst>
          </p:cNvPr>
          <p:cNvSpPr txBox="1">
            <a:spLocks/>
          </p:cNvSpPr>
          <p:nvPr/>
        </p:nvSpPr>
        <p:spPr>
          <a:xfrm>
            <a:off x="6368387" y="1281869"/>
            <a:ext cx="5823613" cy="4470251"/>
          </a:xfrm>
          <a:prstGeom prst="rect">
            <a:avLst/>
          </a:prstGeom>
        </p:spPr>
        <p:txBody>
          <a:bodyPr vert="horz" lIns="91440" tIns="45720" rIns="91440" bIns="45720" rtlCol="0">
            <a:normAutofit fontScale="85000" lnSpcReduction="10000"/>
          </a:bodyPr>
          <a:lstStyle>
            <a:lvl1pPr marL="457189" indent="-457189" algn="l" defTabSz="914377" rtl="0" eaLnBrk="1" latinLnBrk="0" hangingPunct="1">
              <a:lnSpc>
                <a:spcPct val="90000"/>
              </a:lnSpc>
              <a:spcBef>
                <a:spcPts val="1000"/>
              </a:spcBef>
              <a:buFont typeface="Arial" panose="020B0604020202020204" pitchFamily="34" charset="0"/>
              <a:buChar char="•"/>
              <a:defRPr sz="3733" b="0" kern="1200">
                <a:solidFill>
                  <a:schemeClr val="bg2">
                    <a:lumMod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3200" kern="1200">
                <a:solidFill>
                  <a:schemeClr val="bg2">
                    <a:lumMod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t>More demanding organisational tasks, </a:t>
            </a:r>
          </a:p>
          <a:p>
            <a:r>
              <a:rPr lang="en-GB" sz="1800"/>
              <a:t>Supervision/training of more junior CSW staff </a:t>
            </a:r>
          </a:p>
          <a:p>
            <a:r>
              <a:rPr lang="en-GB" sz="1800"/>
              <a:t>Patient-facing </a:t>
            </a:r>
          </a:p>
          <a:p>
            <a:pPr lvl="1"/>
            <a:r>
              <a:rPr lang="en-GB" sz="1800"/>
              <a:t>Communication</a:t>
            </a:r>
          </a:p>
          <a:p>
            <a:pPr lvl="1"/>
            <a:r>
              <a:rPr lang="en-GB" sz="1800"/>
              <a:t>Medicines support</a:t>
            </a:r>
          </a:p>
          <a:p>
            <a:pPr lvl="2"/>
            <a:r>
              <a:rPr lang="en-GB" sz="1400"/>
              <a:t>Cannulation, oral medicines, PSDs, 2</a:t>
            </a:r>
            <a:r>
              <a:rPr lang="en-GB" sz="1400" baseline="30000"/>
              <a:t>nd</a:t>
            </a:r>
            <a:r>
              <a:rPr lang="en-GB" sz="1400"/>
              <a:t> checking</a:t>
            </a:r>
          </a:p>
          <a:p>
            <a:pPr lvl="1"/>
            <a:r>
              <a:rPr lang="en-GB" sz="1800"/>
              <a:t>Patient positioning</a:t>
            </a:r>
          </a:p>
          <a:p>
            <a:pPr lvl="1"/>
            <a:r>
              <a:rPr lang="en-GB" sz="1800"/>
              <a:t>Moving and handling patients</a:t>
            </a:r>
          </a:p>
          <a:p>
            <a:pPr lvl="1"/>
            <a:r>
              <a:rPr lang="en-GB" sz="1800"/>
              <a:t>Move equipment, prepare equipment, prepare patients</a:t>
            </a:r>
          </a:p>
          <a:p>
            <a:pPr lvl="1"/>
            <a:r>
              <a:rPr lang="en-GB" sz="1800"/>
              <a:t>trolley settings for cardiac or interventional procedures</a:t>
            </a:r>
          </a:p>
          <a:p>
            <a:pPr lvl="1"/>
            <a:r>
              <a:rPr lang="en-GB" sz="1800"/>
              <a:t>Data management, accessing pathology results, RIS/PACS</a:t>
            </a:r>
          </a:p>
          <a:p>
            <a:r>
              <a:rPr lang="en-GB" sz="1800"/>
              <a:t>Responsibility for initiating and completing tasks and procedures including, where relevant, responsibility for supervising or guiding others. </a:t>
            </a:r>
          </a:p>
          <a:p>
            <a:r>
              <a:rPr lang="en-GB" sz="1800"/>
              <a:t>Exercise responsibility, autonomy and judgement within limited parameters</a:t>
            </a:r>
          </a:p>
          <a:p>
            <a:endParaRPr lang="en-GB"/>
          </a:p>
        </p:txBody>
      </p:sp>
      <p:sp>
        <p:nvSpPr>
          <p:cNvPr id="7" name="Title 1">
            <a:extLst>
              <a:ext uri="{FF2B5EF4-FFF2-40B4-BE49-F238E27FC236}">
                <a16:creationId xmlns:a16="http://schemas.microsoft.com/office/drawing/2014/main" id="{C6723F59-6A18-46C9-982A-6DD1F8F74826}"/>
              </a:ext>
            </a:extLst>
          </p:cNvPr>
          <p:cNvSpPr txBox="1">
            <a:spLocks/>
          </p:cNvSpPr>
          <p:nvPr/>
        </p:nvSpPr>
        <p:spPr>
          <a:xfrm>
            <a:off x="6628409" y="180032"/>
            <a:ext cx="5447789" cy="925848"/>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800" b="1" kern="1200">
                <a:solidFill>
                  <a:schemeClr val="accent5"/>
                </a:solidFill>
                <a:latin typeface="+mj-lt"/>
                <a:ea typeface="+mj-ea"/>
                <a:cs typeface="+mj-cs"/>
              </a:defRPr>
            </a:lvl1pPr>
          </a:lstStyle>
          <a:p>
            <a:r>
              <a:rPr lang="en-GB" sz="2800"/>
              <a:t>Senior clinical support worker</a:t>
            </a:r>
          </a:p>
          <a:p>
            <a:r>
              <a:rPr lang="en-GB" sz="2800"/>
              <a:t>(Education level 3)</a:t>
            </a:r>
          </a:p>
        </p:txBody>
      </p:sp>
    </p:spTree>
    <p:extLst>
      <p:ext uri="{BB962C8B-B14F-4D97-AF65-F5344CB8AC3E}">
        <p14:creationId xmlns:p14="http://schemas.microsoft.com/office/powerpoint/2010/main" val="1930041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C264-8010-4497-9F2A-3DEE597A20F1}"/>
              </a:ext>
            </a:extLst>
          </p:cNvPr>
          <p:cNvSpPr>
            <a:spLocks noGrp="1"/>
          </p:cNvSpPr>
          <p:nvPr>
            <p:ph type="title"/>
          </p:nvPr>
        </p:nvSpPr>
        <p:spPr>
          <a:xfrm>
            <a:off x="482992" y="281755"/>
            <a:ext cx="6780933" cy="760832"/>
          </a:xfrm>
        </p:spPr>
        <p:txBody>
          <a:bodyPr>
            <a:noAutofit/>
          </a:bodyPr>
          <a:lstStyle/>
          <a:p>
            <a:r>
              <a:rPr lang="en-GB" sz="4400"/>
              <a:t>Assistant Practitioners</a:t>
            </a:r>
          </a:p>
        </p:txBody>
      </p:sp>
      <p:sp>
        <p:nvSpPr>
          <p:cNvPr id="3" name="Content Placeholder 2">
            <a:extLst>
              <a:ext uri="{FF2B5EF4-FFF2-40B4-BE49-F238E27FC236}">
                <a16:creationId xmlns:a16="http://schemas.microsoft.com/office/drawing/2014/main" id="{9BD1D958-7F8E-49E3-8B83-14B90BF1BDA3}"/>
              </a:ext>
            </a:extLst>
          </p:cNvPr>
          <p:cNvSpPr>
            <a:spLocks noGrp="1"/>
          </p:cNvSpPr>
          <p:nvPr>
            <p:ph idx="1"/>
          </p:nvPr>
        </p:nvSpPr>
        <p:spPr>
          <a:xfrm>
            <a:off x="482992" y="2529555"/>
            <a:ext cx="5533247" cy="3222565"/>
          </a:xfrm>
        </p:spPr>
        <p:txBody>
          <a:bodyPr>
            <a:normAutofit/>
          </a:bodyPr>
          <a:lstStyle/>
          <a:p>
            <a:r>
              <a:rPr lang="en-GB" sz="1800"/>
              <a:t>Meets breast screening workforce need </a:t>
            </a:r>
          </a:p>
          <a:p>
            <a:r>
              <a:rPr lang="en-GB" sz="1800"/>
              <a:t>Apprenticeship</a:t>
            </a:r>
          </a:p>
          <a:p>
            <a:r>
              <a:rPr lang="en-GB" sz="1800"/>
              <a:t>Narrow and defined scope of practice</a:t>
            </a:r>
          </a:p>
          <a:p>
            <a:r>
              <a:rPr lang="en-GB" sz="1800"/>
              <a:t>Work under the supervision of a registered radiographer to same performance standard (patient experience) </a:t>
            </a:r>
            <a:endParaRPr lang="en-GB"/>
          </a:p>
        </p:txBody>
      </p:sp>
      <p:sp>
        <p:nvSpPr>
          <p:cNvPr id="4" name="TextBox 3">
            <a:extLst>
              <a:ext uri="{FF2B5EF4-FFF2-40B4-BE49-F238E27FC236}">
                <a16:creationId xmlns:a16="http://schemas.microsoft.com/office/drawing/2014/main" id="{B82A173A-B7CA-41CB-8A38-7C8340F004E3}"/>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
        <p:nvSpPr>
          <p:cNvPr id="8" name="TextBox 7">
            <a:extLst>
              <a:ext uri="{FF2B5EF4-FFF2-40B4-BE49-F238E27FC236}">
                <a16:creationId xmlns:a16="http://schemas.microsoft.com/office/drawing/2014/main" id="{38A8C9B6-7BE3-4656-8F65-0B49C21D6621}"/>
              </a:ext>
            </a:extLst>
          </p:cNvPr>
          <p:cNvSpPr txBox="1"/>
          <p:nvPr/>
        </p:nvSpPr>
        <p:spPr>
          <a:xfrm>
            <a:off x="482992" y="1456111"/>
            <a:ext cx="5405060" cy="584775"/>
          </a:xfrm>
          <a:prstGeom prst="rect">
            <a:avLst/>
          </a:prstGeom>
          <a:noFill/>
        </p:spPr>
        <p:txBody>
          <a:bodyPr wrap="square">
            <a:spAutoFit/>
          </a:bodyPr>
          <a:lstStyle/>
          <a:p>
            <a:r>
              <a:rPr lang="en-GB" sz="1600" b="1" u="sng"/>
              <a:t>Mammography Associate</a:t>
            </a:r>
          </a:p>
          <a:p>
            <a:r>
              <a:rPr lang="en-GB" sz="1600" b="0"/>
              <a:t>(Education level 4 ~ 1 year apprenticeship)</a:t>
            </a:r>
          </a:p>
        </p:txBody>
      </p:sp>
      <p:sp>
        <p:nvSpPr>
          <p:cNvPr id="9" name="Content Placeholder 2">
            <a:extLst>
              <a:ext uri="{FF2B5EF4-FFF2-40B4-BE49-F238E27FC236}">
                <a16:creationId xmlns:a16="http://schemas.microsoft.com/office/drawing/2014/main" id="{296BCCD7-F280-4A6B-8B82-864AE6C97ED6}"/>
              </a:ext>
            </a:extLst>
          </p:cNvPr>
          <p:cNvSpPr txBox="1">
            <a:spLocks/>
          </p:cNvSpPr>
          <p:nvPr/>
        </p:nvSpPr>
        <p:spPr>
          <a:xfrm>
            <a:off x="6437986" y="2425581"/>
            <a:ext cx="5533247" cy="3222565"/>
          </a:xfrm>
          <a:prstGeom prst="rect">
            <a:avLst/>
          </a:prstGeom>
        </p:spPr>
        <p:txBody>
          <a:bodyPr vert="horz" lIns="91440" tIns="45720" rIns="91440" bIns="45720" rtlCol="0">
            <a:normAutofit/>
          </a:bodyPr>
          <a:lstStyle>
            <a:lvl1pPr marL="457189" indent="-457189" algn="l" defTabSz="914377" rtl="0" eaLnBrk="1" latinLnBrk="0" hangingPunct="1">
              <a:lnSpc>
                <a:spcPct val="90000"/>
              </a:lnSpc>
              <a:spcBef>
                <a:spcPts val="1000"/>
              </a:spcBef>
              <a:buFont typeface="Arial" panose="020B0604020202020204" pitchFamily="34" charset="0"/>
              <a:buChar char="•"/>
              <a:defRPr sz="3733" b="0" kern="1200">
                <a:solidFill>
                  <a:schemeClr val="bg2">
                    <a:lumMod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3200" kern="1200">
                <a:solidFill>
                  <a:schemeClr val="bg2">
                    <a:lumMod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t>Perform defined protocol- driven imaging examinations </a:t>
            </a:r>
          </a:p>
          <a:p>
            <a:r>
              <a:rPr lang="en-GB" sz="1800"/>
              <a:t>Delegated tasks that would previously or in some cases might still be undertaken by a registered practitioner </a:t>
            </a:r>
          </a:p>
          <a:p>
            <a:r>
              <a:rPr lang="en-GB" sz="1800"/>
              <a:t>Work under the supervision of a registered radiographer to same performance standard (patient experience) </a:t>
            </a:r>
          </a:p>
          <a:p>
            <a:r>
              <a:rPr lang="en-GB" sz="1800"/>
              <a:t>Supervision model varies depending on the area of work, experience and competence of the AP.</a:t>
            </a:r>
            <a:endParaRPr lang="en-GB"/>
          </a:p>
        </p:txBody>
      </p:sp>
      <p:sp>
        <p:nvSpPr>
          <p:cNvPr id="10" name="TextBox 9">
            <a:extLst>
              <a:ext uri="{FF2B5EF4-FFF2-40B4-BE49-F238E27FC236}">
                <a16:creationId xmlns:a16="http://schemas.microsoft.com/office/drawing/2014/main" id="{DEDB50D9-DE91-4280-96A5-C1D16AC4E14B}"/>
              </a:ext>
            </a:extLst>
          </p:cNvPr>
          <p:cNvSpPr txBox="1"/>
          <p:nvPr/>
        </p:nvSpPr>
        <p:spPr>
          <a:xfrm>
            <a:off x="6654751" y="1355168"/>
            <a:ext cx="5316482" cy="830997"/>
          </a:xfrm>
          <a:prstGeom prst="rect">
            <a:avLst/>
          </a:prstGeom>
          <a:noFill/>
        </p:spPr>
        <p:txBody>
          <a:bodyPr wrap="square">
            <a:spAutoFit/>
          </a:bodyPr>
          <a:lstStyle/>
          <a:p>
            <a:r>
              <a:rPr lang="en-GB" sz="1600" b="1" u="sng"/>
              <a:t>Assistant Practitioner </a:t>
            </a:r>
          </a:p>
          <a:p>
            <a:r>
              <a:rPr lang="en-GB" sz="1600" b="0"/>
              <a:t>(Profession Specific Foundation degree, apprenticeship or Dip HE 18 months – 2 years)</a:t>
            </a:r>
          </a:p>
        </p:txBody>
      </p:sp>
    </p:spTree>
    <p:extLst>
      <p:ext uri="{BB962C8B-B14F-4D97-AF65-F5344CB8AC3E}">
        <p14:creationId xmlns:p14="http://schemas.microsoft.com/office/powerpoint/2010/main" val="172904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C264-8010-4497-9F2A-3DEE597A20F1}"/>
              </a:ext>
            </a:extLst>
          </p:cNvPr>
          <p:cNvSpPr>
            <a:spLocks noGrp="1"/>
          </p:cNvSpPr>
          <p:nvPr>
            <p:ph type="title"/>
          </p:nvPr>
        </p:nvSpPr>
        <p:spPr>
          <a:xfrm>
            <a:off x="482992" y="281755"/>
            <a:ext cx="7319318" cy="760832"/>
          </a:xfrm>
        </p:spPr>
        <p:txBody>
          <a:bodyPr>
            <a:noAutofit/>
          </a:bodyPr>
          <a:lstStyle/>
          <a:p>
            <a:r>
              <a:rPr lang="en-GB" sz="4400"/>
              <a:t>These publications and </a:t>
            </a:r>
            <a:r>
              <a:rPr lang="en-GB" sz="4400">
                <a:solidFill>
                  <a:srgbClr val="AE2473"/>
                </a:solidFill>
              </a:rPr>
              <a:t>promotions</a:t>
            </a:r>
            <a:r>
              <a:rPr lang="en-GB" sz="4400"/>
              <a:t> exist:</a:t>
            </a:r>
          </a:p>
        </p:txBody>
      </p:sp>
      <p:sp>
        <p:nvSpPr>
          <p:cNvPr id="3" name="Content Placeholder 2">
            <a:extLst>
              <a:ext uri="{FF2B5EF4-FFF2-40B4-BE49-F238E27FC236}">
                <a16:creationId xmlns:a16="http://schemas.microsoft.com/office/drawing/2014/main" id="{9BD1D958-7F8E-49E3-8B83-14B90BF1BDA3}"/>
              </a:ext>
            </a:extLst>
          </p:cNvPr>
          <p:cNvSpPr>
            <a:spLocks noGrp="1"/>
          </p:cNvSpPr>
          <p:nvPr>
            <p:ph idx="1"/>
          </p:nvPr>
        </p:nvSpPr>
        <p:spPr>
          <a:xfrm>
            <a:off x="562753" y="1768723"/>
            <a:ext cx="10999707" cy="3222565"/>
          </a:xfrm>
        </p:spPr>
        <p:txBody>
          <a:bodyPr>
            <a:normAutofit/>
          </a:bodyPr>
          <a:lstStyle/>
          <a:p>
            <a:r>
              <a:rPr lang="en-GB" sz="1800">
                <a:hlinkClick r:id="rId2"/>
              </a:rPr>
              <a:t>AHP Framework (hee.nhs.uk)</a:t>
            </a:r>
            <a:endParaRPr lang="en-GB" sz="1800" b="1" kern="1400" spc="-50">
              <a:effectLst/>
              <a:ea typeface="Times New Roman" panose="02020603050405020304" pitchFamily="18" charset="0"/>
            </a:endParaRPr>
          </a:p>
          <a:p>
            <a:r>
              <a:rPr lang="en-US" sz="1800">
                <a:hlinkClick r:id="rId3"/>
              </a:rPr>
              <a:t>Diagnostic radiography support workers | Health Education England (hee.nhs.uk)</a:t>
            </a:r>
            <a:endParaRPr lang="en-GB" sz="1800" b="1" kern="1400" spc="-50">
              <a:effectLst/>
              <a:ea typeface="Times New Roman" panose="02020603050405020304" pitchFamily="18" charset="0"/>
            </a:endParaRPr>
          </a:p>
          <a:p>
            <a:r>
              <a:rPr lang="en-GB" sz="1800" kern="1400" spc="-50">
                <a:effectLst/>
                <a:ea typeface="Times New Roman" panose="02020603050405020304" pitchFamily="18" charset="0"/>
              </a:rPr>
              <a:t>Developing pathways for diagnostic imaging support worker roles: guidance on </a:t>
            </a:r>
            <a:r>
              <a:rPr lang="en-GB" sz="1800">
                <a:effectLst/>
                <a:ea typeface="MS PGothic" panose="020B0600070205080204" pitchFamily="34" charset="-128"/>
              </a:rPr>
              <a:t>roles and responsibilities </a:t>
            </a:r>
          </a:p>
          <a:p>
            <a:r>
              <a:rPr lang="en-US" sz="1800" b="1"/>
              <a:t>Opportunities:</a:t>
            </a:r>
          </a:p>
          <a:p>
            <a:pPr lvl="1"/>
            <a:r>
              <a:rPr lang="en-US" sz="1800"/>
              <a:t>apprenticeship procurement?</a:t>
            </a:r>
          </a:p>
          <a:p>
            <a:pPr lvl="1"/>
            <a:r>
              <a:rPr lang="en-US" sz="1800"/>
              <a:t>potential “national curriculum” </a:t>
            </a:r>
          </a:p>
          <a:p>
            <a:pPr lvl="1"/>
            <a:r>
              <a:rPr lang="en-US" sz="1800"/>
              <a:t>Test/pilot sites</a:t>
            </a:r>
          </a:p>
          <a:p>
            <a:pPr lvl="1"/>
            <a:r>
              <a:rPr lang="en-US" sz="1800"/>
              <a:t>Demonstrated progression to pre-registration education </a:t>
            </a:r>
          </a:p>
        </p:txBody>
      </p:sp>
      <p:sp>
        <p:nvSpPr>
          <p:cNvPr id="4" name="TextBox 3">
            <a:extLst>
              <a:ext uri="{FF2B5EF4-FFF2-40B4-BE49-F238E27FC236}">
                <a16:creationId xmlns:a16="http://schemas.microsoft.com/office/drawing/2014/main" id="{B82A173A-B7CA-41CB-8A38-7C8340F004E3}"/>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
        <p:nvSpPr>
          <p:cNvPr id="11" name="TextBox 10">
            <a:extLst>
              <a:ext uri="{FF2B5EF4-FFF2-40B4-BE49-F238E27FC236}">
                <a16:creationId xmlns:a16="http://schemas.microsoft.com/office/drawing/2014/main" id="{F0FE83A3-7CEE-4419-9D04-6935447D28BE}"/>
              </a:ext>
            </a:extLst>
          </p:cNvPr>
          <p:cNvSpPr txBox="1"/>
          <p:nvPr/>
        </p:nvSpPr>
        <p:spPr>
          <a:xfrm>
            <a:off x="690072" y="4715320"/>
            <a:ext cx="10718564" cy="923330"/>
          </a:xfrm>
          <a:prstGeom prst="rect">
            <a:avLst/>
          </a:prstGeom>
          <a:noFill/>
        </p:spPr>
        <p:txBody>
          <a:bodyPr wrap="square">
            <a:spAutoFit/>
          </a:bodyPr>
          <a:lstStyle/>
          <a:p>
            <a:pPr marL="0" indent="0">
              <a:buNone/>
            </a:pPr>
            <a:r>
              <a:rPr lang="en-US" sz="1800" b="1">
                <a:solidFill>
                  <a:srgbClr val="AE2473"/>
                </a:solidFill>
              </a:rPr>
              <a:t>Next to come out shall be clarification regarding appropriate </a:t>
            </a:r>
            <a:r>
              <a:rPr lang="en-US" sz="1800" b="1" u="sng">
                <a:solidFill>
                  <a:srgbClr val="AE2473"/>
                </a:solidFill>
              </a:rPr>
              <a:t>Delegation &amp; Supervision </a:t>
            </a:r>
            <a:r>
              <a:rPr lang="en-US" sz="1800" b="1">
                <a:solidFill>
                  <a:srgbClr val="AE2473"/>
                </a:solidFill>
              </a:rPr>
              <a:t>to support the support worker workforce enabling them to work at the top of their scope of practice.</a:t>
            </a:r>
          </a:p>
        </p:txBody>
      </p:sp>
    </p:spTree>
    <p:extLst>
      <p:ext uri="{BB962C8B-B14F-4D97-AF65-F5344CB8AC3E}">
        <p14:creationId xmlns:p14="http://schemas.microsoft.com/office/powerpoint/2010/main" val="658087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E10686-CEC5-4D26-BD89-E42CEAF2784B}"/>
              </a:ext>
            </a:extLst>
          </p:cNvPr>
          <p:cNvSpPr>
            <a:spLocks noGrp="1"/>
          </p:cNvSpPr>
          <p:nvPr>
            <p:ph type="ctrTitle"/>
          </p:nvPr>
        </p:nvSpPr>
        <p:spPr>
          <a:xfrm>
            <a:off x="359508" y="1294299"/>
            <a:ext cx="11472985" cy="1018655"/>
          </a:xfrm>
        </p:spPr>
        <p:txBody>
          <a:bodyPr>
            <a:normAutofit fontScale="90000"/>
          </a:bodyPr>
          <a:lstStyle/>
          <a:p>
            <a:r>
              <a:rPr lang="en-GB"/>
              <a:t>Radiography </a:t>
            </a:r>
            <a:r>
              <a:rPr kumimoji="0" lang="en-GB" sz="4800" b="1" i="0" u="none" strike="noStrike" kern="1200" cap="none" spc="0" normalizeH="0" baseline="0" noProof="0">
                <a:ln>
                  <a:noFill/>
                </a:ln>
                <a:solidFill>
                  <a:srgbClr val="AE2473"/>
                </a:solidFill>
                <a:effectLst/>
                <a:uLnTx/>
                <a:uFillTx/>
                <a:latin typeface="Arial" panose="020B0604020202020204"/>
                <a:ea typeface="+mj-ea"/>
                <a:cs typeface="+mj-cs"/>
              </a:rPr>
              <a:t>support workforce </a:t>
            </a:r>
            <a:r>
              <a:rPr lang="en-GB"/>
              <a:t>apprenticeships</a:t>
            </a:r>
          </a:p>
        </p:txBody>
      </p:sp>
      <p:sp>
        <p:nvSpPr>
          <p:cNvPr id="6" name="Subtitle 5">
            <a:extLst>
              <a:ext uri="{FF2B5EF4-FFF2-40B4-BE49-F238E27FC236}">
                <a16:creationId xmlns:a16="http://schemas.microsoft.com/office/drawing/2014/main" id="{E0E210A6-E8CF-4A63-82A4-5E4A331D0EB0}"/>
              </a:ext>
            </a:extLst>
          </p:cNvPr>
          <p:cNvSpPr>
            <a:spLocks noGrp="1"/>
          </p:cNvSpPr>
          <p:nvPr>
            <p:ph type="subTitle" idx="1"/>
          </p:nvPr>
        </p:nvSpPr>
        <p:spPr>
          <a:xfrm>
            <a:off x="460160" y="3136758"/>
            <a:ext cx="9144000" cy="824523"/>
          </a:xfrm>
        </p:spPr>
        <p:txBody>
          <a:bodyPr>
            <a:normAutofit fontScale="92500" lnSpcReduction="20000"/>
          </a:bodyPr>
          <a:lstStyle/>
          <a:p>
            <a:r>
              <a:rPr lang="en-GB"/>
              <a:t>Gemma Hall, Talent for Care Relationship Manager (Apprenticeships) – North West, Talent for Care, Health Education England</a:t>
            </a:r>
          </a:p>
        </p:txBody>
      </p:sp>
      <p:pic>
        <p:nvPicPr>
          <p:cNvPr id="4" name="Picture 3" descr="A picture containing text&#10;&#10;Description automatically generated">
            <a:extLst>
              <a:ext uri="{FF2B5EF4-FFF2-40B4-BE49-F238E27FC236}">
                <a16:creationId xmlns:a16="http://schemas.microsoft.com/office/drawing/2014/main" id="{6EA25A34-753C-4E2B-BB59-CDC2FC93A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7641" y="2146193"/>
            <a:ext cx="1213106" cy="3630175"/>
          </a:xfrm>
          <a:prstGeom prst="rect">
            <a:avLst/>
          </a:prstGeom>
        </p:spPr>
      </p:pic>
    </p:spTree>
    <p:extLst>
      <p:ext uri="{BB962C8B-B14F-4D97-AF65-F5344CB8AC3E}">
        <p14:creationId xmlns:p14="http://schemas.microsoft.com/office/powerpoint/2010/main" val="3305327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321365" y="204454"/>
            <a:ext cx="10515600" cy="636205"/>
          </a:xfrm>
        </p:spPr>
        <p:txBody>
          <a:bodyPr>
            <a:normAutofit fontScale="90000"/>
          </a:bodyPr>
          <a:lstStyle/>
          <a:p>
            <a:r>
              <a:rPr lang="en-GB"/>
              <a:t>What is an Apprenticeship?</a:t>
            </a:r>
            <a:endParaRPr lang="en-US"/>
          </a:p>
        </p:txBody>
      </p:sp>
      <p:sp>
        <p:nvSpPr>
          <p:cNvPr id="3" name="Content Placeholder 2">
            <a:extLst>
              <a:ext uri="{FF2B5EF4-FFF2-40B4-BE49-F238E27FC236}">
                <a16:creationId xmlns:a16="http://schemas.microsoft.com/office/drawing/2014/main" id="{8118D395-DA41-C44E-9841-AA52A390E1BF}"/>
              </a:ext>
            </a:extLst>
          </p:cNvPr>
          <p:cNvSpPr>
            <a:spLocks noGrp="1"/>
          </p:cNvSpPr>
          <p:nvPr>
            <p:ph idx="1"/>
          </p:nvPr>
        </p:nvSpPr>
        <p:spPr>
          <a:xfrm>
            <a:off x="559904" y="1388467"/>
            <a:ext cx="7815469" cy="4260156"/>
          </a:xfrm>
        </p:spPr>
        <p:txBody>
          <a:bodyPr>
            <a:normAutofit/>
          </a:bodyPr>
          <a:lstStyle/>
          <a:p>
            <a:pPr marL="342883" indent="-342883">
              <a:buFont typeface="Arial" panose="020B0604020202020204" pitchFamily="34" charset="0"/>
              <a:buChar char="•"/>
            </a:pPr>
            <a:r>
              <a:rPr lang="en-GB" sz="2400" b="0">
                <a:solidFill>
                  <a:schemeClr val="bg2">
                    <a:lumMod val="25000"/>
                  </a:schemeClr>
                </a:solidFill>
              </a:rPr>
              <a:t>An apprenticeship is a job with training. </a:t>
            </a:r>
          </a:p>
          <a:p>
            <a:pPr marL="342883" indent="-342883">
              <a:buFont typeface="Arial" panose="020B0604020202020204" pitchFamily="34" charset="0"/>
              <a:buChar char="•"/>
            </a:pPr>
            <a:r>
              <a:rPr lang="en-GB" sz="2400" b="0">
                <a:solidFill>
                  <a:schemeClr val="bg2">
                    <a:lumMod val="25000"/>
                  </a:schemeClr>
                </a:solidFill>
              </a:rPr>
              <a:t>Apprentices will gain the technical knowledge, practical experience and wider skills and behaviours they need for their immediate job and future career. </a:t>
            </a:r>
          </a:p>
          <a:p>
            <a:pPr marL="342883" indent="-342883">
              <a:buFont typeface="Arial" panose="020B0604020202020204" pitchFamily="34" charset="0"/>
              <a:buChar char="•"/>
            </a:pPr>
            <a:r>
              <a:rPr lang="en-GB" sz="2400" b="0">
                <a:solidFill>
                  <a:schemeClr val="bg2">
                    <a:lumMod val="25000"/>
                  </a:schemeClr>
                </a:solidFill>
              </a:rPr>
              <a:t>The apprentice gains this through formal off-the-job training and the opportunity to practise these new skills in a real work environment. </a:t>
            </a:r>
          </a:p>
        </p:txBody>
      </p:sp>
      <p:pic>
        <p:nvPicPr>
          <p:cNvPr id="4" name="Picture 2" descr="H:\Marketing\Leaflet Components\leaflet A5 Program.jpg">
            <a:extLst>
              <a:ext uri="{FF2B5EF4-FFF2-40B4-BE49-F238E27FC236}">
                <a16:creationId xmlns:a16="http://schemas.microsoft.com/office/drawing/2014/main" id="{2B53F66F-C7F1-416B-BE86-11F1E2037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835" y="1123422"/>
            <a:ext cx="2875323" cy="434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93DD0C6-C241-4040-A0AF-67729A026047}"/>
              </a:ext>
            </a:extLst>
          </p:cNvPr>
          <p:cNvSpPr/>
          <p:nvPr/>
        </p:nvSpPr>
        <p:spPr>
          <a:xfrm>
            <a:off x="3822033" y="6375319"/>
            <a:ext cx="2947737" cy="339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GB" sz="1400" b="1">
                <a:solidFill>
                  <a:srgbClr val="AE2473"/>
                </a:solidFill>
                <a:latin typeface="Arial" panose="020B0604020202020204"/>
              </a:rPr>
              <a:t>#NHSEstatesApprentice</a:t>
            </a:r>
          </a:p>
        </p:txBody>
      </p:sp>
      <p:sp>
        <p:nvSpPr>
          <p:cNvPr id="7" name="Rectangle 6">
            <a:extLst>
              <a:ext uri="{FF2B5EF4-FFF2-40B4-BE49-F238E27FC236}">
                <a16:creationId xmlns:a16="http://schemas.microsoft.com/office/drawing/2014/main" id="{CAF8E266-9AEF-46E0-AD68-87A8139F1495}"/>
              </a:ext>
            </a:extLst>
          </p:cNvPr>
          <p:cNvSpPr/>
          <p:nvPr/>
        </p:nvSpPr>
        <p:spPr>
          <a:xfrm>
            <a:off x="3856260" y="6410426"/>
            <a:ext cx="2153114" cy="2791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srgbClr val="FFFFFF"/>
              </a:solidFill>
              <a:latin typeface="Arial" panose="020B0604020202020204"/>
            </a:endParaRPr>
          </a:p>
        </p:txBody>
      </p:sp>
      <p:sp>
        <p:nvSpPr>
          <p:cNvPr id="8" name="TextBox 7">
            <a:extLst>
              <a:ext uri="{FF2B5EF4-FFF2-40B4-BE49-F238E27FC236}">
                <a16:creationId xmlns:a16="http://schemas.microsoft.com/office/drawing/2014/main" id="{0D53CC94-0485-48C1-8147-FBA3EF8701BA}"/>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303066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374373" y="168441"/>
            <a:ext cx="10515600" cy="636205"/>
          </a:xfrm>
        </p:spPr>
        <p:txBody>
          <a:bodyPr>
            <a:normAutofit fontScale="90000"/>
          </a:bodyPr>
          <a:lstStyle/>
          <a:p>
            <a:r>
              <a:rPr lang="en-GB"/>
              <a:t>Apprenticeship Basics </a:t>
            </a:r>
            <a:endParaRPr lang="en-US"/>
          </a:p>
        </p:txBody>
      </p:sp>
      <p:sp>
        <p:nvSpPr>
          <p:cNvPr id="3" name="Content Placeholder 2">
            <a:extLst>
              <a:ext uri="{FF2B5EF4-FFF2-40B4-BE49-F238E27FC236}">
                <a16:creationId xmlns:a16="http://schemas.microsoft.com/office/drawing/2014/main" id="{8118D395-DA41-C44E-9841-AA52A390E1BF}"/>
              </a:ext>
            </a:extLst>
          </p:cNvPr>
          <p:cNvSpPr>
            <a:spLocks noGrp="1"/>
          </p:cNvSpPr>
          <p:nvPr>
            <p:ph idx="1"/>
          </p:nvPr>
        </p:nvSpPr>
        <p:spPr>
          <a:xfrm>
            <a:off x="626165" y="1073426"/>
            <a:ext cx="10515600" cy="4280451"/>
          </a:xfrm>
        </p:spPr>
        <p:txBody>
          <a:bodyPr>
            <a:noAutofit/>
          </a:bodyPr>
          <a:lstStyle/>
          <a:p>
            <a:pPr marL="342900" indent="-342900">
              <a:buFont typeface="Arial" panose="020B0604020202020204" pitchFamily="34" charset="0"/>
              <a:buChar char="•"/>
            </a:pPr>
            <a:r>
              <a:rPr lang="en-GB" sz="2300" b="0">
                <a:solidFill>
                  <a:srgbClr val="000000"/>
                </a:solidFill>
              </a:rPr>
              <a:t>Apprenticeship Levy was introduced in 2017 to fund the provision of apprenticeship training</a:t>
            </a:r>
          </a:p>
          <a:p>
            <a:pPr marL="342900" indent="-342900">
              <a:buFont typeface="Arial" panose="020B0604020202020204" pitchFamily="34" charset="0"/>
              <a:buChar char="•"/>
            </a:pPr>
            <a:r>
              <a:rPr lang="en-GB" sz="2300" b="0">
                <a:solidFill>
                  <a:srgbClr val="000000"/>
                </a:solidFill>
              </a:rPr>
              <a:t>All large employers in scope and pay apprenticeship levy</a:t>
            </a:r>
          </a:p>
          <a:p>
            <a:pPr marL="342900" indent="-342900">
              <a:buFont typeface="Arial" panose="020B0604020202020204" pitchFamily="34" charset="0"/>
              <a:buChar char="•"/>
            </a:pPr>
            <a:r>
              <a:rPr lang="en-GB" sz="2300" b="0">
                <a:solidFill>
                  <a:srgbClr val="000000"/>
                </a:solidFill>
              </a:rPr>
              <a:t>Levy funds 100% of education costs for the apprentice (but not salary)</a:t>
            </a:r>
          </a:p>
          <a:p>
            <a:pPr marL="342900" indent="-342900">
              <a:buFont typeface="Arial" panose="020B0604020202020204" pitchFamily="34" charset="0"/>
              <a:buChar char="•"/>
            </a:pPr>
            <a:r>
              <a:rPr lang="en-GB" sz="2300" b="0">
                <a:solidFill>
                  <a:srgbClr val="000000"/>
                </a:solidFill>
                <a:ea typeface="Calibri" panose="020F0502020204030204" pitchFamily="34" charset="0"/>
                <a:cs typeface="Times New Roman" panose="02020603050405020304" pitchFamily="18" charset="0"/>
              </a:rPr>
              <a:t>Unlike a typical training course or degree, apprenticeships combine on-the-job training at an employer’s site with off-the-job training provided by a training organisation or university </a:t>
            </a:r>
          </a:p>
          <a:p>
            <a:pPr marL="342900" indent="-342900">
              <a:buFont typeface="Arial" panose="020B0604020202020204" pitchFamily="34" charset="0"/>
              <a:buChar char="•"/>
            </a:pPr>
            <a:r>
              <a:rPr lang="en-GB" sz="2300" b="0">
                <a:solidFill>
                  <a:srgbClr val="000000"/>
                </a:solidFill>
                <a:ea typeface="Calibri" panose="020F0502020204030204" pitchFamily="34" charset="0"/>
                <a:cs typeface="Times New Roman" panose="02020603050405020304" pitchFamily="18" charset="0"/>
              </a:rPr>
              <a:t>Leads to a national qualification – apprentices are employed in a real job whilst training</a:t>
            </a:r>
          </a:p>
          <a:p>
            <a:pPr marL="342900" indent="-342900">
              <a:buFont typeface="Arial" panose="020B0604020202020204" pitchFamily="34" charset="0"/>
              <a:buChar char="•"/>
            </a:pPr>
            <a:r>
              <a:rPr lang="en-GB" sz="2300" b="0">
                <a:solidFill>
                  <a:srgbClr val="000000"/>
                </a:solidFill>
                <a:ea typeface="Calibri" panose="020F0502020204030204" pitchFamily="34" charset="0"/>
                <a:cs typeface="Times New Roman" panose="02020603050405020304" pitchFamily="18" charset="0"/>
              </a:rPr>
              <a:t>In the NHS we use apprenticeships to develop the skills and knowledge of both new and existing employees </a:t>
            </a:r>
          </a:p>
        </p:txBody>
      </p:sp>
      <p:sp>
        <p:nvSpPr>
          <p:cNvPr id="4" name="Rectangle 3">
            <a:extLst>
              <a:ext uri="{FF2B5EF4-FFF2-40B4-BE49-F238E27FC236}">
                <a16:creationId xmlns:a16="http://schemas.microsoft.com/office/drawing/2014/main" id="{81970935-A7C9-4528-9457-D9B68C00A9B9}"/>
              </a:ext>
            </a:extLst>
          </p:cNvPr>
          <p:cNvSpPr/>
          <p:nvPr/>
        </p:nvSpPr>
        <p:spPr>
          <a:xfrm>
            <a:off x="3822033" y="6375319"/>
            <a:ext cx="2947737" cy="339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GB" sz="1400" b="1">
                <a:solidFill>
                  <a:srgbClr val="AE2473"/>
                </a:solidFill>
                <a:latin typeface="Arial" panose="020B0604020202020204"/>
              </a:rPr>
              <a:t>#NHSEstatesApprentice</a:t>
            </a:r>
          </a:p>
        </p:txBody>
      </p:sp>
      <p:sp>
        <p:nvSpPr>
          <p:cNvPr id="8" name="Rectangle 7">
            <a:extLst>
              <a:ext uri="{FF2B5EF4-FFF2-40B4-BE49-F238E27FC236}">
                <a16:creationId xmlns:a16="http://schemas.microsoft.com/office/drawing/2014/main" id="{E1E23D81-0C5A-4154-A398-5E3D31D464B4}"/>
              </a:ext>
            </a:extLst>
          </p:cNvPr>
          <p:cNvSpPr/>
          <p:nvPr/>
        </p:nvSpPr>
        <p:spPr>
          <a:xfrm>
            <a:off x="3856260" y="6410426"/>
            <a:ext cx="2153114" cy="2791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srgbClr val="FFFFFF"/>
              </a:solidFill>
              <a:latin typeface="Arial" panose="020B0604020202020204"/>
            </a:endParaRPr>
          </a:p>
        </p:txBody>
      </p:sp>
      <p:sp>
        <p:nvSpPr>
          <p:cNvPr id="6" name="TextBox 5">
            <a:extLst>
              <a:ext uri="{FF2B5EF4-FFF2-40B4-BE49-F238E27FC236}">
                <a16:creationId xmlns:a16="http://schemas.microsoft.com/office/drawing/2014/main" id="{5C87F546-C9EF-4CC6-BCC6-37FB4E0B8B10}"/>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4061710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96FFB-6A71-459F-BFEE-01FD0E059500}"/>
              </a:ext>
            </a:extLst>
          </p:cNvPr>
          <p:cNvSpPr>
            <a:spLocks noGrp="1"/>
          </p:cNvSpPr>
          <p:nvPr>
            <p:ph type="title"/>
          </p:nvPr>
        </p:nvSpPr>
        <p:spPr>
          <a:xfrm>
            <a:off x="520148" y="189222"/>
            <a:ext cx="10515600" cy="636205"/>
          </a:xfrm>
        </p:spPr>
        <p:txBody>
          <a:bodyPr>
            <a:normAutofit fontScale="90000"/>
          </a:bodyPr>
          <a:lstStyle/>
          <a:p>
            <a:r>
              <a:rPr lang="en-GB"/>
              <a:t>Levels of Apprenticeships</a:t>
            </a:r>
          </a:p>
        </p:txBody>
      </p:sp>
      <p:pic>
        <p:nvPicPr>
          <p:cNvPr id="1026" name="Picture 2" descr="image">
            <a:extLst>
              <a:ext uri="{FF2B5EF4-FFF2-40B4-BE49-F238E27FC236}">
                <a16:creationId xmlns:a16="http://schemas.microsoft.com/office/drawing/2014/main" id="{B7AD969A-8A8D-4BC0-B4A7-6535C63A6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723" y="1213596"/>
            <a:ext cx="8642555" cy="4430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E82F8B-0F94-4041-B11D-DFC715F3B2DD}"/>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297962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FDF9-B276-429D-B9B4-FF2E5E961B3D}"/>
              </a:ext>
            </a:extLst>
          </p:cNvPr>
          <p:cNvSpPr>
            <a:spLocks noGrp="1"/>
          </p:cNvSpPr>
          <p:nvPr>
            <p:ph type="title"/>
          </p:nvPr>
        </p:nvSpPr>
        <p:spPr>
          <a:xfrm>
            <a:off x="559904" y="348249"/>
            <a:ext cx="10515600" cy="636205"/>
          </a:xfrm>
        </p:spPr>
        <p:txBody>
          <a:bodyPr>
            <a:normAutofit fontScale="90000"/>
          </a:bodyPr>
          <a:lstStyle/>
          <a:p>
            <a:r>
              <a:rPr lang="en-GB"/>
              <a:t>Format of Apprenticeships</a:t>
            </a:r>
          </a:p>
        </p:txBody>
      </p:sp>
      <p:sp>
        <p:nvSpPr>
          <p:cNvPr id="3" name="Content Placeholder 2">
            <a:extLst>
              <a:ext uri="{FF2B5EF4-FFF2-40B4-BE49-F238E27FC236}">
                <a16:creationId xmlns:a16="http://schemas.microsoft.com/office/drawing/2014/main" id="{81253B11-FEA3-407C-AC9D-9B4F8C8847CA}"/>
              </a:ext>
            </a:extLst>
          </p:cNvPr>
          <p:cNvSpPr>
            <a:spLocks noGrp="1"/>
          </p:cNvSpPr>
          <p:nvPr>
            <p:ph idx="1"/>
          </p:nvPr>
        </p:nvSpPr>
        <p:spPr>
          <a:xfrm>
            <a:off x="559904" y="1364974"/>
            <a:ext cx="8888896" cy="4283649"/>
          </a:xfrm>
        </p:spPr>
        <p:txBody>
          <a:bodyPr>
            <a:normAutofit lnSpcReduction="10000"/>
          </a:bodyPr>
          <a:lstStyle/>
          <a:p>
            <a:pPr marL="342900" indent="-342900">
              <a:buFont typeface="Arial" panose="020B0604020202020204" pitchFamily="34" charset="0"/>
              <a:buChar char="•"/>
            </a:pPr>
            <a:r>
              <a:rPr lang="en-GB" sz="2600" b="0">
                <a:solidFill>
                  <a:srgbClr val="000000"/>
                </a:solidFill>
              </a:rPr>
              <a:t>Level 2 to Level 7</a:t>
            </a:r>
          </a:p>
          <a:p>
            <a:pPr marL="342900" indent="-342900">
              <a:buFont typeface="Arial" panose="020B0604020202020204" pitchFamily="34" charset="0"/>
              <a:buChar char="•"/>
            </a:pPr>
            <a:r>
              <a:rPr lang="en-GB" sz="2600" b="0">
                <a:solidFill>
                  <a:srgbClr val="000000"/>
                </a:solidFill>
              </a:rPr>
              <a:t>Relate to an occupation – occupational competence</a:t>
            </a:r>
          </a:p>
          <a:p>
            <a:pPr marL="342900" indent="-342900">
              <a:buFont typeface="Arial" panose="020B0604020202020204" pitchFamily="34" charset="0"/>
              <a:buChar char="•"/>
            </a:pPr>
            <a:r>
              <a:rPr lang="en-GB" sz="2600" b="0">
                <a:solidFill>
                  <a:srgbClr val="000000"/>
                </a:solidFill>
              </a:rPr>
              <a:t>Knowledge Skills and Behaviours (KSBs) and End Point Assessment (EPA)</a:t>
            </a:r>
          </a:p>
          <a:p>
            <a:pPr marL="342900" indent="-342900">
              <a:buFont typeface="Arial" panose="020B0604020202020204" pitchFamily="34" charset="0"/>
              <a:buChar char="•"/>
            </a:pPr>
            <a:r>
              <a:rPr lang="en-GB" sz="2600" b="0">
                <a:solidFill>
                  <a:srgbClr val="000000"/>
                </a:solidFill>
              </a:rPr>
              <a:t>20% off the job learning </a:t>
            </a:r>
          </a:p>
          <a:p>
            <a:pPr marL="342900" indent="-342900">
              <a:buFont typeface="Arial" panose="020B0604020202020204" pitchFamily="34" charset="0"/>
              <a:buChar char="•"/>
            </a:pPr>
            <a:r>
              <a:rPr lang="en-GB" sz="2600" b="0">
                <a:solidFill>
                  <a:srgbClr val="000000"/>
                </a:solidFill>
              </a:rPr>
              <a:t>Mandated qualifications – included in some but not all</a:t>
            </a:r>
          </a:p>
          <a:p>
            <a:pPr marL="342900" indent="-342900">
              <a:buFont typeface="Arial" panose="020B0604020202020204" pitchFamily="34" charset="0"/>
              <a:buChar char="•"/>
            </a:pPr>
            <a:r>
              <a:rPr lang="en-GB" sz="2600" b="0">
                <a:solidFill>
                  <a:srgbClr val="000000"/>
                </a:solidFill>
              </a:rPr>
              <a:t>Models of delivery of apprenticeships – can vary by provider </a:t>
            </a:r>
          </a:p>
          <a:p>
            <a:pPr marL="342900" indent="-342900">
              <a:buFont typeface="Arial" panose="020B0604020202020204" pitchFamily="34" charset="0"/>
              <a:buChar char="•"/>
            </a:pPr>
            <a:r>
              <a:rPr lang="en-GB" sz="2600" b="0">
                <a:solidFill>
                  <a:srgbClr val="000000"/>
                </a:solidFill>
              </a:rPr>
              <a:t>Placements – some but not all (usually degree level apprenticeships) </a:t>
            </a:r>
          </a:p>
          <a:p>
            <a:endParaRPr lang="en-GB">
              <a:solidFill>
                <a:srgbClr val="FF0000"/>
              </a:solidFill>
            </a:endParaRPr>
          </a:p>
          <a:p>
            <a:endParaRPr lang="en-GB"/>
          </a:p>
        </p:txBody>
      </p:sp>
      <p:sp>
        <p:nvSpPr>
          <p:cNvPr id="4" name="TextBox 3">
            <a:extLst>
              <a:ext uri="{FF2B5EF4-FFF2-40B4-BE49-F238E27FC236}">
                <a16:creationId xmlns:a16="http://schemas.microsoft.com/office/drawing/2014/main" id="{AEC8BB61-88E7-480C-B69C-5D3A68F3936D}"/>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252484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E54A9-02C4-4729-A92D-93E3892D70F4}"/>
              </a:ext>
            </a:extLst>
          </p:cNvPr>
          <p:cNvSpPr txBox="1"/>
          <p:nvPr/>
        </p:nvSpPr>
        <p:spPr>
          <a:xfrm>
            <a:off x="559904" y="1654801"/>
            <a:ext cx="9419593" cy="3970318"/>
          </a:xfrm>
          <a:prstGeom prst="rect">
            <a:avLst/>
          </a:prstGeom>
          <a:noFill/>
        </p:spPr>
        <p:txBody>
          <a:bodyPr wrap="square" rtlCol="0">
            <a:spAutoFit/>
          </a:bodyPr>
          <a:lstStyle/>
          <a:p>
            <a:pPr defTabSz="457200">
              <a:defRPr/>
            </a:pPr>
            <a:r>
              <a:rPr lang="en-GB">
                <a:solidFill>
                  <a:srgbClr val="005EB8"/>
                </a:solidFill>
                <a:latin typeface="Arial" panose="020B0604020202020204"/>
                <a:hlinkClick r:id="rId3"/>
              </a:rPr>
              <a:t>All Apprenticeship Standards</a:t>
            </a:r>
            <a:r>
              <a:rPr lang="en-GB">
                <a:solidFill>
                  <a:srgbClr val="005EB8"/>
                </a:solidFill>
                <a:latin typeface="Arial" panose="020B0604020202020204"/>
              </a:rPr>
              <a:t> </a:t>
            </a:r>
            <a:r>
              <a:rPr lang="en-GB" u="sng">
                <a:solidFill>
                  <a:srgbClr val="005EB8"/>
                </a:solidFill>
                <a:latin typeface="Arial" panose="020B0604020202020204"/>
                <a:hlinkClick r:id="rId4"/>
              </a:rPr>
              <a:t>–</a:t>
            </a:r>
            <a:r>
              <a:rPr lang="en-GB" u="sng">
                <a:solidFill>
                  <a:srgbClr val="005EB8"/>
                </a:solidFill>
                <a:latin typeface="Arial" panose="020B0604020202020204"/>
              </a:rPr>
              <a:t> Institu</a:t>
            </a:r>
            <a:r>
              <a:rPr lang="en-GB" u="sng">
                <a:solidFill>
                  <a:srgbClr val="005EB8"/>
                </a:solidFill>
                <a:latin typeface="Arial" panose="020B0604020202020204"/>
                <a:hlinkClick r:id="rId4"/>
              </a:rPr>
              <a:t>t</a:t>
            </a:r>
            <a:r>
              <a:rPr lang="en-GB" u="sng">
                <a:solidFill>
                  <a:srgbClr val="005EB8"/>
                </a:solidFill>
                <a:latin typeface="Arial" panose="020B0604020202020204"/>
              </a:rPr>
              <a:t>e for Apprenticeships a</a:t>
            </a:r>
            <a:r>
              <a:rPr lang="en-GB" u="sng">
                <a:solidFill>
                  <a:srgbClr val="005EB8"/>
                </a:solidFill>
                <a:latin typeface="Arial" panose="020B0604020202020204"/>
                <a:hlinkClick r:id="rId4"/>
              </a:rPr>
              <a:t>nd</a:t>
            </a:r>
            <a:r>
              <a:rPr lang="en-GB" u="sng">
                <a:solidFill>
                  <a:srgbClr val="005EB8"/>
                </a:solidFill>
                <a:latin typeface="Arial" panose="020B0604020202020204"/>
              </a:rPr>
              <a:t> Technical Education</a:t>
            </a:r>
            <a:endParaRPr lang="en-GB" u="sng">
              <a:solidFill>
                <a:srgbClr val="005EB8"/>
              </a:solidFill>
              <a:latin typeface="Arial" panose="020B0604020202020204"/>
              <a:hlinkClick r:id="rId4"/>
            </a:endParaRPr>
          </a:p>
          <a:p>
            <a:pPr defTabSz="457200">
              <a:defRPr/>
            </a:pPr>
            <a:endParaRPr lang="en-GB">
              <a:solidFill>
                <a:srgbClr val="005EB8"/>
              </a:solidFill>
              <a:latin typeface="Arial" panose="020B0604020202020204"/>
              <a:hlinkClick r:id="rId4"/>
            </a:endParaRPr>
          </a:p>
          <a:p>
            <a:pPr defTabSz="457200">
              <a:defRPr/>
            </a:pPr>
            <a:r>
              <a:rPr lang="en-GB">
                <a:solidFill>
                  <a:srgbClr val="005EB8"/>
                </a:solidFill>
                <a:latin typeface="Arial" panose="020B0604020202020204"/>
                <a:hlinkClick r:id="rId4"/>
              </a:rPr>
              <a:t>HEALTHCARE SUPPORT WORKER – Level 2</a:t>
            </a:r>
            <a:endParaRPr lang="en-GB">
              <a:solidFill>
                <a:srgbClr val="005EB8"/>
              </a:solidFill>
              <a:latin typeface="Arial" panose="020B0604020202020204"/>
            </a:endParaRPr>
          </a:p>
          <a:p>
            <a:pPr defTabSz="457200">
              <a:defRPr/>
            </a:pPr>
            <a:endParaRPr lang="en-GB">
              <a:solidFill>
                <a:srgbClr val="005EB8"/>
              </a:solidFill>
              <a:latin typeface="Arial" panose="020B0604020202020204"/>
            </a:endParaRPr>
          </a:p>
          <a:p>
            <a:pPr defTabSz="457200">
              <a:defRPr/>
            </a:pPr>
            <a:r>
              <a:rPr lang="en-GB">
                <a:solidFill>
                  <a:srgbClr val="005EB8"/>
                </a:solidFill>
                <a:latin typeface="Arial" panose="020B0604020202020204"/>
                <a:hlinkClick r:id="rId5"/>
              </a:rPr>
              <a:t>Senior Healthcare Support Worker – Level 3</a:t>
            </a:r>
            <a:endParaRPr lang="en-GB">
              <a:solidFill>
                <a:srgbClr val="005EB8"/>
              </a:solidFill>
              <a:latin typeface="Arial" panose="020B0604020202020204"/>
            </a:endParaRPr>
          </a:p>
          <a:p>
            <a:pPr defTabSz="457200">
              <a:defRPr/>
            </a:pPr>
            <a:endParaRPr lang="en-GB">
              <a:solidFill>
                <a:srgbClr val="005EB8"/>
              </a:solidFill>
              <a:latin typeface="Arial" panose="020B0604020202020204"/>
            </a:endParaRPr>
          </a:p>
          <a:p>
            <a:pPr defTabSz="457200">
              <a:defRPr/>
            </a:pPr>
            <a:r>
              <a:rPr lang="en-GB">
                <a:solidFill>
                  <a:srgbClr val="005EB8"/>
                </a:solidFill>
                <a:latin typeface="Arial" panose="020B0604020202020204"/>
                <a:hlinkClick r:id="rId6"/>
              </a:rPr>
              <a:t>Assistant Practitioner – Level 5</a:t>
            </a:r>
            <a:endParaRPr lang="en-GB">
              <a:solidFill>
                <a:srgbClr val="005EB8"/>
              </a:solidFill>
              <a:latin typeface="Arial" panose="020B0604020202020204"/>
            </a:endParaRPr>
          </a:p>
          <a:p>
            <a:pPr defTabSz="457200">
              <a:defRPr/>
            </a:pPr>
            <a:endParaRPr lang="en-GB">
              <a:solidFill>
                <a:srgbClr val="005EB8"/>
              </a:solidFill>
              <a:latin typeface="Arial" panose="020B0604020202020204"/>
            </a:endParaRPr>
          </a:p>
          <a:p>
            <a:pPr defTabSz="457200">
              <a:defRPr/>
            </a:pPr>
            <a:r>
              <a:rPr lang="en-GB">
                <a:solidFill>
                  <a:srgbClr val="005EB8"/>
                </a:solidFill>
                <a:latin typeface="Arial" panose="020B0604020202020204"/>
                <a:hlinkClick r:id="rId7"/>
              </a:rPr>
              <a:t>Mammography Associate – Level 4</a:t>
            </a:r>
            <a:endParaRPr lang="en-GB">
              <a:solidFill>
                <a:srgbClr val="005EB8"/>
              </a:solidFill>
              <a:latin typeface="Arial" panose="020B0604020202020204"/>
            </a:endParaRPr>
          </a:p>
          <a:p>
            <a:pPr defTabSz="457200">
              <a:defRPr/>
            </a:pPr>
            <a:endParaRPr lang="en-GB">
              <a:solidFill>
                <a:srgbClr val="005EB8"/>
              </a:solidFill>
              <a:latin typeface="Arial" panose="020B0604020202020204"/>
            </a:endParaRPr>
          </a:p>
          <a:p>
            <a:pPr defTabSz="457200">
              <a:defRPr/>
            </a:pPr>
            <a:r>
              <a:rPr lang="en-GB">
                <a:solidFill>
                  <a:srgbClr val="005EB8"/>
                </a:solidFill>
                <a:latin typeface="Arial" panose="020B0604020202020204"/>
                <a:hlinkClick r:id="rId8"/>
              </a:rPr>
              <a:t>Healthcare Apprenticeship Standards Online – HASO </a:t>
            </a:r>
            <a:endParaRPr lang="en-GB">
              <a:solidFill>
                <a:srgbClr val="005EB8"/>
              </a:solidFill>
              <a:latin typeface="Arial" panose="020B0604020202020204"/>
            </a:endParaRPr>
          </a:p>
          <a:p>
            <a:pPr defTabSz="457200">
              <a:defRPr/>
            </a:pPr>
            <a:endParaRPr lang="en-GB">
              <a:solidFill>
                <a:srgbClr val="005EB8"/>
              </a:solidFill>
              <a:latin typeface="Arial" panose="020B0604020202020204"/>
            </a:endParaRPr>
          </a:p>
          <a:p>
            <a:pPr defTabSz="457200">
              <a:defRPr/>
            </a:pPr>
            <a:r>
              <a:rPr lang="en-GB">
                <a:solidFill>
                  <a:srgbClr val="005EB8"/>
                </a:solidFill>
                <a:latin typeface="Arial" panose="020B0604020202020204"/>
                <a:hlinkClick r:id="rId9"/>
              </a:rPr>
              <a:t>HASO – Apprenticeship Pathways</a:t>
            </a:r>
            <a:endParaRPr lang="en-GB">
              <a:solidFill>
                <a:srgbClr val="005EB8"/>
              </a:solidFill>
              <a:latin typeface="Arial" panose="020B0604020202020204"/>
            </a:endParaRPr>
          </a:p>
          <a:p>
            <a:pPr defTabSz="457200">
              <a:defRPr/>
            </a:pPr>
            <a:endParaRPr lang="en-GB">
              <a:solidFill>
                <a:srgbClr val="005EB8"/>
              </a:solidFill>
              <a:latin typeface="Arial" panose="020B0604020202020204"/>
            </a:endParaRPr>
          </a:p>
        </p:txBody>
      </p:sp>
      <p:sp>
        <p:nvSpPr>
          <p:cNvPr id="3" name="Title 1">
            <a:extLst>
              <a:ext uri="{FF2B5EF4-FFF2-40B4-BE49-F238E27FC236}">
                <a16:creationId xmlns:a16="http://schemas.microsoft.com/office/drawing/2014/main" id="{845E5F5A-16C8-4E62-9483-AE98665A26A8}"/>
              </a:ext>
            </a:extLst>
          </p:cNvPr>
          <p:cNvSpPr>
            <a:spLocks noGrp="1"/>
          </p:cNvSpPr>
          <p:nvPr>
            <p:ph type="title"/>
          </p:nvPr>
        </p:nvSpPr>
        <p:spPr>
          <a:xfrm>
            <a:off x="559904" y="440429"/>
            <a:ext cx="10515600" cy="636205"/>
          </a:xfrm>
        </p:spPr>
        <p:txBody>
          <a:bodyPr>
            <a:normAutofit fontScale="90000"/>
          </a:bodyPr>
          <a:lstStyle/>
          <a:p>
            <a:r>
              <a:rPr lang="en-GB"/>
              <a:t>Apprenticeship Standards and Resources </a:t>
            </a:r>
          </a:p>
        </p:txBody>
      </p:sp>
      <p:sp>
        <p:nvSpPr>
          <p:cNvPr id="4" name="TextBox 3">
            <a:extLst>
              <a:ext uri="{FF2B5EF4-FFF2-40B4-BE49-F238E27FC236}">
                <a16:creationId xmlns:a16="http://schemas.microsoft.com/office/drawing/2014/main" id="{45F5E206-FCB8-49FB-976D-81570DFA9A67}"/>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5934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597005" y="609728"/>
            <a:ext cx="7886700" cy="636205"/>
          </a:xfrm>
        </p:spPr>
        <p:txBody>
          <a:bodyPr>
            <a:normAutofit/>
          </a:bodyPr>
          <a:lstStyle/>
          <a:p>
            <a:r>
              <a:rPr lang="en-US" sz="3733"/>
              <a:t>Overview of the webinar </a:t>
            </a:r>
          </a:p>
        </p:txBody>
      </p:sp>
      <p:sp>
        <p:nvSpPr>
          <p:cNvPr id="7" name="Content Placeholder 6">
            <a:extLst>
              <a:ext uri="{FF2B5EF4-FFF2-40B4-BE49-F238E27FC236}">
                <a16:creationId xmlns:a16="http://schemas.microsoft.com/office/drawing/2014/main" id="{682B0E2F-F89C-48C8-96C6-69D0C6BA9197}"/>
              </a:ext>
            </a:extLst>
          </p:cNvPr>
          <p:cNvSpPr>
            <a:spLocks noGrp="1"/>
          </p:cNvSpPr>
          <p:nvPr>
            <p:ph idx="1"/>
          </p:nvPr>
        </p:nvSpPr>
        <p:spPr>
          <a:xfrm>
            <a:off x="597004" y="1334685"/>
            <a:ext cx="11104600" cy="4256219"/>
          </a:xfrm>
        </p:spPr>
        <p:txBody>
          <a:bodyPr>
            <a:normAutofit fontScale="25000" lnSpcReduction="20000"/>
          </a:bodyPr>
          <a:lstStyle/>
          <a:p>
            <a:pPr marL="478355" indent="-478355">
              <a:lnSpc>
                <a:spcPct val="107000"/>
              </a:lnSpc>
              <a:spcAft>
                <a:spcPts val="1067"/>
              </a:spcAft>
              <a:buFont typeface="Arial" panose="020B0604020202020204" pitchFamily="34" charset="0"/>
              <a:buChar char="•"/>
            </a:pPr>
            <a:r>
              <a:rPr lang="en-GB" sz="8533" b="0">
                <a:solidFill>
                  <a:schemeClr val="bg2">
                    <a:lumMod val="10000"/>
                  </a:schemeClr>
                </a:solidFill>
                <a:ea typeface="Calibri" panose="020F0502020204030204" pitchFamily="34" charset="0"/>
                <a:cs typeface="Times New Roman" panose="02020603050405020304" pitchFamily="18" charset="0"/>
              </a:rPr>
              <a:t>The aims, objectives and support offer of HEE’s national AHP support workforce programme and the role of the AHP Support Worker Competency, Education and Career Development Framework for radiography support workers.</a:t>
            </a:r>
          </a:p>
          <a:p>
            <a:pPr marL="478355" indent="-478355">
              <a:lnSpc>
                <a:spcPct val="107000"/>
              </a:lnSpc>
              <a:spcAft>
                <a:spcPts val="1067"/>
              </a:spcAft>
              <a:buFont typeface="Arial" panose="020B0604020202020204" pitchFamily="34" charset="0"/>
              <a:buChar char="•"/>
            </a:pPr>
            <a:r>
              <a:rPr lang="en-GB" sz="8533" b="0">
                <a:solidFill>
                  <a:schemeClr val="bg2">
                    <a:lumMod val="10000"/>
                  </a:schemeClr>
                </a:solidFill>
                <a:ea typeface="Calibri" panose="020F0502020204030204" pitchFamily="34" charset="0"/>
                <a:cs typeface="Times New Roman" panose="02020603050405020304" pitchFamily="18" charset="0"/>
              </a:rPr>
              <a:t>The commitment of HEE, The Society of Radiographers and other partners to develop the role of the diagnostic radiography support workforce.</a:t>
            </a:r>
          </a:p>
          <a:p>
            <a:pPr marL="478355" indent="-478355">
              <a:lnSpc>
                <a:spcPct val="107000"/>
              </a:lnSpc>
              <a:spcAft>
                <a:spcPts val="1067"/>
              </a:spcAft>
              <a:buFont typeface="Arial" panose="020B0604020202020204" pitchFamily="34" charset="0"/>
              <a:buChar char="•"/>
            </a:pPr>
            <a:r>
              <a:rPr lang="en-GB" sz="8533" b="0">
                <a:solidFill>
                  <a:schemeClr val="bg2">
                    <a:lumMod val="10000"/>
                  </a:schemeClr>
                </a:solidFill>
                <a:ea typeface="Calibri" panose="020F0502020204030204" pitchFamily="34" charset="0"/>
                <a:cs typeface="Times New Roman" panose="02020603050405020304" pitchFamily="18" charset="0"/>
              </a:rPr>
              <a:t>The roles and responsibilities guidance for the diagnostic radiography support workforce in providing additional, profession-specific competencies that complement the AHP Support Worker Competency Framework.</a:t>
            </a:r>
          </a:p>
          <a:p>
            <a:pPr marL="478355" indent="-478355">
              <a:lnSpc>
                <a:spcPct val="107000"/>
              </a:lnSpc>
              <a:spcAft>
                <a:spcPts val="1067"/>
              </a:spcAft>
              <a:buFont typeface="Arial" panose="020B0604020202020204" pitchFamily="34" charset="0"/>
              <a:buChar char="•"/>
            </a:pPr>
            <a:r>
              <a:rPr lang="en-GB" sz="8533" b="0">
                <a:solidFill>
                  <a:schemeClr val="bg2">
                    <a:lumMod val="10000"/>
                  </a:schemeClr>
                </a:solidFill>
                <a:ea typeface="Calibri" panose="020F0502020204030204" pitchFamily="34" charset="0"/>
                <a:cs typeface="Times New Roman" panose="02020603050405020304" pitchFamily="18" charset="0"/>
              </a:rPr>
              <a:t>Apprenticeships for the radiography support workforce across England.</a:t>
            </a:r>
          </a:p>
          <a:p>
            <a:pPr marL="478355" indent="-478355">
              <a:lnSpc>
                <a:spcPct val="107000"/>
              </a:lnSpc>
              <a:spcAft>
                <a:spcPts val="1067"/>
              </a:spcAft>
              <a:buFont typeface="Arial" panose="020B0604020202020204" pitchFamily="34" charset="0"/>
              <a:buChar char="•"/>
            </a:pPr>
            <a:r>
              <a:rPr lang="en-GB" sz="8533" b="0">
                <a:solidFill>
                  <a:schemeClr val="bg2">
                    <a:lumMod val="10000"/>
                  </a:schemeClr>
                </a:solidFill>
                <a:ea typeface="Calibri" panose="020F0502020204030204" pitchFamily="34" charset="0"/>
                <a:cs typeface="Times New Roman" panose="02020603050405020304" pitchFamily="18" charset="0"/>
              </a:rPr>
              <a:t>Our collective roles and contributions in recognising, celebrating, developing, and expanding the radiography non-registered workforce.</a:t>
            </a:r>
          </a:p>
          <a:p>
            <a:pPr marL="457189" indent="-457189">
              <a:buFont typeface="Arial" panose="020B0604020202020204" pitchFamily="34" charset="0"/>
              <a:buChar char="•"/>
            </a:pPr>
            <a:endParaRPr lang="en-GB"/>
          </a:p>
        </p:txBody>
      </p:sp>
      <p:sp>
        <p:nvSpPr>
          <p:cNvPr id="6" name="TextBox 5">
            <a:extLst>
              <a:ext uri="{FF2B5EF4-FFF2-40B4-BE49-F238E27FC236}">
                <a16:creationId xmlns:a16="http://schemas.microsoft.com/office/drawing/2014/main" id="{221B4E3E-7EEE-4A53-BA16-FBC7A7B8DA09}"/>
              </a:ext>
            </a:extLst>
          </p:cNvPr>
          <p:cNvSpPr txBox="1"/>
          <p:nvPr/>
        </p:nvSpPr>
        <p:spPr>
          <a:xfrm>
            <a:off x="4802910" y="6348178"/>
            <a:ext cx="7130473" cy="707694"/>
          </a:xfrm>
          <a:prstGeom prst="rect">
            <a:avLst/>
          </a:prstGeom>
          <a:noFill/>
        </p:spPr>
        <p:txBody>
          <a:bodyPr wrap="square" rtlCol="0">
            <a:spAutoFit/>
          </a:bodyPr>
          <a:lstStyle/>
          <a:p>
            <a:pPr algn="r" defTabSz="914377">
              <a:defRPr/>
            </a:pPr>
            <a:r>
              <a:rPr lang="en-GB" sz="1333">
                <a:solidFill>
                  <a:srgbClr val="005EB8"/>
                </a:solidFill>
                <a:latin typeface="Arial" panose="020B0604020202020204"/>
                <a:hlinkClick r:id="rId2"/>
              </a:rPr>
              <a:t>https://www.hee.nhs.uk/our-work/allied-health-professions/enable-workforce/developing-role-ahp-support-workers/diagnostic-radiography-support-workers</a:t>
            </a:r>
            <a:endParaRPr lang="en-GB" sz="1333">
              <a:solidFill>
                <a:srgbClr val="005EB8"/>
              </a:solidFill>
              <a:latin typeface="Arial" panose="020B0604020202020204"/>
            </a:endParaRPr>
          </a:p>
          <a:p>
            <a:pPr algn="r" defTabSz="914377">
              <a:defRPr/>
            </a:pPr>
            <a:r>
              <a:rPr lang="en-GB" sz="1333">
                <a:solidFill>
                  <a:srgbClr val="005EB8"/>
                </a:solidFill>
                <a:latin typeface="Arial" panose="020B0604020202020204"/>
              </a:rPr>
              <a:t> </a:t>
            </a:r>
          </a:p>
        </p:txBody>
      </p:sp>
    </p:spTree>
    <p:extLst>
      <p:ext uri="{BB962C8B-B14F-4D97-AF65-F5344CB8AC3E}">
        <p14:creationId xmlns:p14="http://schemas.microsoft.com/office/powerpoint/2010/main" val="3197434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559904" y="318052"/>
            <a:ext cx="10515600" cy="1143479"/>
          </a:xfrm>
        </p:spPr>
        <p:txBody>
          <a:bodyPr>
            <a:normAutofit fontScale="90000"/>
          </a:bodyPr>
          <a:lstStyle/>
          <a:p>
            <a:r>
              <a:rPr lang="en-GB"/>
              <a:t>Apprenticeships – The Employer Journey</a:t>
            </a:r>
            <a:endParaRPr lang="en-US"/>
          </a:p>
        </p:txBody>
      </p:sp>
      <p:sp>
        <p:nvSpPr>
          <p:cNvPr id="3" name="Content Placeholder 2">
            <a:extLst>
              <a:ext uri="{FF2B5EF4-FFF2-40B4-BE49-F238E27FC236}">
                <a16:creationId xmlns:a16="http://schemas.microsoft.com/office/drawing/2014/main" id="{8118D395-DA41-C44E-9841-AA52A390E1BF}"/>
              </a:ext>
            </a:extLst>
          </p:cNvPr>
          <p:cNvSpPr>
            <a:spLocks noGrp="1"/>
          </p:cNvSpPr>
          <p:nvPr>
            <p:ph idx="1"/>
          </p:nvPr>
        </p:nvSpPr>
        <p:spPr>
          <a:xfrm>
            <a:off x="559904" y="1762539"/>
            <a:ext cx="8504583" cy="3886084"/>
          </a:xfrm>
        </p:spPr>
        <p:txBody>
          <a:bodyPr>
            <a:normAutofit fontScale="70000" lnSpcReduction="20000"/>
          </a:bodyPr>
          <a:lstStyle/>
          <a:p>
            <a:r>
              <a:rPr lang="en-US"/>
              <a:t>Where to Start…</a:t>
            </a:r>
          </a:p>
          <a:p>
            <a:pPr marL="342883" indent="-342883">
              <a:buFont typeface="Arial" panose="020B0604020202020204" pitchFamily="34" charset="0"/>
              <a:buChar char="•"/>
            </a:pPr>
            <a:r>
              <a:rPr lang="en-GB" b="0">
                <a:solidFill>
                  <a:schemeClr val="bg2">
                    <a:lumMod val="25000"/>
                  </a:schemeClr>
                </a:solidFill>
              </a:rPr>
              <a:t>Workforce Planning – how fit into workforce models / how fund / how use to develop the workforce and tackle skills gaps / grow your own</a:t>
            </a:r>
          </a:p>
          <a:p>
            <a:pPr marL="342883" indent="-342883">
              <a:buFont typeface="Arial" panose="020B0604020202020204" pitchFamily="34" charset="0"/>
              <a:buChar char="•"/>
            </a:pPr>
            <a:r>
              <a:rPr lang="en-GB" b="0">
                <a:solidFill>
                  <a:schemeClr val="bg2">
                    <a:lumMod val="25000"/>
                  </a:schemeClr>
                </a:solidFill>
              </a:rPr>
              <a:t>Vacancy - Recruitment – New Staff</a:t>
            </a:r>
          </a:p>
          <a:p>
            <a:pPr marL="342883" indent="-342883">
              <a:buFont typeface="Arial" panose="020B0604020202020204" pitchFamily="34" charset="0"/>
              <a:buChar char="•"/>
            </a:pPr>
            <a:r>
              <a:rPr lang="en-GB" b="0">
                <a:solidFill>
                  <a:schemeClr val="bg2">
                    <a:lumMod val="25000"/>
                  </a:schemeClr>
                </a:solidFill>
              </a:rPr>
              <a:t>Current staff development – Appraisals </a:t>
            </a:r>
          </a:p>
          <a:p>
            <a:pPr marL="342883" indent="-342883">
              <a:buFont typeface="Arial" panose="020B0604020202020204" pitchFamily="34" charset="0"/>
              <a:buChar char="•"/>
            </a:pPr>
            <a:r>
              <a:rPr lang="en-GB" b="0">
                <a:solidFill>
                  <a:schemeClr val="bg2">
                    <a:lumMod val="25000"/>
                  </a:schemeClr>
                </a:solidFill>
                <a:hlinkClick r:id="rId2"/>
              </a:rPr>
              <a:t>Business case </a:t>
            </a:r>
            <a:r>
              <a:rPr lang="en-GB" b="0">
                <a:solidFill>
                  <a:schemeClr val="bg2">
                    <a:lumMod val="25000"/>
                  </a:schemeClr>
                </a:solidFill>
              </a:rPr>
              <a:t>/ </a:t>
            </a:r>
            <a:r>
              <a:rPr lang="en-GB" b="0">
                <a:solidFill>
                  <a:schemeClr val="bg2">
                    <a:lumMod val="25000"/>
                  </a:schemeClr>
                </a:solidFill>
                <a:hlinkClick r:id="rId3"/>
              </a:rPr>
              <a:t>ROI</a:t>
            </a:r>
            <a:r>
              <a:rPr lang="en-GB" b="0">
                <a:solidFill>
                  <a:schemeClr val="bg2">
                    <a:lumMod val="25000"/>
                  </a:schemeClr>
                </a:solidFill>
              </a:rPr>
              <a:t> </a:t>
            </a:r>
          </a:p>
          <a:p>
            <a:pPr marL="342883" indent="-342883">
              <a:buFont typeface="Arial" panose="020B0604020202020204" pitchFamily="34" charset="0"/>
              <a:buChar char="•"/>
            </a:pPr>
            <a:r>
              <a:rPr lang="en-GB" b="0">
                <a:solidFill>
                  <a:schemeClr val="bg2">
                    <a:lumMod val="25000"/>
                  </a:schemeClr>
                </a:solidFill>
              </a:rPr>
              <a:t>Trust Apprentice Leads – they are there to help you and have the technical expertise </a:t>
            </a:r>
          </a:p>
          <a:p>
            <a:pPr marL="342883" indent="-342883">
              <a:buFont typeface="Arial" panose="020B0604020202020204" pitchFamily="34" charset="0"/>
              <a:buChar char="•"/>
            </a:pPr>
            <a:r>
              <a:rPr lang="en-GB" b="0">
                <a:solidFill>
                  <a:schemeClr val="bg2">
                    <a:lumMod val="25000"/>
                  </a:schemeClr>
                </a:solidFill>
              </a:rPr>
              <a:t>HEE Apprenticeship Information Webinars – contact </a:t>
            </a:r>
            <a:r>
              <a:rPr lang="en-GB" b="0">
                <a:solidFill>
                  <a:schemeClr val="bg2">
                    <a:lumMod val="25000"/>
                  </a:schemeClr>
                </a:solidFill>
                <a:hlinkClick r:id="rId4"/>
              </a:rPr>
              <a:t>rei.maycock@hee.nhs.uk</a:t>
            </a:r>
            <a:r>
              <a:rPr lang="en-GB" b="0">
                <a:solidFill>
                  <a:schemeClr val="bg2">
                    <a:lumMod val="25000"/>
                  </a:schemeClr>
                </a:solidFill>
              </a:rPr>
              <a:t> for further details and to book </a:t>
            </a:r>
          </a:p>
          <a:p>
            <a:pPr marL="342883" indent="-342883">
              <a:buFont typeface="Arial" panose="020B0604020202020204" pitchFamily="34" charset="0"/>
              <a:buChar char="•"/>
            </a:pPr>
            <a:r>
              <a:rPr lang="en-GB" b="0">
                <a:solidFill>
                  <a:schemeClr val="bg2">
                    <a:lumMod val="25000"/>
                  </a:schemeClr>
                </a:solidFill>
              </a:rPr>
              <a:t>English and Maths Functional Skills Development - </a:t>
            </a:r>
            <a:r>
              <a:rPr lang="en-GB" b="0">
                <a:solidFill>
                  <a:schemeClr val="bg2">
                    <a:lumMod val="25000"/>
                  </a:schemeClr>
                </a:solidFill>
                <a:hlinkClick r:id="rId5"/>
              </a:rPr>
              <a:t>Skills for Life – HASO Resources </a:t>
            </a:r>
            <a:endParaRPr lang="en-GB" b="0">
              <a:solidFill>
                <a:schemeClr val="bg2">
                  <a:lumMod val="25000"/>
                </a:schemeClr>
              </a:solidFill>
            </a:endParaRPr>
          </a:p>
          <a:p>
            <a:pPr marL="342883" indent="-342883">
              <a:buFont typeface="Arial" panose="020B0604020202020204" pitchFamily="34" charset="0"/>
              <a:buChar char="•"/>
            </a:pPr>
            <a:endParaRPr lang="en-GB" b="0">
              <a:solidFill>
                <a:schemeClr val="bg2">
                  <a:lumMod val="25000"/>
                </a:schemeClr>
              </a:solidFill>
            </a:endParaRPr>
          </a:p>
          <a:p>
            <a:endParaRPr lang="en-GB" b="0">
              <a:solidFill>
                <a:schemeClr val="bg2">
                  <a:lumMod val="25000"/>
                </a:schemeClr>
              </a:solidFill>
            </a:endParaRPr>
          </a:p>
        </p:txBody>
      </p:sp>
      <p:sp>
        <p:nvSpPr>
          <p:cNvPr id="4" name="Rectangle 3">
            <a:extLst>
              <a:ext uri="{FF2B5EF4-FFF2-40B4-BE49-F238E27FC236}">
                <a16:creationId xmlns:a16="http://schemas.microsoft.com/office/drawing/2014/main" id="{E2E948C7-A1FA-4F44-B0B8-EF7FFCF1B937}"/>
              </a:ext>
            </a:extLst>
          </p:cNvPr>
          <p:cNvSpPr/>
          <p:nvPr/>
        </p:nvSpPr>
        <p:spPr>
          <a:xfrm>
            <a:off x="3870158" y="6353169"/>
            <a:ext cx="2225842" cy="4817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srgbClr val="FFFFFF"/>
              </a:solidFill>
              <a:latin typeface="Arial" panose="020B0604020202020204"/>
            </a:endParaRPr>
          </a:p>
        </p:txBody>
      </p:sp>
      <p:sp>
        <p:nvSpPr>
          <p:cNvPr id="5" name="TextBox 4">
            <a:extLst>
              <a:ext uri="{FF2B5EF4-FFF2-40B4-BE49-F238E27FC236}">
                <a16:creationId xmlns:a16="http://schemas.microsoft.com/office/drawing/2014/main" id="{C90E678D-0246-4163-AF09-D335704FF4AF}"/>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80212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6A40-D893-C743-9A64-3B9638BA929E}"/>
              </a:ext>
            </a:extLst>
          </p:cNvPr>
          <p:cNvSpPr>
            <a:spLocks noGrp="1"/>
          </p:cNvSpPr>
          <p:nvPr>
            <p:ph type="title"/>
          </p:nvPr>
        </p:nvSpPr>
        <p:spPr>
          <a:xfrm>
            <a:off x="559904" y="330894"/>
            <a:ext cx="10515600" cy="636205"/>
          </a:xfrm>
        </p:spPr>
        <p:txBody>
          <a:bodyPr>
            <a:normAutofit fontScale="90000"/>
          </a:bodyPr>
          <a:lstStyle/>
          <a:p>
            <a:pPr defTabSz="457200">
              <a:lnSpc>
                <a:spcPct val="100000"/>
              </a:lnSpc>
              <a:spcBef>
                <a:spcPts val="0"/>
              </a:spcBef>
              <a:defRPr/>
            </a:pPr>
            <a:r>
              <a:rPr lang="en-GB">
                <a:solidFill>
                  <a:srgbClr val="A00054"/>
                </a:solidFill>
                <a:latin typeface="Arial"/>
                <a:ea typeface="+mn-ea"/>
                <a:cs typeface="+mn-cs"/>
              </a:rPr>
              <a:t>Employer Responsibilities</a:t>
            </a:r>
          </a:p>
        </p:txBody>
      </p:sp>
      <p:sp>
        <p:nvSpPr>
          <p:cNvPr id="3" name="Content Placeholder 2">
            <a:extLst>
              <a:ext uri="{FF2B5EF4-FFF2-40B4-BE49-F238E27FC236}">
                <a16:creationId xmlns:a16="http://schemas.microsoft.com/office/drawing/2014/main" id="{867E7A13-BC47-1144-9B6B-C7E34F28558D}"/>
              </a:ext>
            </a:extLst>
          </p:cNvPr>
          <p:cNvSpPr>
            <a:spLocks noGrp="1"/>
          </p:cNvSpPr>
          <p:nvPr>
            <p:ph idx="1"/>
          </p:nvPr>
        </p:nvSpPr>
        <p:spPr>
          <a:xfrm>
            <a:off x="559904" y="1152939"/>
            <a:ext cx="8266044" cy="4495684"/>
          </a:xfrm>
        </p:spPr>
        <p:txBody>
          <a:bodyPr>
            <a:normAutofit/>
          </a:bodyPr>
          <a:lstStyle/>
          <a:p>
            <a:pPr marL="0" indent="0" defTabSz="457200">
              <a:lnSpc>
                <a:spcPct val="100000"/>
              </a:lnSpc>
              <a:spcBef>
                <a:spcPts val="0"/>
              </a:spcBef>
              <a:buNone/>
              <a:defRPr/>
            </a:pPr>
            <a:r>
              <a:rPr lang="en-GB" sz="2400" b="1">
                <a:solidFill>
                  <a:srgbClr val="0070C0"/>
                </a:solidFill>
                <a:latin typeface="Arial"/>
              </a:rPr>
              <a:t>Apprentice Recruitment </a:t>
            </a:r>
          </a:p>
          <a:p>
            <a:pPr marL="0" indent="0" defTabSz="457200">
              <a:lnSpc>
                <a:spcPct val="100000"/>
              </a:lnSpc>
              <a:spcBef>
                <a:spcPts val="0"/>
              </a:spcBef>
              <a:buNone/>
              <a:defRPr/>
            </a:pPr>
            <a:r>
              <a:rPr lang="en-GB" sz="2200">
                <a:solidFill>
                  <a:prstClr val="black"/>
                </a:solidFill>
                <a:latin typeface="Arial"/>
              </a:rPr>
              <a:t>Who is your target audience? </a:t>
            </a:r>
          </a:p>
          <a:p>
            <a:pPr marL="800100" lvl="1" indent="-342900" defTabSz="457200">
              <a:lnSpc>
                <a:spcPct val="100000"/>
              </a:lnSpc>
              <a:spcBef>
                <a:spcPts val="0"/>
              </a:spcBef>
              <a:defRPr/>
            </a:pPr>
            <a:r>
              <a:rPr lang="en-GB" sz="2200">
                <a:solidFill>
                  <a:prstClr val="black"/>
                </a:solidFill>
                <a:latin typeface="Arial"/>
              </a:rPr>
              <a:t>Existing workforce?</a:t>
            </a:r>
          </a:p>
          <a:p>
            <a:pPr marL="800100" lvl="1" indent="-342900" defTabSz="457200">
              <a:lnSpc>
                <a:spcPct val="100000"/>
              </a:lnSpc>
              <a:spcBef>
                <a:spcPts val="0"/>
              </a:spcBef>
              <a:defRPr/>
            </a:pPr>
            <a:r>
              <a:rPr lang="en-GB" sz="2200">
                <a:solidFill>
                  <a:prstClr val="black"/>
                </a:solidFill>
                <a:latin typeface="Arial"/>
              </a:rPr>
              <a:t>New entrants? </a:t>
            </a:r>
          </a:p>
          <a:p>
            <a:pPr marL="800100" lvl="1" indent="-342900" defTabSz="457200">
              <a:lnSpc>
                <a:spcPct val="100000"/>
              </a:lnSpc>
              <a:spcBef>
                <a:spcPts val="0"/>
              </a:spcBef>
              <a:defRPr/>
            </a:pPr>
            <a:r>
              <a:rPr lang="en-GB" sz="2200">
                <a:solidFill>
                  <a:prstClr val="black"/>
                </a:solidFill>
                <a:latin typeface="Arial"/>
              </a:rPr>
              <a:t>Or a mix?</a:t>
            </a:r>
          </a:p>
          <a:p>
            <a:pPr marL="800100" lvl="1" indent="-342900" defTabSz="457200">
              <a:lnSpc>
                <a:spcPct val="100000"/>
              </a:lnSpc>
              <a:spcBef>
                <a:spcPts val="0"/>
              </a:spcBef>
              <a:defRPr/>
            </a:pPr>
            <a:r>
              <a:rPr lang="en-GB" sz="2200">
                <a:solidFill>
                  <a:prstClr val="black"/>
                </a:solidFill>
                <a:latin typeface="Arial"/>
              </a:rPr>
              <a:t>Entry requirements – maths and English</a:t>
            </a:r>
          </a:p>
          <a:p>
            <a:pPr marL="0" indent="0" defTabSz="457200">
              <a:lnSpc>
                <a:spcPct val="100000"/>
              </a:lnSpc>
              <a:spcBef>
                <a:spcPts val="0"/>
              </a:spcBef>
              <a:buNone/>
              <a:defRPr/>
            </a:pPr>
            <a:endParaRPr lang="en-GB" sz="2200">
              <a:solidFill>
                <a:prstClr val="black"/>
              </a:solidFill>
              <a:latin typeface="Arial"/>
            </a:endParaRPr>
          </a:p>
          <a:p>
            <a:pPr marL="0" indent="0" defTabSz="457200">
              <a:lnSpc>
                <a:spcPct val="100000"/>
              </a:lnSpc>
              <a:spcBef>
                <a:spcPts val="0"/>
              </a:spcBef>
              <a:buNone/>
              <a:defRPr/>
            </a:pPr>
            <a:r>
              <a:rPr lang="en-GB" sz="2400" b="1">
                <a:solidFill>
                  <a:srgbClr val="0070C0"/>
                </a:solidFill>
                <a:latin typeface="Arial"/>
              </a:rPr>
              <a:t>Job Role</a:t>
            </a:r>
          </a:p>
          <a:p>
            <a:pPr marL="342900" indent="-342900" defTabSz="457200">
              <a:lnSpc>
                <a:spcPct val="100000"/>
              </a:lnSpc>
              <a:spcBef>
                <a:spcPts val="0"/>
              </a:spcBef>
              <a:defRPr/>
            </a:pPr>
            <a:r>
              <a:rPr lang="en-GB" sz="2200">
                <a:solidFill>
                  <a:prstClr val="black"/>
                </a:solidFill>
                <a:latin typeface="Arial"/>
              </a:rPr>
              <a:t>Must have a productive purpose</a:t>
            </a:r>
          </a:p>
          <a:p>
            <a:pPr marL="342900" indent="-342900" defTabSz="457200">
              <a:lnSpc>
                <a:spcPct val="100000"/>
              </a:lnSpc>
              <a:spcBef>
                <a:spcPts val="0"/>
              </a:spcBef>
              <a:defRPr/>
            </a:pPr>
            <a:r>
              <a:rPr lang="en-GB" sz="2200">
                <a:solidFill>
                  <a:prstClr val="black"/>
                </a:solidFill>
                <a:latin typeface="Arial"/>
              </a:rPr>
              <a:t>Should provide the apprentice with the opportunity to embed and consolidate the knowledge, skills and behaviours gained through the apprenticeship</a:t>
            </a:r>
          </a:p>
          <a:p>
            <a:pPr marL="342900" indent="-342900" defTabSz="457200">
              <a:lnSpc>
                <a:spcPct val="100000"/>
              </a:lnSpc>
              <a:spcBef>
                <a:spcPts val="0"/>
              </a:spcBef>
              <a:defRPr/>
            </a:pPr>
            <a:endParaRPr lang="en-GB" sz="2200">
              <a:solidFill>
                <a:prstClr val="black"/>
              </a:solidFill>
              <a:latin typeface="Arial"/>
            </a:endParaRPr>
          </a:p>
          <a:p>
            <a:pPr lvl="1"/>
            <a:endParaRPr lang="en-US"/>
          </a:p>
        </p:txBody>
      </p:sp>
      <p:sp>
        <p:nvSpPr>
          <p:cNvPr id="6" name="Rectangle 5">
            <a:extLst>
              <a:ext uri="{FF2B5EF4-FFF2-40B4-BE49-F238E27FC236}">
                <a16:creationId xmlns:a16="http://schemas.microsoft.com/office/drawing/2014/main" id="{464967C8-D6DF-4C52-89CF-D33078834AC3}"/>
              </a:ext>
            </a:extLst>
          </p:cNvPr>
          <p:cNvSpPr/>
          <p:nvPr/>
        </p:nvSpPr>
        <p:spPr>
          <a:xfrm>
            <a:off x="3822033" y="6375319"/>
            <a:ext cx="2947737" cy="339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GB" sz="1400" b="1">
                <a:solidFill>
                  <a:srgbClr val="AE2473"/>
                </a:solidFill>
                <a:latin typeface="Arial" panose="020B0604020202020204"/>
              </a:rPr>
              <a:t>#NHSEstatesApprentices</a:t>
            </a:r>
          </a:p>
        </p:txBody>
      </p:sp>
      <p:sp>
        <p:nvSpPr>
          <p:cNvPr id="8" name="Rectangle 7">
            <a:extLst>
              <a:ext uri="{FF2B5EF4-FFF2-40B4-BE49-F238E27FC236}">
                <a16:creationId xmlns:a16="http://schemas.microsoft.com/office/drawing/2014/main" id="{7D616742-C082-4CEB-81BD-5B46BE8B63DA}"/>
              </a:ext>
            </a:extLst>
          </p:cNvPr>
          <p:cNvSpPr/>
          <p:nvPr/>
        </p:nvSpPr>
        <p:spPr>
          <a:xfrm>
            <a:off x="3870158" y="6353169"/>
            <a:ext cx="2225842" cy="4817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srgbClr val="FFFFFF"/>
              </a:solidFill>
              <a:latin typeface="Arial" panose="020B0604020202020204"/>
            </a:endParaRPr>
          </a:p>
        </p:txBody>
      </p:sp>
      <p:pic>
        <p:nvPicPr>
          <p:cNvPr id="7" name="Picture 6" descr="A picture containing person, indoor, wall, preparing&#10;&#10;Description automatically generated">
            <a:extLst>
              <a:ext uri="{FF2B5EF4-FFF2-40B4-BE49-F238E27FC236}">
                <a16:creationId xmlns:a16="http://schemas.microsoft.com/office/drawing/2014/main" id="{F4F3B4E9-26AD-4F5C-8CC2-0F4B00DD99B2}"/>
              </a:ext>
            </a:extLst>
          </p:cNvPr>
          <p:cNvPicPr>
            <a:picLocks noChangeAspect="1"/>
          </p:cNvPicPr>
          <p:nvPr/>
        </p:nvPicPr>
        <p:blipFill>
          <a:blip r:embed="rId2"/>
          <a:stretch>
            <a:fillRect/>
          </a:stretch>
        </p:blipFill>
        <p:spPr>
          <a:xfrm>
            <a:off x="7002554" y="1436464"/>
            <a:ext cx="4072950" cy="2392454"/>
          </a:xfrm>
          <a:prstGeom prst="rect">
            <a:avLst/>
          </a:prstGeom>
        </p:spPr>
      </p:pic>
      <p:sp>
        <p:nvSpPr>
          <p:cNvPr id="9" name="TextBox 8">
            <a:extLst>
              <a:ext uri="{FF2B5EF4-FFF2-40B4-BE49-F238E27FC236}">
                <a16:creationId xmlns:a16="http://schemas.microsoft.com/office/drawing/2014/main" id="{40BF6922-96BC-474C-BFED-924E4FE4FADB}"/>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871401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3862-6108-4F42-850A-7EE39B65F9C6}"/>
              </a:ext>
            </a:extLst>
          </p:cNvPr>
          <p:cNvSpPr>
            <a:spLocks noGrp="1"/>
          </p:cNvSpPr>
          <p:nvPr>
            <p:ph type="title"/>
          </p:nvPr>
        </p:nvSpPr>
        <p:spPr>
          <a:xfrm>
            <a:off x="546652" y="437447"/>
            <a:ext cx="10515600" cy="636205"/>
          </a:xfrm>
        </p:spPr>
        <p:txBody>
          <a:bodyPr>
            <a:normAutofit fontScale="90000"/>
          </a:bodyPr>
          <a:lstStyle/>
          <a:p>
            <a:r>
              <a:rPr lang="en-GB">
                <a:solidFill>
                  <a:srgbClr val="A00054"/>
                </a:solidFill>
              </a:rPr>
              <a:t>Healthcare Apprenticeships </a:t>
            </a:r>
            <a:br>
              <a:rPr lang="en-GB">
                <a:solidFill>
                  <a:srgbClr val="A00054"/>
                </a:solidFill>
              </a:rPr>
            </a:br>
            <a:r>
              <a:rPr lang="en-GB">
                <a:solidFill>
                  <a:srgbClr val="A00054"/>
                </a:solidFill>
              </a:rPr>
              <a:t>Standards Online</a:t>
            </a:r>
            <a:endParaRPr lang="en-GB"/>
          </a:p>
        </p:txBody>
      </p:sp>
      <p:pic>
        <p:nvPicPr>
          <p:cNvPr id="4" name="Picture 3">
            <a:extLst>
              <a:ext uri="{FF2B5EF4-FFF2-40B4-BE49-F238E27FC236}">
                <a16:creationId xmlns:a16="http://schemas.microsoft.com/office/drawing/2014/main" id="{231107FF-2633-4AA9-95BA-B946E8590AFF}"/>
              </a:ext>
            </a:extLst>
          </p:cNvPr>
          <p:cNvPicPr>
            <a:picLocks noChangeAspect="1"/>
          </p:cNvPicPr>
          <p:nvPr/>
        </p:nvPicPr>
        <p:blipFill>
          <a:blip r:embed="rId2"/>
          <a:stretch>
            <a:fillRect/>
          </a:stretch>
        </p:blipFill>
        <p:spPr>
          <a:xfrm>
            <a:off x="1855439" y="1406623"/>
            <a:ext cx="8209431" cy="4477373"/>
          </a:xfrm>
          <a:prstGeom prst="rect">
            <a:avLst/>
          </a:prstGeom>
        </p:spPr>
      </p:pic>
      <p:sp>
        <p:nvSpPr>
          <p:cNvPr id="5" name="Rectangle 4">
            <a:extLst>
              <a:ext uri="{FF2B5EF4-FFF2-40B4-BE49-F238E27FC236}">
                <a16:creationId xmlns:a16="http://schemas.microsoft.com/office/drawing/2014/main" id="{CED0694D-7734-4B66-9C21-38A91DA78604}"/>
              </a:ext>
            </a:extLst>
          </p:cNvPr>
          <p:cNvSpPr/>
          <p:nvPr/>
        </p:nvSpPr>
        <p:spPr>
          <a:xfrm>
            <a:off x="3650727" y="5734358"/>
            <a:ext cx="4890546" cy="646331"/>
          </a:xfrm>
          <a:prstGeom prst="rect">
            <a:avLst/>
          </a:prstGeom>
        </p:spPr>
        <p:txBody>
          <a:bodyPr wrap="square">
            <a:spAutoFit/>
          </a:bodyPr>
          <a:lstStyle/>
          <a:p>
            <a:pPr algn="ctr" defTabSz="301752">
              <a:lnSpc>
                <a:spcPct val="90000"/>
              </a:lnSpc>
              <a:defRPr sz="1900"/>
            </a:pPr>
            <a:endParaRPr lang="en-GB" sz="2000" b="1" i="1">
              <a:solidFill>
                <a:srgbClr val="005EB8"/>
              </a:solidFill>
              <a:latin typeface="Arial" panose="020B0604020202020204"/>
            </a:endParaRPr>
          </a:p>
          <a:p>
            <a:pPr algn="ctr" defTabSz="301752">
              <a:lnSpc>
                <a:spcPct val="90000"/>
              </a:lnSpc>
              <a:defRPr sz="1900"/>
            </a:pPr>
            <a:r>
              <a:rPr lang="en-GB" sz="2000">
                <a:solidFill>
                  <a:srgbClr val="FFFFFF"/>
                </a:solidFill>
                <a:latin typeface="Arial" panose="020B0604020202020204"/>
                <a:hlinkClick r:id="rId3">
                  <a:extLst>
                    <a:ext uri="{A12FA001-AC4F-418D-AE19-62706E023703}">
                      <ahyp:hlinkClr xmlns:ahyp="http://schemas.microsoft.com/office/drawing/2018/hyperlinkcolor" val="tx"/>
                    </a:ext>
                  </a:extLst>
                </a:hlinkClick>
              </a:rPr>
              <a:t>https://haso.skillsforhealth.org.uk</a:t>
            </a:r>
            <a:endParaRPr lang="en-GB" sz="2000">
              <a:solidFill>
                <a:srgbClr val="FFFFFF"/>
              </a:solidFill>
              <a:latin typeface="Arial" panose="020B0604020202020204"/>
            </a:endParaRPr>
          </a:p>
        </p:txBody>
      </p:sp>
      <p:sp>
        <p:nvSpPr>
          <p:cNvPr id="6" name="Rectangle 5">
            <a:extLst>
              <a:ext uri="{FF2B5EF4-FFF2-40B4-BE49-F238E27FC236}">
                <a16:creationId xmlns:a16="http://schemas.microsoft.com/office/drawing/2014/main" id="{5D27A2C0-746E-4D9C-844E-A9A2AABAA362}"/>
              </a:ext>
            </a:extLst>
          </p:cNvPr>
          <p:cNvSpPr/>
          <p:nvPr/>
        </p:nvSpPr>
        <p:spPr>
          <a:xfrm>
            <a:off x="3856260" y="6410426"/>
            <a:ext cx="2153114" cy="2791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FFFFFF"/>
              </a:solidFill>
              <a:latin typeface="Arial" panose="020B0604020202020204"/>
            </a:endParaRPr>
          </a:p>
        </p:txBody>
      </p:sp>
      <p:sp>
        <p:nvSpPr>
          <p:cNvPr id="7" name="TextBox 6">
            <a:extLst>
              <a:ext uri="{FF2B5EF4-FFF2-40B4-BE49-F238E27FC236}">
                <a16:creationId xmlns:a16="http://schemas.microsoft.com/office/drawing/2014/main" id="{86DD6383-0436-4A96-B687-3D047C74CD35}"/>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475586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438C6E-8300-4A80-A1F5-D6231163F7CF}"/>
              </a:ext>
            </a:extLst>
          </p:cNvPr>
          <p:cNvSpPr txBox="1"/>
          <p:nvPr/>
        </p:nvSpPr>
        <p:spPr>
          <a:xfrm>
            <a:off x="2696497" y="1650453"/>
            <a:ext cx="6799006" cy="3333220"/>
          </a:xfrm>
          <a:prstGeom prst="rect">
            <a:avLst/>
          </a:prstGeom>
          <a:noFill/>
        </p:spPr>
        <p:txBody>
          <a:bodyPr wrap="square">
            <a:spAutoFit/>
          </a:bodyPr>
          <a:lstStyle/>
          <a:p>
            <a:pPr algn="ctr" defTabSz="301752">
              <a:lnSpc>
                <a:spcPct val="90000"/>
              </a:lnSpc>
              <a:defRPr sz="1900" b="1" i="1"/>
            </a:pPr>
            <a:r>
              <a:rPr lang="en-GB" sz="4400" b="1" i="1">
                <a:solidFill>
                  <a:srgbClr val="003893"/>
                </a:solidFill>
                <a:latin typeface="Arial" panose="020B0604020202020204" pitchFamily="34" charset="0"/>
                <a:cs typeface="Arial" panose="020B0604020202020204" pitchFamily="34" charset="0"/>
              </a:rPr>
              <a:t>Thank You!</a:t>
            </a:r>
          </a:p>
          <a:p>
            <a:pPr algn="ctr" defTabSz="301752">
              <a:lnSpc>
                <a:spcPct val="90000"/>
              </a:lnSpc>
              <a:defRPr sz="1900" b="1" i="1"/>
            </a:pPr>
            <a:endParaRPr lang="en-GB" b="1" i="1">
              <a:solidFill>
                <a:srgbClr val="A00054"/>
              </a:solidFill>
              <a:latin typeface="Arial" panose="020B0604020202020204" pitchFamily="34" charset="0"/>
              <a:cs typeface="Arial" panose="020B0604020202020204" pitchFamily="34" charset="0"/>
            </a:endParaRPr>
          </a:p>
          <a:p>
            <a:pPr algn="ctr" defTabSz="301752">
              <a:lnSpc>
                <a:spcPct val="90000"/>
              </a:lnSpc>
              <a:defRPr sz="1900" b="1" i="1"/>
            </a:pPr>
            <a:r>
              <a:rPr lang="en-GB" b="1" i="1">
                <a:solidFill>
                  <a:srgbClr val="A00054"/>
                </a:solidFill>
                <a:latin typeface="Arial" panose="020B0604020202020204" pitchFamily="34" charset="0"/>
                <a:cs typeface="Arial" panose="020B0604020202020204" pitchFamily="34" charset="0"/>
              </a:rPr>
              <a:t>Getting in touch </a:t>
            </a:r>
          </a:p>
          <a:p>
            <a:pPr algn="ctr" defTabSz="301752">
              <a:lnSpc>
                <a:spcPct val="90000"/>
              </a:lnSpc>
              <a:defRPr sz="1900"/>
            </a:pPr>
            <a:endParaRPr lang="en-GB" b="1">
              <a:solidFill>
                <a:srgbClr val="A00054"/>
              </a:solidFill>
              <a:latin typeface="Arial" panose="020B0604020202020204" pitchFamily="34" charset="0"/>
              <a:cs typeface="Arial" panose="020B0604020202020204" pitchFamily="34" charset="0"/>
              <a:hlinkClick r:id="rId2"/>
            </a:endParaRPr>
          </a:p>
          <a:p>
            <a:pPr algn="ctr" defTabSz="301752">
              <a:lnSpc>
                <a:spcPct val="90000"/>
              </a:lnSpc>
              <a:defRPr sz="1900"/>
            </a:pPr>
            <a:r>
              <a:rPr lang="en-GB">
                <a:solidFill>
                  <a:srgbClr val="A00054"/>
                </a:solidFill>
                <a:latin typeface="Arial" panose="020B0604020202020204" pitchFamily="34" charset="0"/>
                <a:cs typeface="Arial" panose="020B0604020202020204" pitchFamily="34" charset="0"/>
                <a:hlinkClick r:id="rId2"/>
              </a:rPr>
              <a:t>Gemma.Hall@hee.nhs.uk</a:t>
            </a:r>
            <a:endParaRPr lang="en-GB">
              <a:solidFill>
                <a:srgbClr val="A00054"/>
              </a:solidFill>
              <a:latin typeface="Arial" panose="020B0604020202020204" pitchFamily="34" charset="0"/>
              <a:cs typeface="Arial" panose="020B0604020202020204" pitchFamily="34" charset="0"/>
            </a:endParaRPr>
          </a:p>
          <a:p>
            <a:pPr algn="ctr" defTabSz="301752">
              <a:lnSpc>
                <a:spcPct val="90000"/>
              </a:lnSpc>
              <a:defRPr sz="1900"/>
            </a:pPr>
            <a:endParaRPr lang="en-GB" b="1">
              <a:solidFill>
                <a:srgbClr val="A00054"/>
              </a:solidFill>
              <a:latin typeface="Arial" panose="020B0604020202020204" pitchFamily="34" charset="0"/>
              <a:cs typeface="Arial" panose="020B0604020202020204" pitchFamily="34" charset="0"/>
            </a:endParaRPr>
          </a:p>
          <a:p>
            <a:pPr algn="ctr" defTabSz="301752">
              <a:lnSpc>
                <a:spcPct val="90000"/>
              </a:lnSpc>
              <a:defRPr sz="1900"/>
            </a:pPr>
            <a:r>
              <a:rPr lang="en-GB" b="1">
                <a:solidFill>
                  <a:srgbClr val="A00054"/>
                </a:solidFill>
                <a:latin typeface="Arial" panose="020B0604020202020204" pitchFamily="34" charset="0"/>
                <a:cs typeface="Arial" panose="020B0604020202020204" pitchFamily="34" charset="0"/>
              </a:rPr>
              <a:t>Talent for Care</a:t>
            </a:r>
          </a:p>
          <a:p>
            <a:pPr algn="ctr" defTabSz="301752">
              <a:lnSpc>
                <a:spcPct val="90000"/>
              </a:lnSpc>
              <a:defRPr sz="1900"/>
            </a:pPr>
            <a:r>
              <a:rPr lang="en-GB">
                <a:solidFill>
                  <a:srgbClr val="005EB8"/>
                </a:solidFill>
                <a:latin typeface="Arial" panose="020B0604020202020204" pitchFamily="34" charset="0"/>
                <a:cs typeface="Arial" panose="020B0604020202020204" pitchFamily="34" charset="0"/>
                <a:hlinkClick r:id="rId3"/>
              </a:rPr>
              <a:t>talentforcare@hee.nhs.uk</a:t>
            </a:r>
            <a:endParaRPr lang="en-GB">
              <a:solidFill>
                <a:srgbClr val="005EB8"/>
              </a:solidFill>
              <a:latin typeface="Arial" panose="020B0604020202020204" pitchFamily="34" charset="0"/>
              <a:cs typeface="Arial" panose="020B0604020202020204" pitchFamily="34" charset="0"/>
            </a:endParaRPr>
          </a:p>
          <a:p>
            <a:pPr algn="ctr" defTabSz="301752">
              <a:lnSpc>
                <a:spcPct val="90000"/>
              </a:lnSpc>
              <a:defRPr sz="1900" b="1"/>
            </a:pPr>
            <a:endParaRPr lang="en-GB" b="1">
              <a:solidFill>
                <a:srgbClr val="005EB8"/>
              </a:solidFill>
              <a:latin typeface="Arial" panose="020B0604020202020204" pitchFamily="34" charset="0"/>
              <a:cs typeface="Arial" panose="020B0604020202020204" pitchFamily="34" charset="0"/>
            </a:endParaRPr>
          </a:p>
          <a:p>
            <a:pPr algn="ctr" defTabSz="301752">
              <a:lnSpc>
                <a:spcPct val="90000"/>
              </a:lnSpc>
              <a:defRPr sz="1900"/>
            </a:pPr>
            <a:r>
              <a:rPr lang="en-GB" b="1">
                <a:solidFill>
                  <a:srgbClr val="A00054"/>
                </a:solidFill>
                <a:latin typeface="Arial" panose="020B0604020202020204" pitchFamily="34" charset="0"/>
                <a:cs typeface="Arial" panose="020B0604020202020204" pitchFamily="34" charset="0"/>
              </a:rPr>
              <a:t>Healthcare Apprenticeships Standards Online</a:t>
            </a:r>
          </a:p>
          <a:p>
            <a:pPr algn="ctr" defTabSz="301752">
              <a:lnSpc>
                <a:spcPct val="90000"/>
              </a:lnSpc>
              <a:defRPr sz="1900"/>
            </a:pPr>
            <a:r>
              <a:rPr lang="en-GB">
                <a:solidFill>
                  <a:srgbClr val="005EB8"/>
                </a:solidFill>
                <a:latin typeface="Arial" panose="020B0604020202020204" pitchFamily="34" charset="0"/>
                <a:cs typeface="Arial" panose="020B0604020202020204" pitchFamily="34" charset="0"/>
                <a:hlinkClick r:id="rId4"/>
              </a:rPr>
              <a:t>https://haso.skillsforhealth.org.uk</a:t>
            </a:r>
            <a:endParaRPr lang="en-GB">
              <a:solidFill>
                <a:srgbClr val="005EB8"/>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7F2765A-C2CF-4E87-854C-8BBD8BE43D8C}"/>
              </a:ext>
            </a:extLst>
          </p:cNvPr>
          <p:cNvSpPr/>
          <p:nvPr/>
        </p:nvSpPr>
        <p:spPr>
          <a:xfrm>
            <a:off x="3856260" y="6410426"/>
            <a:ext cx="2153114" cy="2791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FFFFFF"/>
              </a:solidFill>
              <a:latin typeface="Arial" panose="020B0604020202020204"/>
            </a:endParaRPr>
          </a:p>
        </p:txBody>
      </p:sp>
      <p:sp>
        <p:nvSpPr>
          <p:cNvPr id="4" name="TextBox 3">
            <a:extLst>
              <a:ext uri="{FF2B5EF4-FFF2-40B4-BE49-F238E27FC236}">
                <a16:creationId xmlns:a16="http://schemas.microsoft.com/office/drawing/2014/main" id="{80A9573C-C096-4DD8-8BAB-9CE5651F94F5}"/>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825961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toy, doll, vector graphics&#10;&#10;Description automatically generated">
            <a:extLst>
              <a:ext uri="{FF2B5EF4-FFF2-40B4-BE49-F238E27FC236}">
                <a16:creationId xmlns:a16="http://schemas.microsoft.com/office/drawing/2014/main" id="{9F3E72A5-D971-4EE2-958A-9ABF98338DBA}"/>
              </a:ext>
            </a:extLst>
          </p:cNvPr>
          <p:cNvPicPr>
            <a:picLocks noChangeAspect="1"/>
          </p:cNvPicPr>
          <p:nvPr/>
        </p:nvPicPr>
        <p:blipFill>
          <a:blip r:embed="rId3"/>
          <a:stretch>
            <a:fillRect/>
          </a:stretch>
        </p:blipFill>
        <p:spPr>
          <a:xfrm>
            <a:off x="10920007" y="3314562"/>
            <a:ext cx="952432" cy="2506120"/>
          </a:xfrm>
          <a:prstGeom prst="rect">
            <a:avLst/>
          </a:prstGeom>
        </p:spPr>
      </p:pic>
      <p:pic>
        <p:nvPicPr>
          <p:cNvPr id="12" name="Picture 11">
            <a:extLst>
              <a:ext uri="{FF2B5EF4-FFF2-40B4-BE49-F238E27FC236}">
                <a16:creationId xmlns:a16="http://schemas.microsoft.com/office/drawing/2014/main" id="{7B8E1154-D6B6-B544-9312-F1FF19A6CFF5}"/>
              </a:ext>
            </a:extLst>
          </p:cNvPr>
          <p:cNvPicPr>
            <a:picLocks noChangeAspect="1"/>
          </p:cNvPicPr>
          <p:nvPr/>
        </p:nvPicPr>
        <p:blipFill>
          <a:blip r:embed="rId4"/>
          <a:stretch>
            <a:fillRect/>
          </a:stretch>
        </p:blipFill>
        <p:spPr>
          <a:xfrm>
            <a:off x="8501895" y="-1358"/>
            <a:ext cx="3685543" cy="1397539"/>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850425" y="1837645"/>
            <a:ext cx="8538503" cy="1009296"/>
          </a:xfrm>
        </p:spPr>
        <p:txBody>
          <a:bodyPr>
            <a:noAutofit/>
          </a:bodyPr>
          <a:lstStyle/>
          <a:p>
            <a:r>
              <a:rPr lang="en-GB"/>
              <a:t>Q&amp;A and Panel discussion</a:t>
            </a:r>
            <a:endParaRPr lang="en-US"/>
          </a:p>
        </p:txBody>
      </p:sp>
      <p:sp>
        <p:nvSpPr>
          <p:cNvPr id="6" name="Subtitle 5">
            <a:extLst>
              <a:ext uri="{FF2B5EF4-FFF2-40B4-BE49-F238E27FC236}">
                <a16:creationId xmlns:a16="http://schemas.microsoft.com/office/drawing/2014/main" id="{BF897AD0-BF9E-40EE-AA52-FE208D0D9199}"/>
              </a:ext>
            </a:extLst>
          </p:cNvPr>
          <p:cNvSpPr>
            <a:spLocks noGrp="1"/>
          </p:cNvSpPr>
          <p:nvPr>
            <p:ph type="subTitle" idx="1"/>
          </p:nvPr>
        </p:nvSpPr>
        <p:spPr>
          <a:xfrm>
            <a:off x="1056915" y="3855776"/>
            <a:ext cx="6651952" cy="1687148"/>
          </a:xfrm>
        </p:spPr>
        <p:txBody>
          <a:bodyPr>
            <a:normAutofit/>
          </a:bodyPr>
          <a:lstStyle/>
          <a:p>
            <a:endParaRPr lang="en-GB" sz="1600"/>
          </a:p>
          <a:p>
            <a:r>
              <a:rPr lang="en-GB" sz="1600"/>
              <a:t>					</a:t>
            </a:r>
          </a:p>
          <a:p>
            <a:r>
              <a:rPr lang="en-GB" sz="1600"/>
              <a:t> </a:t>
            </a:r>
          </a:p>
        </p:txBody>
      </p:sp>
      <p:sp>
        <p:nvSpPr>
          <p:cNvPr id="9" name="Title 1">
            <a:extLst>
              <a:ext uri="{FF2B5EF4-FFF2-40B4-BE49-F238E27FC236}">
                <a16:creationId xmlns:a16="http://schemas.microsoft.com/office/drawing/2014/main" id="{4953B2A5-8E55-4EB4-87F2-354BCDC89801}"/>
              </a:ext>
            </a:extLst>
          </p:cNvPr>
          <p:cNvSpPr txBox="1">
            <a:spLocks/>
          </p:cNvSpPr>
          <p:nvPr/>
        </p:nvSpPr>
        <p:spPr>
          <a:xfrm>
            <a:off x="1021341" y="2909664"/>
            <a:ext cx="10290636" cy="1397537"/>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914377" rtl="0" eaLnBrk="1" fontAlgn="auto" latinLnBrk="0" hangingPunct="1">
              <a:lnSpc>
                <a:spcPct val="90000"/>
              </a:lnSpc>
              <a:spcBef>
                <a:spcPts val="1000"/>
              </a:spcBef>
              <a:spcAft>
                <a:spcPts val="0"/>
              </a:spcAft>
              <a:buClrTx/>
              <a:buSzTx/>
              <a:buFontTx/>
              <a:buNone/>
              <a:tabLst/>
              <a:defRPr/>
            </a:pPr>
            <a:endParaRPr kumimoji="0" lang="en-US" sz="2400" b="1" i="0" u="none" strike="noStrike" kern="1200" cap="none" spc="0" normalizeH="0" baseline="0" noProof="0">
              <a:ln>
                <a:noFill/>
              </a:ln>
              <a:solidFill>
                <a:srgbClr val="005EB8"/>
              </a:solidFill>
              <a:effectLst/>
              <a:uLnTx/>
              <a:uFillTx/>
              <a:latin typeface="Arial" panose="020B0604020202020204"/>
              <a:ea typeface="+mj-ea"/>
              <a:cs typeface="+mj-cs"/>
            </a:endParaRPr>
          </a:p>
        </p:txBody>
      </p:sp>
      <p:pic>
        <p:nvPicPr>
          <p:cNvPr id="13" name="Picture 12" descr="A picture containing text&#10;&#10;Description automatically generated">
            <a:extLst>
              <a:ext uri="{FF2B5EF4-FFF2-40B4-BE49-F238E27FC236}">
                <a16:creationId xmlns:a16="http://schemas.microsoft.com/office/drawing/2014/main" id="{B2C5FF03-FD3C-4D05-AA36-2893C0BF1042}"/>
              </a:ext>
            </a:extLst>
          </p:cNvPr>
          <p:cNvPicPr>
            <a:picLocks noChangeAspect="1"/>
          </p:cNvPicPr>
          <p:nvPr/>
        </p:nvPicPr>
        <p:blipFill>
          <a:blip r:embed="rId5"/>
          <a:stretch>
            <a:fillRect/>
          </a:stretch>
        </p:blipFill>
        <p:spPr>
          <a:xfrm>
            <a:off x="8743815" y="3608431"/>
            <a:ext cx="849413" cy="2683213"/>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030F50C-D2F5-4919-81DC-C0ACE72BFAB7}"/>
              </a:ext>
            </a:extLst>
          </p:cNvPr>
          <p:cNvPicPr>
            <a:picLocks noChangeAspect="1"/>
          </p:cNvPicPr>
          <p:nvPr/>
        </p:nvPicPr>
        <p:blipFill>
          <a:blip r:embed="rId6"/>
          <a:stretch>
            <a:fillRect/>
          </a:stretch>
        </p:blipFill>
        <p:spPr>
          <a:xfrm>
            <a:off x="10548513" y="3875313"/>
            <a:ext cx="742987" cy="2416331"/>
          </a:xfrm>
          <a:prstGeom prst="rect">
            <a:avLst/>
          </a:prstGeom>
        </p:spPr>
      </p:pic>
      <p:pic>
        <p:nvPicPr>
          <p:cNvPr id="14" name="Picture 13" descr="Logo&#10;&#10;Description automatically generated">
            <a:extLst>
              <a:ext uri="{FF2B5EF4-FFF2-40B4-BE49-F238E27FC236}">
                <a16:creationId xmlns:a16="http://schemas.microsoft.com/office/drawing/2014/main" id="{5F39AFBD-DCBA-4C1C-93E8-60434402E4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0498" y="3314562"/>
            <a:ext cx="1098988" cy="2607658"/>
          </a:xfrm>
          <a:prstGeom prst="rect">
            <a:avLst/>
          </a:prstGeom>
        </p:spPr>
      </p:pic>
    </p:spTree>
    <p:extLst>
      <p:ext uri="{BB962C8B-B14F-4D97-AF65-F5344CB8AC3E}">
        <p14:creationId xmlns:p14="http://schemas.microsoft.com/office/powerpoint/2010/main" val="2189476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toy, doll, vector graphics&#10;&#10;Description automatically generated">
            <a:extLst>
              <a:ext uri="{FF2B5EF4-FFF2-40B4-BE49-F238E27FC236}">
                <a16:creationId xmlns:a16="http://schemas.microsoft.com/office/drawing/2014/main" id="{9F3E72A5-D971-4EE2-958A-9ABF98338DBA}"/>
              </a:ext>
            </a:extLst>
          </p:cNvPr>
          <p:cNvPicPr>
            <a:picLocks noChangeAspect="1"/>
          </p:cNvPicPr>
          <p:nvPr/>
        </p:nvPicPr>
        <p:blipFill>
          <a:blip r:embed="rId3"/>
          <a:stretch>
            <a:fillRect/>
          </a:stretch>
        </p:blipFill>
        <p:spPr>
          <a:xfrm>
            <a:off x="10920007" y="3314562"/>
            <a:ext cx="952432" cy="2506120"/>
          </a:xfrm>
          <a:prstGeom prst="rect">
            <a:avLst/>
          </a:prstGeom>
        </p:spPr>
      </p:pic>
      <p:pic>
        <p:nvPicPr>
          <p:cNvPr id="12" name="Picture 11">
            <a:extLst>
              <a:ext uri="{FF2B5EF4-FFF2-40B4-BE49-F238E27FC236}">
                <a16:creationId xmlns:a16="http://schemas.microsoft.com/office/drawing/2014/main" id="{7B8E1154-D6B6-B544-9312-F1FF19A6CFF5}"/>
              </a:ext>
            </a:extLst>
          </p:cNvPr>
          <p:cNvPicPr>
            <a:picLocks noChangeAspect="1"/>
          </p:cNvPicPr>
          <p:nvPr/>
        </p:nvPicPr>
        <p:blipFill>
          <a:blip r:embed="rId4"/>
          <a:stretch>
            <a:fillRect/>
          </a:stretch>
        </p:blipFill>
        <p:spPr>
          <a:xfrm>
            <a:off x="8501895" y="-1358"/>
            <a:ext cx="3685543" cy="1397539"/>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619689" y="1517153"/>
            <a:ext cx="9054151" cy="1009296"/>
          </a:xfrm>
        </p:spPr>
        <p:txBody>
          <a:bodyPr>
            <a:noAutofit/>
          </a:bodyPr>
          <a:lstStyle/>
          <a:p>
            <a:r>
              <a:rPr lang="en-US"/>
              <a:t>Delivering Success (Phase 2)</a:t>
            </a:r>
            <a:br>
              <a:rPr lang="en-US"/>
            </a:br>
            <a:br>
              <a:rPr lang="en-US"/>
            </a:br>
            <a:br>
              <a:rPr lang="en-US"/>
            </a:br>
            <a:r>
              <a:rPr lang="en-GB" sz="2800">
                <a:solidFill>
                  <a:srgbClr val="0070C0"/>
                </a:solidFill>
              </a:rPr>
              <a:t>Richard Griffin, Professor of Healthcare Management, King’s College London</a:t>
            </a:r>
            <a:br>
              <a:rPr lang="en-GB"/>
            </a:br>
            <a:br>
              <a:rPr lang="en-US"/>
            </a:br>
            <a:endParaRPr lang="en-US"/>
          </a:p>
        </p:txBody>
      </p:sp>
      <p:sp>
        <p:nvSpPr>
          <p:cNvPr id="6" name="Subtitle 5">
            <a:extLst>
              <a:ext uri="{FF2B5EF4-FFF2-40B4-BE49-F238E27FC236}">
                <a16:creationId xmlns:a16="http://schemas.microsoft.com/office/drawing/2014/main" id="{BF897AD0-BF9E-40EE-AA52-FE208D0D9199}"/>
              </a:ext>
            </a:extLst>
          </p:cNvPr>
          <p:cNvSpPr>
            <a:spLocks noGrp="1"/>
          </p:cNvSpPr>
          <p:nvPr>
            <p:ph type="subTitle" idx="1"/>
          </p:nvPr>
        </p:nvSpPr>
        <p:spPr>
          <a:xfrm>
            <a:off x="1056915" y="3855776"/>
            <a:ext cx="6651952" cy="1687148"/>
          </a:xfrm>
        </p:spPr>
        <p:txBody>
          <a:bodyPr>
            <a:normAutofit/>
          </a:bodyPr>
          <a:lstStyle/>
          <a:p>
            <a:endParaRPr lang="en-GB" sz="1600"/>
          </a:p>
          <a:p>
            <a:r>
              <a:rPr lang="en-GB" sz="1600"/>
              <a:t>					</a:t>
            </a:r>
          </a:p>
          <a:p>
            <a:r>
              <a:rPr lang="en-GB" sz="1600"/>
              <a:t> </a:t>
            </a:r>
          </a:p>
        </p:txBody>
      </p:sp>
      <p:sp>
        <p:nvSpPr>
          <p:cNvPr id="9" name="Title 1">
            <a:extLst>
              <a:ext uri="{FF2B5EF4-FFF2-40B4-BE49-F238E27FC236}">
                <a16:creationId xmlns:a16="http://schemas.microsoft.com/office/drawing/2014/main" id="{4953B2A5-8E55-4EB4-87F2-354BCDC89801}"/>
              </a:ext>
            </a:extLst>
          </p:cNvPr>
          <p:cNvSpPr txBox="1">
            <a:spLocks/>
          </p:cNvSpPr>
          <p:nvPr/>
        </p:nvSpPr>
        <p:spPr>
          <a:xfrm>
            <a:off x="791842" y="2943620"/>
            <a:ext cx="10290636" cy="1397537"/>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914377" rtl="0" eaLnBrk="1" fontAlgn="auto" latinLnBrk="0" hangingPunct="1">
              <a:lnSpc>
                <a:spcPct val="90000"/>
              </a:lnSpc>
              <a:spcBef>
                <a:spcPts val="1000"/>
              </a:spcBef>
              <a:spcAft>
                <a:spcPts val="0"/>
              </a:spcAft>
              <a:buClrTx/>
              <a:buSzTx/>
              <a:buFontTx/>
              <a:buNone/>
              <a:tabLst/>
              <a:defRPr/>
            </a:pPr>
            <a:endParaRPr kumimoji="0" lang="en-US" sz="2400" b="1" i="0" u="none" strike="noStrike" kern="1200" cap="none" spc="0" normalizeH="0" baseline="0" noProof="0">
              <a:ln>
                <a:noFill/>
              </a:ln>
              <a:solidFill>
                <a:srgbClr val="005EB8"/>
              </a:solidFill>
              <a:effectLst/>
              <a:uLnTx/>
              <a:uFillTx/>
              <a:latin typeface="Arial" panose="020B0604020202020204"/>
              <a:ea typeface="+mj-ea"/>
              <a:cs typeface="+mj-cs"/>
            </a:endParaRPr>
          </a:p>
        </p:txBody>
      </p:sp>
      <p:pic>
        <p:nvPicPr>
          <p:cNvPr id="13" name="Picture 12" descr="A picture containing text&#10;&#10;Description automatically generated">
            <a:extLst>
              <a:ext uri="{FF2B5EF4-FFF2-40B4-BE49-F238E27FC236}">
                <a16:creationId xmlns:a16="http://schemas.microsoft.com/office/drawing/2014/main" id="{B2C5FF03-FD3C-4D05-AA36-2893C0BF1042}"/>
              </a:ext>
            </a:extLst>
          </p:cNvPr>
          <p:cNvPicPr>
            <a:picLocks noChangeAspect="1"/>
          </p:cNvPicPr>
          <p:nvPr/>
        </p:nvPicPr>
        <p:blipFill>
          <a:blip r:embed="rId5"/>
          <a:stretch>
            <a:fillRect/>
          </a:stretch>
        </p:blipFill>
        <p:spPr>
          <a:xfrm>
            <a:off x="8743815" y="3608431"/>
            <a:ext cx="849413" cy="2683213"/>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030F50C-D2F5-4919-81DC-C0ACE72BFAB7}"/>
              </a:ext>
            </a:extLst>
          </p:cNvPr>
          <p:cNvPicPr>
            <a:picLocks noChangeAspect="1"/>
          </p:cNvPicPr>
          <p:nvPr/>
        </p:nvPicPr>
        <p:blipFill>
          <a:blip r:embed="rId6"/>
          <a:stretch>
            <a:fillRect/>
          </a:stretch>
        </p:blipFill>
        <p:spPr>
          <a:xfrm>
            <a:off x="10540907" y="3775293"/>
            <a:ext cx="742987" cy="2416331"/>
          </a:xfrm>
          <a:prstGeom prst="rect">
            <a:avLst/>
          </a:prstGeom>
        </p:spPr>
      </p:pic>
      <p:pic>
        <p:nvPicPr>
          <p:cNvPr id="14" name="Picture 13" descr="Logo&#10;&#10;Description automatically generated">
            <a:extLst>
              <a:ext uri="{FF2B5EF4-FFF2-40B4-BE49-F238E27FC236}">
                <a16:creationId xmlns:a16="http://schemas.microsoft.com/office/drawing/2014/main" id="{D944AECD-DC99-4D0B-A9D3-FF07C8E62E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0552" y="3107286"/>
            <a:ext cx="1098988" cy="2607658"/>
          </a:xfrm>
          <a:prstGeom prst="rect">
            <a:avLst/>
          </a:prstGeom>
        </p:spPr>
      </p:pic>
    </p:spTree>
    <p:extLst>
      <p:ext uri="{BB962C8B-B14F-4D97-AF65-F5344CB8AC3E}">
        <p14:creationId xmlns:p14="http://schemas.microsoft.com/office/powerpoint/2010/main" val="525633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C264-8010-4497-9F2A-3DEE597A20F1}"/>
              </a:ext>
            </a:extLst>
          </p:cNvPr>
          <p:cNvSpPr>
            <a:spLocks noGrp="1"/>
          </p:cNvSpPr>
          <p:nvPr>
            <p:ph type="title"/>
          </p:nvPr>
        </p:nvSpPr>
        <p:spPr>
          <a:xfrm>
            <a:off x="458779" y="227431"/>
            <a:ext cx="10515600" cy="963151"/>
          </a:xfrm>
        </p:spPr>
        <p:txBody>
          <a:bodyPr>
            <a:noAutofit/>
          </a:bodyPr>
          <a:lstStyle/>
          <a:p>
            <a:r>
              <a:rPr lang="en-GB" sz="5400"/>
              <a:t>Expert Group</a:t>
            </a:r>
          </a:p>
        </p:txBody>
      </p:sp>
      <p:sp>
        <p:nvSpPr>
          <p:cNvPr id="3" name="Content Placeholder 2">
            <a:extLst>
              <a:ext uri="{FF2B5EF4-FFF2-40B4-BE49-F238E27FC236}">
                <a16:creationId xmlns:a16="http://schemas.microsoft.com/office/drawing/2014/main" id="{D48F8D49-72FF-431D-9559-092BDAB242BD}"/>
              </a:ext>
            </a:extLst>
          </p:cNvPr>
          <p:cNvSpPr>
            <a:spLocks noGrp="1"/>
          </p:cNvSpPr>
          <p:nvPr>
            <p:ph idx="1"/>
          </p:nvPr>
        </p:nvSpPr>
        <p:spPr>
          <a:xfrm>
            <a:off x="458780" y="1908067"/>
            <a:ext cx="10023690" cy="3355996"/>
          </a:xfrm>
        </p:spPr>
        <p:txBody>
          <a:bodyPr/>
          <a:lstStyle/>
          <a:p>
            <a:pPr marL="457200" indent="-457200">
              <a:buFont typeface="Wingdings" panose="05000000000000000000" pitchFamily="2" charset="2"/>
              <a:buChar char="ü"/>
            </a:pPr>
            <a:r>
              <a:rPr lang="en-GB" b="0">
                <a:solidFill>
                  <a:schemeClr val="bg2">
                    <a:lumMod val="10000"/>
                  </a:schemeClr>
                </a:solidFill>
              </a:rPr>
              <a:t>The EG will be reconvened</a:t>
            </a:r>
          </a:p>
          <a:p>
            <a:pPr marL="457200" indent="-457200">
              <a:buFont typeface="Wingdings" panose="05000000000000000000" pitchFamily="2" charset="2"/>
              <a:buChar char="ü"/>
            </a:pPr>
            <a:r>
              <a:rPr lang="en-GB" b="0">
                <a:solidFill>
                  <a:schemeClr val="bg2">
                    <a:lumMod val="10000"/>
                  </a:schemeClr>
                </a:solidFill>
              </a:rPr>
              <a:t>We would like more support worker involvement</a:t>
            </a:r>
          </a:p>
          <a:p>
            <a:pPr marL="457200" indent="-457200">
              <a:buFont typeface="Wingdings" panose="05000000000000000000" pitchFamily="2" charset="2"/>
              <a:buChar char="ü"/>
            </a:pPr>
            <a:r>
              <a:rPr lang="en-GB" b="0">
                <a:solidFill>
                  <a:schemeClr val="bg2">
                    <a:lumMod val="10000"/>
                  </a:schemeClr>
                </a:solidFill>
              </a:rPr>
              <a:t>We would like your views on the information, advice and guidance you need to enhance contribution of support workers</a:t>
            </a:r>
          </a:p>
        </p:txBody>
      </p:sp>
      <p:sp>
        <p:nvSpPr>
          <p:cNvPr id="4" name="TextBox 3">
            <a:extLst>
              <a:ext uri="{FF2B5EF4-FFF2-40B4-BE49-F238E27FC236}">
                <a16:creationId xmlns:a16="http://schemas.microsoft.com/office/drawing/2014/main" id="{B82A173A-B7CA-41CB-8A38-7C8340F004E3}"/>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966603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4305-EC14-45DA-905D-173719EBDDA4}"/>
              </a:ext>
            </a:extLst>
          </p:cNvPr>
          <p:cNvSpPr>
            <a:spLocks noGrp="1"/>
          </p:cNvSpPr>
          <p:nvPr>
            <p:ph type="title"/>
          </p:nvPr>
        </p:nvSpPr>
        <p:spPr>
          <a:xfrm>
            <a:off x="559904" y="697891"/>
            <a:ext cx="10515600" cy="1022971"/>
          </a:xfrm>
        </p:spPr>
        <p:txBody>
          <a:bodyPr>
            <a:normAutofit/>
          </a:bodyPr>
          <a:lstStyle/>
          <a:p>
            <a:r>
              <a:rPr lang="en-GB"/>
              <a:t>Objectives</a:t>
            </a:r>
          </a:p>
        </p:txBody>
      </p:sp>
      <p:sp>
        <p:nvSpPr>
          <p:cNvPr id="3" name="Content Placeholder 2">
            <a:extLst>
              <a:ext uri="{FF2B5EF4-FFF2-40B4-BE49-F238E27FC236}">
                <a16:creationId xmlns:a16="http://schemas.microsoft.com/office/drawing/2014/main" id="{CC53F7EF-D487-49B0-BDC2-D5E2FA164B6B}"/>
              </a:ext>
            </a:extLst>
          </p:cNvPr>
          <p:cNvSpPr>
            <a:spLocks noGrp="1"/>
          </p:cNvSpPr>
          <p:nvPr>
            <p:ph idx="1"/>
          </p:nvPr>
        </p:nvSpPr>
        <p:spPr>
          <a:xfrm>
            <a:off x="559904" y="1916612"/>
            <a:ext cx="10100662" cy="3355996"/>
          </a:xfrm>
        </p:spPr>
        <p:txBody>
          <a:bodyPr/>
          <a:lstStyle/>
          <a:p>
            <a:pPr marL="514350" indent="-514350">
              <a:buFont typeface="+mj-lt"/>
              <a:buAutoNum type="arabicPeriod"/>
            </a:pPr>
            <a:r>
              <a:rPr lang="en-GB" b="0">
                <a:solidFill>
                  <a:schemeClr val="bg2">
                    <a:lumMod val="10000"/>
                  </a:schemeClr>
                </a:solidFill>
              </a:rPr>
              <a:t>Support &amp; review implementation of the Guide</a:t>
            </a:r>
          </a:p>
          <a:p>
            <a:pPr marL="514350" indent="-514350">
              <a:buFont typeface="+mj-lt"/>
              <a:buAutoNum type="arabicPeriod"/>
            </a:pPr>
            <a:r>
              <a:rPr lang="en-GB" b="0">
                <a:solidFill>
                  <a:schemeClr val="bg2">
                    <a:lumMod val="10000"/>
                  </a:schemeClr>
                </a:solidFill>
              </a:rPr>
              <a:t>Identify &amp; support development of relevant education (apprenticeships/national curriculum)</a:t>
            </a:r>
          </a:p>
          <a:p>
            <a:pPr marL="514350" indent="-514350">
              <a:buFont typeface="+mj-lt"/>
              <a:buAutoNum type="arabicPeriod"/>
            </a:pPr>
            <a:r>
              <a:rPr lang="en-GB" b="0">
                <a:solidFill>
                  <a:schemeClr val="bg2">
                    <a:lumMod val="10000"/>
                  </a:schemeClr>
                </a:solidFill>
              </a:rPr>
              <a:t>Progression pathways</a:t>
            </a:r>
          </a:p>
          <a:p>
            <a:pPr marL="514350" indent="-514350">
              <a:buFont typeface="+mj-lt"/>
              <a:buAutoNum type="arabicPeriod"/>
            </a:pPr>
            <a:r>
              <a:rPr lang="en-GB" b="0">
                <a:solidFill>
                  <a:schemeClr val="bg2">
                    <a:lumMod val="10000"/>
                  </a:schemeClr>
                </a:solidFill>
              </a:rPr>
              <a:t>Supervision &amp; delegation guidance</a:t>
            </a:r>
          </a:p>
          <a:p>
            <a:pPr marL="514350" indent="-514350">
              <a:buFont typeface="+mj-lt"/>
              <a:buAutoNum type="arabicPeriod"/>
            </a:pPr>
            <a:r>
              <a:rPr lang="en-GB" b="0">
                <a:solidFill>
                  <a:schemeClr val="bg2">
                    <a:lumMod val="10000"/>
                  </a:schemeClr>
                </a:solidFill>
              </a:rPr>
              <a:t>Awareness raising/communications</a:t>
            </a:r>
          </a:p>
        </p:txBody>
      </p:sp>
      <p:sp>
        <p:nvSpPr>
          <p:cNvPr id="4" name="TextBox 3">
            <a:extLst>
              <a:ext uri="{FF2B5EF4-FFF2-40B4-BE49-F238E27FC236}">
                <a16:creationId xmlns:a16="http://schemas.microsoft.com/office/drawing/2014/main" id="{42326687-A57A-4B64-AC56-5E5663C8D943}"/>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639518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DF55-04A9-4863-B6E4-FC2325C7E8BB}"/>
              </a:ext>
            </a:extLst>
          </p:cNvPr>
          <p:cNvSpPr>
            <a:spLocks noGrp="1"/>
          </p:cNvSpPr>
          <p:nvPr>
            <p:ph type="title"/>
          </p:nvPr>
        </p:nvSpPr>
        <p:spPr>
          <a:xfrm>
            <a:off x="559904" y="518429"/>
            <a:ext cx="9141803" cy="1381895"/>
          </a:xfrm>
        </p:spPr>
        <p:txBody>
          <a:bodyPr>
            <a:normAutofit/>
          </a:bodyPr>
          <a:lstStyle/>
          <a:p>
            <a:r>
              <a:rPr lang="en-GB"/>
              <a:t>Phase 3 </a:t>
            </a:r>
          </a:p>
        </p:txBody>
      </p:sp>
      <p:sp>
        <p:nvSpPr>
          <p:cNvPr id="3" name="Content Placeholder 2">
            <a:extLst>
              <a:ext uri="{FF2B5EF4-FFF2-40B4-BE49-F238E27FC236}">
                <a16:creationId xmlns:a16="http://schemas.microsoft.com/office/drawing/2014/main" id="{04D72D16-03BB-4711-9AE5-D00B9F111181}"/>
              </a:ext>
            </a:extLst>
          </p:cNvPr>
          <p:cNvSpPr>
            <a:spLocks noGrp="1"/>
          </p:cNvSpPr>
          <p:nvPr>
            <p:ph idx="1"/>
          </p:nvPr>
        </p:nvSpPr>
        <p:spPr>
          <a:xfrm>
            <a:off x="1311934" y="2172986"/>
            <a:ext cx="7815469" cy="1381895"/>
          </a:xfrm>
        </p:spPr>
        <p:txBody>
          <a:bodyPr/>
          <a:lstStyle/>
          <a:p>
            <a:pPr marL="457200" indent="-457200">
              <a:buFont typeface="Wingdings" panose="05000000000000000000" pitchFamily="2" charset="2"/>
              <a:buChar char="Ø"/>
            </a:pPr>
            <a:r>
              <a:rPr lang="en-GB" b="0">
                <a:solidFill>
                  <a:schemeClr val="bg2">
                    <a:lumMod val="10000"/>
                  </a:schemeClr>
                </a:solidFill>
              </a:rPr>
              <a:t>Project to 2024</a:t>
            </a:r>
          </a:p>
          <a:p>
            <a:pPr marL="457200" indent="-457200">
              <a:buFont typeface="Wingdings" panose="05000000000000000000" pitchFamily="2" charset="2"/>
              <a:buChar char="Ø"/>
            </a:pPr>
            <a:r>
              <a:rPr lang="en-GB" b="0">
                <a:solidFill>
                  <a:schemeClr val="bg2">
                    <a:lumMod val="10000"/>
                  </a:schemeClr>
                </a:solidFill>
              </a:rPr>
              <a:t>“Evaluating Success”!</a:t>
            </a:r>
          </a:p>
        </p:txBody>
      </p:sp>
      <p:sp>
        <p:nvSpPr>
          <p:cNvPr id="4" name="TextBox 3">
            <a:extLst>
              <a:ext uri="{FF2B5EF4-FFF2-40B4-BE49-F238E27FC236}">
                <a16:creationId xmlns:a16="http://schemas.microsoft.com/office/drawing/2014/main" id="{B1CC5C61-0824-4517-A803-ACF18DBDC2DB}"/>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pic>
        <p:nvPicPr>
          <p:cNvPr id="6" name="Picture 5" descr="Logo&#10;&#10;Description automatically generated">
            <a:extLst>
              <a:ext uri="{FF2B5EF4-FFF2-40B4-BE49-F238E27FC236}">
                <a16:creationId xmlns:a16="http://schemas.microsoft.com/office/drawing/2014/main" id="{02FEC489-1AB3-41F3-A85F-7C1DE9BE1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1147" y="1937665"/>
            <a:ext cx="1545339" cy="366675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BE7A988-1BE2-4BC1-8D65-413083913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041" y="1739793"/>
            <a:ext cx="1213106" cy="3630175"/>
          </a:xfrm>
          <a:prstGeom prst="rect">
            <a:avLst/>
          </a:prstGeom>
        </p:spPr>
      </p:pic>
    </p:spTree>
    <p:extLst>
      <p:ext uri="{BB962C8B-B14F-4D97-AF65-F5344CB8AC3E}">
        <p14:creationId xmlns:p14="http://schemas.microsoft.com/office/powerpoint/2010/main" val="291527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B9B8-4B4B-455B-A09B-F83472CBF0DC}"/>
              </a:ext>
            </a:extLst>
          </p:cNvPr>
          <p:cNvSpPr>
            <a:spLocks noGrp="1"/>
          </p:cNvSpPr>
          <p:nvPr>
            <p:ph type="title"/>
          </p:nvPr>
        </p:nvSpPr>
        <p:spPr>
          <a:xfrm>
            <a:off x="498944" y="590590"/>
            <a:ext cx="10515600" cy="636205"/>
          </a:xfrm>
        </p:spPr>
        <p:txBody>
          <a:bodyPr>
            <a:normAutofit fontScale="90000"/>
          </a:bodyPr>
          <a:lstStyle/>
          <a:p>
            <a:r>
              <a:rPr lang="en-GB"/>
              <a:t>Next steps: for everyone </a:t>
            </a:r>
          </a:p>
        </p:txBody>
      </p:sp>
      <p:sp>
        <p:nvSpPr>
          <p:cNvPr id="4" name="Content Placeholder 3">
            <a:extLst>
              <a:ext uri="{FF2B5EF4-FFF2-40B4-BE49-F238E27FC236}">
                <a16:creationId xmlns:a16="http://schemas.microsoft.com/office/drawing/2014/main" id="{757375C2-6879-48C6-A51F-D71653EDD652}"/>
              </a:ext>
            </a:extLst>
          </p:cNvPr>
          <p:cNvSpPr>
            <a:spLocks noGrp="1"/>
          </p:cNvSpPr>
          <p:nvPr>
            <p:ph idx="1"/>
          </p:nvPr>
        </p:nvSpPr>
        <p:spPr>
          <a:xfrm>
            <a:off x="429112" y="1402735"/>
            <a:ext cx="9115319" cy="4437274"/>
          </a:xfrm>
        </p:spPr>
        <p:txBody>
          <a:bodyPr>
            <a:normAutofit/>
          </a:bodyPr>
          <a:lstStyle/>
          <a:p>
            <a:pPr marL="609585" indent="-609585">
              <a:buFont typeface="+mj-lt"/>
              <a:buAutoNum type="arabicPeriod"/>
            </a:pPr>
            <a:r>
              <a:rPr lang="en-GB" sz="2133"/>
              <a:t>Share what you have heard today with your teams &amp; colleagues particularly support workers</a:t>
            </a:r>
          </a:p>
          <a:p>
            <a:pPr marL="609585" indent="-609585">
              <a:buFont typeface="+mj-lt"/>
              <a:buAutoNum type="arabicPeriod"/>
            </a:pPr>
            <a:r>
              <a:rPr lang="en-GB" sz="2133"/>
              <a:t>Make your local education department / education &amp; apprenticeship lead your friend</a:t>
            </a:r>
          </a:p>
          <a:p>
            <a:pPr marL="609585" indent="-609585">
              <a:buFont typeface="+mj-lt"/>
              <a:buAutoNum type="arabicPeriod"/>
            </a:pPr>
            <a:r>
              <a:rPr lang="en-GB" sz="2133"/>
              <a:t>Review the Supporting Success Role Guidance &amp; map against existing support roles - identify gaps. (Take a “blank sheet” approach)</a:t>
            </a:r>
          </a:p>
          <a:p>
            <a:pPr marL="609585" indent="-609585">
              <a:buFont typeface="+mj-lt"/>
              <a:buAutoNum type="arabicPeriod"/>
            </a:pPr>
            <a:r>
              <a:rPr lang="en-GB" sz="2133">
                <a:solidFill>
                  <a:srgbClr val="E8EDEE">
                    <a:lumMod val="10000"/>
                  </a:srgbClr>
                </a:solidFill>
                <a:ea typeface="Calibri" panose="020F0502020204030204" pitchFamily="34" charset="0"/>
              </a:rPr>
              <a:t>Consider learning cultures and processes &amp; how they might be improved to enable development</a:t>
            </a:r>
            <a:endParaRPr lang="en-GB" sz="2133">
              <a:solidFill>
                <a:schemeClr val="bg2">
                  <a:lumMod val="10000"/>
                </a:schemeClr>
              </a:solidFill>
              <a:ea typeface="Calibri" panose="020F0502020204030204" pitchFamily="34" charset="0"/>
            </a:endParaRPr>
          </a:p>
          <a:p>
            <a:pPr marL="609585" indent="-609585">
              <a:buFont typeface="+mj-lt"/>
              <a:buAutoNum type="arabicPeriod"/>
            </a:pPr>
            <a:r>
              <a:rPr lang="en-GB" sz="2133"/>
              <a:t>Join future webinars - </a:t>
            </a:r>
            <a:r>
              <a:rPr lang="en-GB" sz="2133">
                <a:solidFill>
                  <a:schemeClr val="accent5">
                    <a:lumMod val="75000"/>
                  </a:schemeClr>
                </a:solidFill>
                <a:hlinkClick r:id="rId3"/>
              </a:rPr>
              <a:t>https://www.hee.nhs.uk/our-work/allied-health-professions/enable-workforce/developing-role-ahp-support-workers</a:t>
            </a:r>
            <a:endParaRPr lang="en-GB" sz="2133">
              <a:solidFill>
                <a:schemeClr val="accent5">
                  <a:lumMod val="75000"/>
                </a:schemeClr>
              </a:solidFill>
            </a:endParaRPr>
          </a:p>
          <a:p>
            <a:pPr marL="609585" indent="-609585">
              <a:buFont typeface="+mj-lt"/>
              <a:buAutoNum type="arabicPeriod"/>
            </a:pPr>
            <a:r>
              <a:rPr lang="en-GB" sz="2133"/>
              <a:t>Champion the importance of the radiography support workforce in patient care &amp; high-quality service delivery</a:t>
            </a:r>
          </a:p>
        </p:txBody>
      </p:sp>
      <p:sp>
        <p:nvSpPr>
          <p:cNvPr id="5" name="TextBox 4">
            <a:extLst>
              <a:ext uri="{FF2B5EF4-FFF2-40B4-BE49-F238E27FC236}">
                <a16:creationId xmlns:a16="http://schemas.microsoft.com/office/drawing/2014/main" id="{6E01AD1E-B34E-4AED-81C4-6D3E1E7B72E2}"/>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pic>
        <p:nvPicPr>
          <p:cNvPr id="6" name="Picture 5" descr="Logo&#10;&#10;Description automatically generated">
            <a:extLst>
              <a:ext uri="{FF2B5EF4-FFF2-40B4-BE49-F238E27FC236}">
                <a16:creationId xmlns:a16="http://schemas.microsoft.com/office/drawing/2014/main" id="{1429DEC8-1C42-43B3-AF5F-A90C69EF9239}"/>
              </a:ext>
            </a:extLst>
          </p:cNvPr>
          <p:cNvPicPr>
            <a:picLocks noChangeAspect="1"/>
          </p:cNvPicPr>
          <p:nvPr/>
        </p:nvPicPr>
        <p:blipFill>
          <a:blip r:embed="rId4"/>
          <a:stretch>
            <a:fillRect/>
          </a:stretch>
        </p:blipFill>
        <p:spPr>
          <a:xfrm>
            <a:off x="10374594" y="2752192"/>
            <a:ext cx="1171123" cy="2921456"/>
          </a:xfrm>
          <a:prstGeom prst="rect">
            <a:avLst/>
          </a:prstGeom>
        </p:spPr>
      </p:pic>
    </p:spTree>
    <p:extLst>
      <p:ext uri="{BB962C8B-B14F-4D97-AF65-F5344CB8AC3E}">
        <p14:creationId xmlns:p14="http://schemas.microsoft.com/office/powerpoint/2010/main" val="2337930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93B8C-21E6-4095-A311-DB67992CD573}"/>
              </a:ext>
            </a:extLst>
          </p:cNvPr>
          <p:cNvSpPr>
            <a:spLocks noGrp="1"/>
          </p:cNvSpPr>
          <p:nvPr>
            <p:ph idx="1"/>
          </p:nvPr>
        </p:nvSpPr>
        <p:spPr>
          <a:xfrm>
            <a:off x="446530" y="1708487"/>
            <a:ext cx="5881536" cy="3777913"/>
          </a:xfrm>
        </p:spPr>
        <p:txBody>
          <a:bodyPr>
            <a:normAutofit fontScale="70000" lnSpcReduction="20000"/>
          </a:bodyPr>
          <a:lstStyle/>
          <a:p>
            <a:pPr marL="0" indent="0">
              <a:lnSpc>
                <a:spcPct val="110000"/>
              </a:lnSpc>
              <a:buNone/>
            </a:pPr>
            <a:r>
              <a:rPr lang="en-GB" sz="2400">
                <a:solidFill>
                  <a:srgbClr val="222222"/>
                </a:solidFill>
                <a:latin typeface="+mj-lt"/>
              </a:rPr>
              <a:t>Our work will ensure that:</a:t>
            </a:r>
          </a:p>
          <a:p>
            <a:pPr marL="457189" indent="-457189">
              <a:lnSpc>
                <a:spcPct val="110000"/>
              </a:lnSpc>
              <a:buFont typeface="+mj-lt"/>
              <a:buAutoNum type="arabicPeriod"/>
            </a:pPr>
            <a:r>
              <a:rPr lang="en-GB" sz="2400">
                <a:solidFill>
                  <a:srgbClr val="222222"/>
                </a:solidFill>
                <a:latin typeface="+mj-lt"/>
              </a:rPr>
              <a:t>Patients and service users have access to skilled and consistently well-trained support workers who have a defined role within their team.</a:t>
            </a:r>
          </a:p>
          <a:p>
            <a:pPr marL="457189" indent="-457189">
              <a:lnSpc>
                <a:spcPct val="110000"/>
              </a:lnSpc>
              <a:buFont typeface="+mj-lt"/>
              <a:buAutoNum type="arabicPeriod"/>
            </a:pPr>
            <a:r>
              <a:rPr lang="en-GB" sz="2400">
                <a:solidFill>
                  <a:srgbClr val="222222"/>
                </a:solidFill>
                <a:latin typeface="+mj-lt"/>
              </a:rPr>
              <a:t>AHP support workers have access to development structures that provide opportunities to follow rich and rewarding career pathways.</a:t>
            </a:r>
          </a:p>
          <a:p>
            <a:pPr marL="457189" indent="-457189">
              <a:lnSpc>
                <a:spcPct val="110000"/>
              </a:lnSpc>
              <a:buFont typeface="+mj-lt"/>
              <a:buAutoNum type="arabicPeriod"/>
            </a:pPr>
            <a:r>
              <a:rPr lang="en-GB" sz="2400">
                <a:solidFill>
                  <a:srgbClr val="222222"/>
                </a:solidFill>
                <a:latin typeface="+mj-lt"/>
              </a:rPr>
              <a:t>Services and systems can address the current variation in support worker roles, banding and progression.</a:t>
            </a:r>
          </a:p>
          <a:p>
            <a:pPr marL="457189" indent="-457189">
              <a:lnSpc>
                <a:spcPct val="110000"/>
              </a:lnSpc>
              <a:buFont typeface="+mj-lt"/>
              <a:buAutoNum type="arabicPeriod"/>
            </a:pPr>
            <a:r>
              <a:rPr lang="en-GB" sz="2400">
                <a:solidFill>
                  <a:srgbClr val="222222"/>
                </a:solidFill>
                <a:latin typeface="+mj-lt"/>
              </a:rPr>
              <a:t>Support worker roles can be at the heart of improvements in service delivery and transformation, including new models of care.</a:t>
            </a:r>
          </a:p>
        </p:txBody>
      </p:sp>
      <p:pic>
        <p:nvPicPr>
          <p:cNvPr id="4" name="Picture 3">
            <a:extLst>
              <a:ext uri="{FF2B5EF4-FFF2-40B4-BE49-F238E27FC236}">
                <a16:creationId xmlns:a16="http://schemas.microsoft.com/office/drawing/2014/main" id="{DD1CBF4D-708A-4F80-9BBE-37D355AF1677}"/>
              </a:ext>
            </a:extLst>
          </p:cNvPr>
          <p:cNvPicPr>
            <a:picLocks noChangeAspect="1"/>
          </p:cNvPicPr>
          <p:nvPr/>
        </p:nvPicPr>
        <p:blipFill>
          <a:blip r:embed="rId2"/>
          <a:stretch>
            <a:fillRect/>
          </a:stretch>
        </p:blipFill>
        <p:spPr>
          <a:xfrm>
            <a:off x="6532881" y="1783258"/>
            <a:ext cx="5436311" cy="3055983"/>
          </a:xfrm>
          <a:prstGeom prst="rect">
            <a:avLst/>
          </a:prstGeom>
          <a:ln>
            <a:solidFill>
              <a:schemeClr val="tx1">
                <a:lumMod val="20000"/>
                <a:lumOff val="80000"/>
              </a:schemeClr>
            </a:solidFill>
          </a:ln>
        </p:spPr>
      </p:pic>
      <p:sp>
        <p:nvSpPr>
          <p:cNvPr id="7" name="Title 1">
            <a:extLst>
              <a:ext uri="{FF2B5EF4-FFF2-40B4-BE49-F238E27FC236}">
                <a16:creationId xmlns:a16="http://schemas.microsoft.com/office/drawing/2014/main" id="{8DD88A9B-516A-4ABC-A9A1-1AB62B4D9B64}"/>
              </a:ext>
            </a:extLst>
          </p:cNvPr>
          <p:cNvSpPr>
            <a:spLocks noGrp="1"/>
          </p:cNvSpPr>
          <p:nvPr>
            <p:ph type="title"/>
          </p:nvPr>
        </p:nvSpPr>
        <p:spPr>
          <a:xfrm>
            <a:off x="228837" y="188368"/>
            <a:ext cx="10515600" cy="1325033"/>
          </a:xfrm>
        </p:spPr>
        <p:txBody>
          <a:bodyPr>
            <a:normAutofit/>
          </a:bodyPr>
          <a:lstStyle/>
          <a:p>
            <a:r>
              <a:rPr lang="en-GB"/>
              <a:t>What are we trying to accomplish?</a:t>
            </a:r>
          </a:p>
        </p:txBody>
      </p:sp>
      <p:sp>
        <p:nvSpPr>
          <p:cNvPr id="5" name="TextBox 4">
            <a:extLst>
              <a:ext uri="{FF2B5EF4-FFF2-40B4-BE49-F238E27FC236}">
                <a16:creationId xmlns:a16="http://schemas.microsoft.com/office/drawing/2014/main" id="{6D745E86-2228-4EDC-91CB-529FAEB9341E}"/>
              </a:ext>
            </a:extLst>
          </p:cNvPr>
          <p:cNvSpPr txBox="1"/>
          <p:nvPr/>
        </p:nvSpPr>
        <p:spPr>
          <a:xfrm>
            <a:off x="9701707" y="6434131"/>
            <a:ext cx="2374491" cy="297454"/>
          </a:xfrm>
          <a:prstGeom prst="rect">
            <a:avLst/>
          </a:prstGeom>
          <a:noFill/>
        </p:spPr>
        <p:txBody>
          <a:bodyPr wrap="square">
            <a:spAutoFit/>
          </a:bodyPr>
          <a:lstStyle/>
          <a:p>
            <a:pPr defTabSz="914377"/>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Tree>
    <p:extLst>
      <p:ext uri="{BB962C8B-B14F-4D97-AF65-F5344CB8AC3E}">
        <p14:creationId xmlns:p14="http://schemas.microsoft.com/office/powerpoint/2010/main" val="954870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6A40-D893-C743-9A64-3B9638BA929E}"/>
              </a:ext>
            </a:extLst>
          </p:cNvPr>
          <p:cNvSpPr>
            <a:spLocks noGrp="1"/>
          </p:cNvSpPr>
          <p:nvPr>
            <p:ph type="title"/>
          </p:nvPr>
        </p:nvSpPr>
        <p:spPr>
          <a:xfrm>
            <a:off x="259013" y="315831"/>
            <a:ext cx="10515600" cy="1016408"/>
          </a:xfrm>
        </p:spPr>
        <p:txBody>
          <a:bodyPr>
            <a:noAutofit/>
          </a:bodyPr>
          <a:lstStyle/>
          <a:p>
            <a:br>
              <a:rPr lang="en-US">
                <a:solidFill>
                  <a:srgbClr val="AE2473"/>
                </a:solidFill>
                <a:latin typeface="Arial" panose="020B0604020202020204"/>
              </a:rPr>
            </a:br>
            <a:br>
              <a:rPr lang="en-US">
                <a:solidFill>
                  <a:srgbClr val="AE2473"/>
                </a:solidFill>
                <a:latin typeface="Arial" panose="020B0604020202020204"/>
              </a:rPr>
            </a:br>
            <a:br>
              <a:rPr lang="en-US">
                <a:solidFill>
                  <a:srgbClr val="AE2473"/>
                </a:solidFill>
                <a:latin typeface="Arial" panose="020B0604020202020204"/>
              </a:rPr>
            </a:br>
            <a:endParaRPr lang="en-US"/>
          </a:p>
        </p:txBody>
      </p:sp>
      <p:pic>
        <p:nvPicPr>
          <p:cNvPr id="3" name="Picture 2">
            <a:extLst>
              <a:ext uri="{FF2B5EF4-FFF2-40B4-BE49-F238E27FC236}">
                <a16:creationId xmlns:a16="http://schemas.microsoft.com/office/drawing/2014/main" id="{D79B30A1-7144-49E8-82FF-8DFE34EB6922}"/>
              </a:ext>
            </a:extLst>
          </p:cNvPr>
          <p:cNvPicPr>
            <a:picLocks noChangeAspect="1"/>
          </p:cNvPicPr>
          <p:nvPr/>
        </p:nvPicPr>
        <p:blipFill>
          <a:blip r:embed="rId3"/>
          <a:stretch>
            <a:fillRect/>
          </a:stretch>
        </p:blipFill>
        <p:spPr>
          <a:xfrm>
            <a:off x="5516813" y="1332239"/>
            <a:ext cx="6138176" cy="4056688"/>
          </a:xfrm>
          <a:prstGeom prst="rect">
            <a:avLst/>
          </a:prstGeom>
        </p:spPr>
      </p:pic>
      <p:sp>
        <p:nvSpPr>
          <p:cNvPr id="4" name="Text Placeholder 2">
            <a:extLst>
              <a:ext uri="{FF2B5EF4-FFF2-40B4-BE49-F238E27FC236}">
                <a16:creationId xmlns:a16="http://schemas.microsoft.com/office/drawing/2014/main" id="{E64C6B61-9B24-47CD-AE43-760A2516DA31}"/>
              </a:ext>
            </a:extLst>
          </p:cNvPr>
          <p:cNvSpPr txBox="1">
            <a:spLocks/>
          </p:cNvSpPr>
          <p:nvPr/>
        </p:nvSpPr>
        <p:spPr>
          <a:xfrm>
            <a:off x="456191" y="1576833"/>
            <a:ext cx="4168679" cy="3704335"/>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GB" sz="3200" b="1">
                <a:solidFill>
                  <a:sysClr val="windowText" lastClr="000000"/>
                </a:solidFill>
                <a:latin typeface="Arial" panose="020B0604020202020204"/>
              </a:rPr>
              <a:t>Menti.com</a:t>
            </a:r>
          </a:p>
          <a:p>
            <a:pPr marL="0" indent="0" algn="ctr" defTabSz="609585">
              <a:buNone/>
              <a:defRPr/>
            </a:pPr>
            <a:endParaRPr lang="en-GB" sz="3200">
              <a:solidFill>
                <a:sysClr val="windowText" lastClr="000000"/>
              </a:solidFill>
              <a:latin typeface="Arial" panose="020B0604020202020204"/>
            </a:endParaRPr>
          </a:p>
          <a:p>
            <a:pPr marL="0" indent="0" algn="ctr" defTabSz="609585">
              <a:buNone/>
              <a:defRPr/>
            </a:pPr>
            <a:r>
              <a:rPr lang="en-GB" sz="3200">
                <a:solidFill>
                  <a:sysClr val="windowText" lastClr="000000"/>
                </a:solidFill>
                <a:latin typeface="Arial" panose="020B0604020202020204"/>
              </a:rPr>
              <a:t>Code: 3133 2022</a:t>
            </a:r>
          </a:p>
        </p:txBody>
      </p:sp>
      <p:sp>
        <p:nvSpPr>
          <p:cNvPr id="5" name="TextBox 4">
            <a:extLst>
              <a:ext uri="{FF2B5EF4-FFF2-40B4-BE49-F238E27FC236}">
                <a16:creationId xmlns:a16="http://schemas.microsoft.com/office/drawing/2014/main" id="{AF2E7408-756E-4CE0-883C-972827355450}"/>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Tree>
    <p:extLst>
      <p:ext uri="{BB962C8B-B14F-4D97-AF65-F5344CB8AC3E}">
        <p14:creationId xmlns:p14="http://schemas.microsoft.com/office/powerpoint/2010/main" val="2385496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272551" y="332058"/>
            <a:ext cx="7886700" cy="636205"/>
          </a:xfrm>
        </p:spPr>
        <p:txBody>
          <a:bodyPr>
            <a:normAutofit fontScale="90000"/>
          </a:bodyPr>
          <a:lstStyle/>
          <a:p>
            <a:pPr>
              <a:lnSpc>
                <a:spcPct val="100000"/>
              </a:lnSpc>
              <a:spcBef>
                <a:spcPct val="0"/>
              </a:spcBef>
              <a:buFontTx/>
              <a:buNone/>
            </a:pPr>
            <a:r>
              <a:rPr lang="en-GB" altLang="en-US" sz="3733">
                <a:solidFill>
                  <a:srgbClr val="CC0066"/>
                </a:solidFill>
              </a:rPr>
              <a:t>Additional Information</a:t>
            </a:r>
          </a:p>
        </p:txBody>
      </p:sp>
      <p:sp>
        <p:nvSpPr>
          <p:cNvPr id="3" name="TextBox 2">
            <a:extLst>
              <a:ext uri="{FF2B5EF4-FFF2-40B4-BE49-F238E27FC236}">
                <a16:creationId xmlns:a16="http://schemas.microsoft.com/office/drawing/2014/main" id="{2C23F44C-3014-4353-ABA7-7A061CDFE6BE}"/>
              </a:ext>
            </a:extLst>
          </p:cNvPr>
          <p:cNvSpPr txBox="1"/>
          <p:nvPr/>
        </p:nvSpPr>
        <p:spPr>
          <a:xfrm>
            <a:off x="480891" y="1149979"/>
            <a:ext cx="6620949" cy="4709944"/>
          </a:xfrm>
          <a:prstGeom prst="rect">
            <a:avLst/>
          </a:prstGeom>
          <a:noFill/>
        </p:spPr>
        <p:txBody>
          <a:bodyPr wrap="square" rtlCol="0">
            <a:spAutoFit/>
          </a:bodyPr>
          <a:lstStyle/>
          <a:p>
            <a:pPr defTabSz="914377">
              <a:spcBef>
                <a:spcPts val="800"/>
              </a:spcBef>
              <a:defRPr/>
            </a:pPr>
            <a:r>
              <a:rPr lang="en-US" altLang="en-US" sz="1867" b="1">
                <a:solidFill>
                  <a:srgbClr val="E8EDEE">
                    <a:lumMod val="25000"/>
                  </a:srgbClr>
                </a:solidFill>
                <a:latin typeface="Arial" panose="020B0604020202020204"/>
              </a:rPr>
              <a:t>National Programme Lead: </a:t>
            </a:r>
            <a:r>
              <a:rPr lang="en-US" altLang="en-US" sz="1867">
                <a:solidFill>
                  <a:srgbClr val="E8EDEE">
                    <a:lumMod val="25000"/>
                  </a:srgbClr>
                </a:solidFill>
                <a:latin typeface="Arial" panose="020B0604020202020204"/>
              </a:rPr>
              <a:t>Naomi McVey</a:t>
            </a:r>
          </a:p>
          <a:p>
            <a:pPr defTabSz="914377">
              <a:spcBef>
                <a:spcPts val="800"/>
              </a:spcBef>
              <a:defRPr/>
            </a:pPr>
            <a:r>
              <a:rPr lang="en-US" altLang="en-US" sz="1867" b="1">
                <a:solidFill>
                  <a:srgbClr val="E8EDEE">
                    <a:lumMod val="25000"/>
                  </a:srgbClr>
                </a:solidFill>
                <a:latin typeface="Arial" panose="020B0604020202020204"/>
              </a:rPr>
              <a:t>Academic advisor</a:t>
            </a:r>
            <a:r>
              <a:rPr lang="en-US" altLang="en-US" sz="1867">
                <a:solidFill>
                  <a:srgbClr val="E8EDEE">
                    <a:lumMod val="25000"/>
                  </a:srgbClr>
                </a:solidFill>
                <a:latin typeface="Arial" panose="020B0604020202020204"/>
              </a:rPr>
              <a:t>: Richard Griffin, </a:t>
            </a:r>
            <a:r>
              <a:rPr lang="en-GB" altLang="en-US" sz="1867">
                <a:solidFill>
                  <a:srgbClr val="E8EDEE">
                    <a:lumMod val="25000"/>
                  </a:srgbClr>
                </a:solidFill>
                <a:latin typeface="Arial" panose="020B0604020202020204"/>
              </a:rPr>
              <a:t>Professor of Healthcare Management, Kings Business School</a:t>
            </a:r>
          </a:p>
          <a:p>
            <a:pPr defTabSz="914377">
              <a:spcBef>
                <a:spcPts val="800"/>
              </a:spcBef>
              <a:defRPr/>
            </a:pPr>
            <a:r>
              <a:rPr lang="en-US" altLang="en-US" sz="1867" b="1">
                <a:solidFill>
                  <a:srgbClr val="E8EDEE">
                    <a:lumMod val="25000"/>
                  </a:srgbClr>
                </a:solidFill>
                <a:latin typeface="Arial" panose="020B0604020202020204"/>
              </a:rPr>
              <a:t>National AHP Workforce Lead</a:t>
            </a:r>
            <a:r>
              <a:rPr lang="en-US" altLang="en-US" sz="1867">
                <a:solidFill>
                  <a:srgbClr val="E8EDEE">
                    <a:lumMod val="25000"/>
                  </a:srgbClr>
                </a:solidFill>
                <a:latin typeface="Arial" panose="020B0604020202020204"/>
              </a:rPr>
              <a:t>: Suraiya Hassan</a:t>
            </a:r>
          </a:p>
          <a:p>
            <a:pPr defTabSz="914377">
              <a:spcBef>
                <a:spcPct val="0"/>
              </a:spcBef>
              <a:defRPr/>
            </a:pPr>
            <a:r>
              <a:rPr lang="en-US" altLang="en-US" sz="1867" b="1">
                <a:solidFill>
                  <a:srgbClr val="E8EDEE">
                    <a:lumMod val="25000"/>
                  </a:srgbClr>
                </a:solidFill>
                <a:latin typeface="Arial" panose="020B0604020202020204"/>
              </a:rPr>
              <a:t>National AHP Clincial Fellow</a:t>
            </a:r>
            <a:r>
              <a:rPr lang="en-US" altLang="en-US" sz="1867">
                <a:solidFill>
                  <a:srgbClr val="E8EDEE">
                    <a:lumMod val="25000"/>
                  </a:srgbClr>
                </a:solidFill>
                <a:latin typeface="Arial" panose="020B0604020202020204"/>
              </a:rPr>
              <a:t>: Gaby Ford </a:t>
            </a:r>
          </a:p>
          <a:p>
            <a:pPr defTabSz="914377">
              <a:spcBef>
                <a:spcPct val="0"/>
              </a:spcBef>
              <a:defRPr/>
            </a:pPr>
            <a:r>
              <a:rPr lang="en-US" altLang="en-US" sz="1867" b="1">
                <a:solidFill>
                  <a:srgbClr val="E8EDEE">
                    <a:lumMod val="25000"/>
                  </a:srgbClr>
                </a:solidFill>
                <a:latin typeface="Arial" panose="020B0604020202020204"/>
              </a:rPr>
              <a:t>Project manager: </a:t>
            </a:r>
            <a:r>
              <a:rPr lang="en-US" altLang="en-US" sz="1867">
                <a:solidFill>
                  <a:srgbClr val="E8EDEE">
                    <a:lumMod val="25000"/>
                  </a:srgbClr>
                </a:solidFill>
                <a:latin typeface="Arial" panose="020B0604020202020204"/>
              </a:rPr>
              <a:t>Loretta Achiekwelu </a:t>
            </a:r>
          </a:p>
          <a:p>
            <a:pPr defTabSz="914377">
              <a:spcBef>
                <a:spcPts val="800"/>
              </a:spcBef>
              <a:defRPr/>
            </a:pPr>
            <a:r>
              <a:rPr lang="en-US" altLang="en-US" sz="1867" b="1">
                <a:solidFill>
                  <a:srgbClr val="E8EDEE">
                    <a:lumMod val="25000"/>
                  </a:srgbClr>
                </a:solidFill>
                <a:latin typeface="Arial" panose="020B0604020202020204"/>
              </a:rPr>
              <a:t>Apprenticeship lead</a:t>
            </a:r>
            <a:r>
              <a:rPr lang="en-US" altLang="en-US" sz="1867">
                <a:solidFill>
                  <a:srgbClr val="E8EDEE">
                    <a:lumMod val="25000"/>
                  </a:srgbClr>
                </a:solidFill>
                <a:latin typeface="Arial" panose="020B0604020202020204"/>
              </a:rPr>
              <a:t>: Gemma Hall </a:t>
            </a:r>
          </a:p>
          <a:p>
            <a:pPr defTabSz="914377">
              <a:spcBef>
                <a:spcPct val="0"/>
              </a:spcBef>
              <a:defRPr/>
            </a:pPr>
            <a:endParaRPr lang="en-US" altLang="en-US" sz="1867">
              <a:solidFill>
                <a:srgbClr val="E8EDEE">
                  <a:lumMod val="25000"/>
                </a:srgbClr>
              </a:solidFill>
              <a:latin typeface="Arial" panose="020B0604020202020204"/>
            </a:endParaRPr>
          </a:p>
          <a:p>
            <a:pPr defTabSz="914377">
              <a:spcBef>
                <a:spcPct val="0"/>
              </a:spcBef>
              <a:defRPr/>
            </a:pPr>
            <a:r>
              <a:rPr lang="en-US" altLang="en-US" sz="1867" b="1">
                <a:solidFill>
                  <a:srgbClr val="E8EDEE">
                    <a:lumMod val="25000"/>
                  </a:srgbClr>
                </a:solidFill>
                <a:latin typeface="Arial" panose="020B0604020202020204"/>
              </a:rPr>
              <a:t>Email: </a:t>
            </a:r>
            <a:r>
              <a:rPr lang="en-US" altLang="en-US" sz="1867">
                <a:solidFill>
                  <a:srgbClr val="E8EDEE">
                    <a:lumMod val="25000"/>
                  </a:srgbClr>
                </a:solidFill>
                <a:latin typeface="Arial" panose="020B0604020202020204"/>
                <a:hlinkClick r:id="rId2"/>
              </a:rPr>
              <a:t>ahp.supportworkforce@hee.nhs.uk</a:t>
            </a:r>
            <a:r>
              <a:rPr lang="en-US" altLang="en-US" sz="1867">
                <a:solidFill>
                  <a:srgbClr val="E8EDEE">
                    <a:lumMod val="25000"/>
                  </a:srgbClr>
                </a:solidFill>
                <a:latin typeface="Arial" panose="020B0604020202020204"/>
              </a:rPr>
              <a:t>  </a:t>
            </a:r>
          </a:p>
          <a:p>
            <a:pPr defTabSz="914377">
              <a:spcBef>
                <a:spcPct val="0"/>
              </a:spcBef>
              <a:defRPr/>
            </a:pPr>
            <a:endParaRPr lang="en-US" altLang="en-US" sz="1867">
              <a:solidFill>
                <a:srgbClr val="E8EDEE">
                  <a:lumMod val="25000"/>
                </a:srgbClr>
              </a:solidFill>
              <a:latin typeface="Arial" panose="020B0604020202020204"/>
            </a:endParaRPr>
          </a:p>
          <a:p>
            <a:pPr defTabSz="914377">
              <a:spcBef>
                <a:spcPct val="0"/>
              </a:spcBef>
              <a:defRPr/>
            </a:pPr>
            <a:r>
              <a:rPr lang="en-US" altLang="en-US" sz="1867">
                <a:solidFill>
                  <a:srgbClr val="E8EDEE">
                    <a:lumMod val="25000"/>
                  </a:srgbClr>
                </a:solidFill>
                <a:latin typeface="Arial" panose="020B0604020202020204"/>
              </a:rPr>
              <a:t>#AHPSupportWorkers</a:t>
            </a:r>
          </a:p>
          <a:p>
            <a:pPr defTabSz="914377">
              <a:spcBef>
                <a:spcPct val="0"/>
              </a:spcBef>
              <a:defRPr/>
            </a:pPr>
            <a:endParaRPr lang="en-US" altLang="en-US" sz="1867">
              <a:solidFill>
                <a:srgbClr val="E8EDEE">
                  <a:lumMod val="25000"/>
                </a:srgbClr>
              </a:solidFill>
              <a:latin typeface="Arial" panose="020B0604020202020204"/>
            </a:endParaRPr>
          </a:p>
          <a:p>
            <a:pPr defTabSz="914377">
              <a:spcBef>
                <a:spcPct val="0"/>
              </a:spcBef>
              <a:defRPr/>
            </a:pPr>
            <a:r>
              <a:rPr lang="en-US" altLang="en-US" sz="1867" b="1">
                <a:solidFill>
                  <a:srgbClr val="E8EDEE">
                    <a:lumMod val="25000"/>
                  </a:srgbClr>
                </a:solidFill>
                <a:latin typeface="Arial" panose="020B0604020202020204"/>
              </a:rPr>
              <a:t>Web: </a:t>
            </a:r>
            <a:r>
              <a:rPr lang="en-US" altLang="en-US" sz="1867">
                <a:solidFill>
                  <a:srgbClr val="E8EDEE">
                    <a:lumMod val="25000"/>
                  </a:srgbClr>
                </a:solidFill>
                <a:latin typeface="Arial" panose="020B0604020202020204"/>
                <a:hlinkClick r:id="rId3"/>
              </a:rPr>
              <a:t>https://www.hee.nhs.uk/our-work/allied-health-professions/enable-workforce/developing-role-ahp-support-workers</a:t>
            </a:r>
            <a:r>
              <a:rPr lang="en-US" altLang="en-US" sz="1867">
                <a:solidFill>
                  <a:srgbClr val="E8EDEE">
                    <a:lumMod val="25000"/>
                  </a:srgbClr>
                </a:solidFill>
                <a:latin typeface="Arial" panose="020B0604020202020204"/>
              </a:rPr>
              <a:t> </a:t>
            </a:r>
            <a:endParaRPr lang="en-GB" sz="1867">
              <a:solidFill>
                <a:srgbClr val="E8EDEE">
                  <a:lumMod val="25000"/>
                </a:srgbClr>
              </a:solidFill>
              <a:latin typeface="Arial" panose="020B0604020202020204"/>
            </a:endParaRPr>
          </a:p>
        </p:txBody>
      </p:sp>
      <p:pic>
        <p:nvPicPr>
          <p:cNvPr id="5" name="Picture 4">
            <a:extLst>
              <a:ext uri="{FF2B5EF4-FFF2-40B4-BE49-F238E27FC236}">
                <a16:creationId xmlns:a16="http://schemas.microsoft.com/office/drawing/2014/main" id="{AD6F8C23-2348-4B95-9233-AFBAFBBD2949}"/>
              </a:ext>
            </a:extLst>
          </p:cNvPr>
          <p:cNvPicPr>
            <a:picLocks noChangeAspect="1"/>
          </p:cNvPicPr>
          <p:nvPr/>
        </p:nvPicPr>
        <p:blipFill>
          <a:blip r:embed="rId4"/>
          <a:stretch>
            <a:fillRect/>
          </a:stretch>
        </p:blipFill>
        <p:spPr>
          <a:xfrm>
            <a:off x="7284721" y="395297"/>
            <a:ext cx="4634729" cy="2605380"/>
          </a:xfrm>
          <a:prstGeom prst="rect">
            <a:avLst/>
          </a:prstGeom>
          <a:ln w="6350">
            <a:solidFill>
              <a:schemeClr val="accent1"/>
            </a:solidFill>
          </a:ln>
        </p:spPr>
      </p:pic>
      <p:pic>
        <p:nvPicPr>
          <p:cNvPr id="6" name="Picture 5">
            <a:extLst>
              <a:ext uri="{FF2B5EF4-FFF2-40B4-BE49-F238E27FC236}">
                <a16:creationId xmlns:a16="http://schemas.microsoft.com/office/drawing/2014/main" id="{6B0F4F01-FB85-4F25-BE0F-122EFC12F883}"/>
              </a:ext>
            </a:extLst>
          </p:cNvPr>
          <p:cNvPicPr>
            <a:picLocks noChangeAspect="1"/>
          </p:cNvPicPr>
          <p:nvPr/>
        </p:nvPicPr>
        <p:blipFill>
          <a:blip r:embed="rId5"/>
          <a:stretch>
            <a:fillRect/>
          </a:stretch>
        </p:blipFill>
        <p:spPr>
          <a:xfrm>
            <a:off x="7284720" y="3199269"/>
            <a:ext cx="4634729" cy="2605380"/>
          </a:xfrm>
          <a:prstGeom prst="rect">
            <a:avLst/>
          </a:prstGeom>
          <a:ln w="6350">
            <a:solidFill>
              <a:schemeClr val="accent1"/>
            </a:solidFill>
          </a:ln>
        </p:spPr>
      </p:pic>
      <p:sp>
        <p:nvSpPr>
          <p:cNvPr id="7" name="TextBox 6">
            <a:extLst>
              <a:ext uri="{FF2B5EF4-FFF2-40B4-BE49-F238E27FC236}">
                <a16:creationId xmlns:a16="http://schemas.microsoft.com/office/drawing/2014/main" id="{BC30C5CA-BA57-41F8-A369-9014B0575503}"/>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Tree>
    <p:extLst>
      <p:ext uri="{BB962C8B-B14F-4D97-AF65-F5344CB8AC3E}">
        <p14:creationId xmlns:p14="http://schemas.microsoft.com/office/powerpoint/2010/main" val="3845432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62E8-3E05-400D-81D9-1FB0A4E367ED}"/>
              </a:ext>
            </a:extLst>
          </p:cNvPr>
          <p:cNvSpPr>
            <a:spLocks noGrp="1"/>
          </p:cNvSpPr>
          <p:nvPr>
            <p:ph type="title"/>
          </p:nvPr>
        </p:nvSpPr>
        <p:spPr>
          <a:xfrm>
            <a:off x="932204" y="628289"/>
            <a:ext cx="9151833" cy="1325563"/>
          </a:xfrm>
        </p:spPr>
        <p:txBody>
          <a:bodyPr>
            <a:normAutofit/>
          </a:bodyPr>
          <a:lstStyle/>
          <a:p>
            <a:pPr algn="ctr"/>
            <a:r>
              <a:rPr lang="en-GB" sz="7200"/>
              <a:t>Thank you</a:t>
            </a:r>
          </a:p>
        </p:txBody>
      </p:sp>
      <p:sp>
        <p:nvSpPr>
          <p:cNvPr id="3" name="TextBox 2">
            <a:extLst>
              <a:ext uri="{FF2B5EF4-FFF2-40B4-BE49-F238E27FC236}">
                <a16:creationId xmlns:a16="http://schemas.microsoft.com/office/drawing/2014/main" id="{8250F020-D00D-4162-A999-3163F42B4AFE}"/>
              </a:ext>
            </a:extLst>
          </p:cNvPr>
          <p:cNvSpPr txBox="1"/>
          <p:nvPr/>
        </p:nvSpPr>
        <p:spPr>
          <a:xfrm>
            <a:off x="9701707" y="6434131"/>
            <a:ext cx="2374491" cy="297454"/>
          </a:xfrm>
          <a:prstGeom prst="rect">
            <a:avLst/>
          </a:prstGeom>
          <a:noFill/>
        </p:spPr>
        <p:txBody>
          <a:bodyPr wrap="square">
            <a:spAutoFit/>
          </a:bodyPr>
          <a:lstStyle/>
          <a:p>
            <a:pPr defTabSz="914377"/>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
        <p:nvSpPr>
          <p:cNvPr id="4" name="Text Placeholder 2">
            <a:extLst>
              <a:ext uri="{FF2B5EF4-FFF2-40B4-BE49-F238E27FC236}">
                <a16:creationId xmlns:a16="http://schemas.microsoft.com/office/drawing/2014/main" id="{B4C25A5D-2641-46AA-BF8A-D257AB290702}"/>
              </a:ext>
            </a:extLst>
          </p:cNvPr>
          <p:cNvSpPr txBox="1">
            <a:spLocks/>
          </p:cNvSpPr>
          <p:nvPr/>
        </p:nvSpPr>
        <p:spPr>
          <a:xfrm>
            <a:off x="1656998" y="2922662"/>
            <a:ext cx="3461933" cy="1395101"/>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a:ln>
                  <a:noFill/>
                </a:ln>
                <a:solidFill>
                  <a:sysClr val="windowText" lastClr="000000"/>
                </a:solidFill>
                <a:effectLst/>
                <a:uLnTx/>
                <a:uFillTx/>
                <a:latin typeface="Arial" panose="020B0604020202020204"/>
                <a:ea typeface="+mn-ea"/>
                <a:cs typeface="+mn-cs"/>
              </a:rPr>
              <a:t>Menti.com</a:t>
            </a:r>
            <a:endParaRPr kumimoji="0" lang="en-GB" sz="24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a:ln>
                  <a:noFill/>
                </a:ln>
                <a:solidFill>
                  <a:sysClr val="windowText" lastClr="000000"/>
                </a:solidFill>
                <a:effectLst/>
                <a:uLnTx/>
                <a:uFillTx/>
                <a:latin typeface="Arial" panose="020B0604020202020204"/>
                <a:ea typeface="+mn-ea"/>
                <a:cs typeface="+mn-cs"/>
              </a:rPr>
              <a:t>Code: </a:t>
            </a:r>
            <a:r>
              <a:rPr lang="en-GB" sz="2400">
                <a:solidFill>
                  <a:sysClr val="windowText" lastClr="000000"/>
                </a:solidFill>
                <a:latin typeface="Arial" panose="020B0604020202020204"/>
              </a:rPr>
              <a:t>3133 2022</a:t>
            </a:r>
            <a:endParaRPr kumimoji="0" lang="en-GB" sz="24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0F1C187-5487-4693-83DB-C24153D4D7D8}"/>
              </a:ext>
            </a:extLst>
          </p:cNvPr>
          <p:cNvPicPr>
            <a:picLocks noChangeAspect="1"/>
          </p:cNvPicPr>
          <p:nvPr/>
        </p:nvPicPr>
        <p:blipFill>
          <a:blip r:embed="rId2"/>
          <a:stretch>
            <a:fillRect/>
          </a:stretch>
        </p:blipFill>
        <p:spPr>
          <a:xfrm>
            <a:off x="6622990" y="2349608"/>
            <a:ext cx="5254189" cy="3472466"/>
          </a:xfrm>
          <a:prstGeom prst="rect">
            <a:avLst/>
          </a:prstGeom>
        </p:spPr>
      </p:pic>
    </p:spTree>
    <p:extLst>
      <p:ext uri="{BB962C8B-B14F-4D97-AF65-F5344CB8AC3E}">
        <p14:creationId xmlns:p14="http://schemas.microsoft.com/office/powerpoint/2010/main" val="2641769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123608-218F-49EB-AF54-E3DB5BD5BC79}"/>
              </a:ext>
            </a:extLst>
          </p:cNvPr>
          <p:cNvSpPr>
            <a:spLocks noGrp="1"/>
          </p:cNvSpPr>
          <p:nvPr>
            <p:ph idx="1"/>
          </p:nvPr>
        </p:nvSpPr>
        <p:spPr>
          <a:xfrm>
            <a:off x="559904" y="812800"/>
            <a:ext cx="6572416" cy="4744720"/>
          </a:xfrm>
          <a:solidFill>
            <a:schemeClr val="accent1">
              <a:lumMod val="20000"/>
              <a:lumOff val="80000"/>
            </a:schemeClr>
          </a:solidFill>
        </p:spPr>
        <p:txBody>
          <a:bodyPr anchor="ctr">
            <a:normAutofit/>
          </a:bodyPr>
          <a:lstStyle/>
          <a:p>
            <a:pPr marL="0" indent="0">
              <a:lnSpc>
                <a:spcPct val="114000"/>
              </a:lnSpc>
              <a:buNone/>
            </a:pPr>
            <a:r>
              <a:rPr lang="en-GB" sz="2667" i="1">
                <a:latin typeface="Arial" panose="020B0604020202020204" pitchFamily="34" charset="0"/>
                <a:ea typeface="Calibri" panose="020F0502020204030204" pitchFamily="34" charset="0"/>
              </a:rPr>
              <a:t>Our aim is to have consistent, occupation-specific and sustainable education and career development pathways for AHP support workers, and fair opportunities to access these, implemented by provider services across England by April 2024</a:t>
            </a:r>
            <a:endParaRPr lang="en-GB" sz="2667">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1EC4FB7-230E-4942-92E3-5D9D5E956A01}"/>
              </a:ext>
            </a:extLst>
          </p:cNvPr>
          <p:cNvPicPr>
            <a:picLocks noChangeAspect="1"/>
          </p:cNvPicPr>
          <p:nvPr/>
        </p:nvPicPr>
        <p:blipFill>
          <a:blip r:embed="rId2"/>
          <a:stretch>
            <a:fillRect/>
          </a:stretch>
        </p:blipFill>
        <p:spPr>
          <a:xfrm>
            <a:off x="7847761" y="680720"/>
            <a:ext cx="3525208" cy="5008880"/>
          </a:xfrm>
          <a:prstGeom prst="rect">
            <a:avLst/>
          </a:prstGeom>
        </p:spPr>
      </p:pic>
      <p:sp>
        <p:nvSpPr>
          <p:cNvPr id="5" name="TextBox 4">
            <a:extLst>
              <a:ext uri="{FF2B5EF4-FFF2-40B4-BE49-F238E27FC236}">
                <a16:creationId xmlns:a16="http://schemas.microsoft.com/office/drawing/2014/main" id="{637C1C8D-0624-4AEA-8C7A-DD67D2B31DFA}"/>
              </a:ext>
            </a:extLst>
          </p:cNvPr>
          <p:cNvSpPr txBox="1"/>
          <p:nvPr/>
        </p:nvSpPr>
        <p:spPr>
          <a:xfrm>
            <a:off x="9701707" y="6434131"/>
            <a:ext cx="2374491" cy="297454"/>
          </a:xfrm>
          <a:prstGeom prst="rect">
            <a:avLst/>
          </a:prstGeom>
          <a:noFill/>
        </p:spPr>
        <p:txBody>
          <a:bodyPr wrap="square">
            <a:spAutoFit/>
          </a:bodyPr>
          <a:lstStyle/>
          <a:p>
            <a:pPr defTabSz="914377"/>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Tree>
    <p:extLst>
      <p:ext uri="{BB962C8B-B14F-4D97-AF65-F5344CB8AC3E}">
        <p14:creationId xmlns:p14="http://schemas.microsoft.com/office/powerpoint/2010/main" val="346418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9830202-2285-46F6-831F-2EA1FBC5C243}"/>
              </a:ext>
            </a:extLst>
          </p:cNvPr>
          <p:cNvSpPr>
            <a:spLocks noGrp="1"/>
          </p:cNvSpPr>
          <p:nvPr>
            <p:ph type="title"/>
          </p:nvPr>
        </p:nvSpPr>
        <p:spPr>
          <a:xfrm>
            <a:off x="398400" y="242384"/>
            <a:ext cx="10515600" cy="1325563"/>
          </a:xfrm>
        </p:spPr>
        <p:txBody>
          <a:bodyPr/>
          <a:lstStyle/>
          <a:p>
            <a:r>
              <a:rPr lang="en-GB"/>
              <a:t>Implementation resources to help</a:t>
            </a:r>
          </a:p>
        </p:txBody>
      </p:sp>
      <p:sp>
        <p:nvSpPr>
          <p:cNvPr id="14" name="TextBox 13">
            <a:extLst>
              <a:ext uri="{FF2B5EF4-FFF2-40B4-BE49-F238E27FC236}">
                <a16:creationId xmlns:a16="http://schemas.microsoft.com/office/drawing/2014/main" id="{B2F16FF7-EAA9-472C-AF24-343C5570FB47}"/>
              </a:ext>
            </a:extLst>
          </p:cNvPr>
          <p:cNvSpPr txBox="1"/>
          <p:nvPr/>
        </p:nvSpPr>
        <p:spPr>
          <a:xfrm>
            <a:off x="4802910" y="6283485"/>
            <a:ext cx="7130473" cy="502573"/>
          </a:xfrm>
          <a:prstGeom prst="rect">
            <a:avLst/>
          </a:prstGeom>
          <a:noFill/>
        </p:spPr>
        <p:txBody>
          <a:bodyPr wrap="square" rtlCol="0">
            <a:spAutoFit/>
          </a:bodyPr>
          <a:lstStyle/>
          <a:p>
            <a:pPr algn="r" defTabSz="914377">
              <a:defRPr/>
            </a:pPr>
            <a:r>
              <a:rPr lang="en-GB" sz="1333">
                <a:solidFill>
                  <a:srgbClr val="005EB8"/>
                </a:solidFill>
                <a:latin typeface="Arial" panose="020B0604020202020204"/>
                <a:hlinkClick r:id="rId3"/>
              </a:rPr>
              <a:t>https://www.hee.nhs.uk/our-work/allied-health-professions/enable-workforce/developing-role-ahp-support-workers</a:t>
            </a:r>
            <a:r>
              <a:rPr lang="en-GB" sz="1333">
                <a:solidFill>
                  <a:srgbClr val="005EB8"/>
                </a:solidFill>
                <a:latin typeface="Arial" panose="020B0604020202020204"/>
              </a:rPr>
              <a:t> </a:t>
            </a:r>
          </a:p>
        </p:txBody>
      </p:sp>
      <p:pic>
        <p:nvPicPr>
          <p:cNvPr id="18" name="Picture 17">
            <a:extLst>
              <a:ext uri="{FF2B5EF4-FFF2-40B4-BE49-F238E27FC236}">
                <a16:creationId xmlns:a16="http://schemas.microsoft.com/office/drawing/2014/main" id="{F26FA748-0F35-4B2E-93D6-229646D90DD7}"/>
              </a:ext>
            </a:extLst>
          </p:cNvPr>
          <p:cNvPicPr>
            <a:picLocks noChangeAspect="1"/>
          </p:cNvPicPr>
          <p:nvPr/>
        </p:nvPicPr>
        <p:blipFill>
          <a:blip r:embed="rId4"/>
          <a:stretch>
            <a:fillRect/>
          </a:stretch>
        </p:blipFill>
        <p:spPr>
          <a:xfrm>
            <a:off x="601601" y="1454435"/>
            <a:ext cx="3091120" cy="4401421"/>
          </a:xfrm>
          <a:prstGeom prst="rect">
            <a:avLst/>
          </a:prstGeom>
          <a:ln w="3175">
            <a:solidFill>
              <a:schemeClr val="accent1"/>
            </a:solidFill>
          </a:ln>
        </p:spPr>
      </p:pic>
      <p:sp>
        <p:nvSpPr>
          <p:cNvPr id="2" name="TextBox 1">
            <a:extLst>
              <a:ext uri="{FF2B5EF4-FFF2-40B4-BE49-F238E27FC236}">
                <a16:creationId xmlns:a16="http://schemas.microsoft.com/office/drawing/2014/main" id="{062A7CAA-DF17-4B22-8DB9-274081AD8845}"/>
              </a:ext>
            </a:extLst>
          </p:cNvPr>
          <p:cNvSpPr txBox="1"/>
          <p:nvPr/>
        </p:nvSpPr>
        <p:spPr>
          <a:xfrm>
            <a:off x="4026560" y="1454435"/>
            <a:ext cx="6887441" cy="4134465"/>
          </a:xfrm>
          <a:prstGeom prst="rect">
            <a:avLst/>
          </a:prstGeom>
          <a:noFill/>
        </p:spPr>
        <p:txBody>
          <a:bodyPr wrap="square" rtlCol="0">
            <a:spAutoFit/>
          </a:bodyPr>
          <a:lstStyle/>
          <a:p>
            <a:pPr defTabSz="914377"/>
            <a:r>
              <a:rPr lang="en-GB" b="1">
                <a:solidFill>
                  <a:srgbClr val="E8EDEE">
                    <a:lumMod val="10000"/>
                  </a:srgbClr>
                </a:solidFill>
                <a:latin typeface="Arial" panose="020B0604020202020204"/>
              </a:rPr>
              <a:t>Readiness toolkit</a:t>
            </a:r>
          </a:p>
          <a:p>
            <a:pPr defTabSz="914377"/>
            <a:endParaRPr lang="en-GB">
              <a:solidFill>
                <a:srgbClr val="E8EDEE">
                  <a:lumMod val="10000"/>
                </a:srgbClr>
              </a:solidFill>
              <a:latin typeface="Arial" panose="020B0604020202020204"/>
            </a:endParaRPr>
          </a:p>
          <a:p>
            <a:pPr defTabSz="914377">
              <a:spcAft>
                <a:spcPts val="800"/>
              </a:spcAft>
            </a:pPr>
            <a:r>
              <a:rPr lang="en-GB">
                <a:solidFill>
                  <a:srgbClr val="E8EDEE">
                    <a:lumMod val="10000"/>
                  </a:srgbClr>
                </a:solidFill>
                <a:latin typeface="Arial" panose="020B0604020202020204"/>
              </a:rPr>
              <a:t>Suggested step-by step approach to implementing the framework:</a:t>
            </a:r>
          </a:p>
          <a:p>
            <a:pPr marL="838179" lvl="1" indent="-380990" defTabSz="914377">
              <a:spcAft>
                <a:spcPts val="800"/>
              </a:spcAft>
              <a:buFont typeface="Arial" panose="020B0604020202020204" pitchFamily="34" charset="0"/>
              <a:buChar char="•"/>
            </a:pPr>
            <a:r>
              <a:rPr lang="en-GB">
                <a:solidFill>
                  <a:srgbClr val="E8EDEE">
                    <a:lumMod val="10000"/>
                  </a:srgbClr>
                </a:solidFill>
                <a:latin typeface="Arial" panose="020B0604020202020204"/>
              </a:rPr>
              <a:t>Regionally </a:t>
            </a:r>
          </a:p>
          <a:p>
            <a:pPr marL="838179" lvl="1" indent="-380990" defTabSz="914377">
              <a:spcAft>
                <a:spcPts val="800"/>
              </a:spcAft>
              <a:buFont typeface="Arial" panose="020B0604020202020204" pitchFamily="34" charset="0"/>
              <a:buChar char="•"/>
            </a:pPr>
            <a:r>
              <a:rPr lang="en-GB">
                <a:solidFill>
                  <a:srgbClr val="E8EDEE">
                    <a:lumMod val="10000"/>
                  </a:srgbClr>
                </a:solidFill>
                <a:latin typeface="Arial" panose="020B0604020202020204"/>
              </a:rPr>
              <a:t>Integrated care system </a:t>
            </a:r>
          </a:p>
          <a:p>
            <a:pPr marL="838179" lvl="1" indent="-380990" defTabSz="914377">
              <a:spcAft>
                <a:spcPts val="800"/>
              </a:spcAft>
              <a:buFont typeface="Arial" panose="020B0604020202020204" pitchFamily="34" charset="0"/>
              <a:buChar char="•"/>
            </a:pPr>
            <a:r>
              <a:rPr lang="en-GB">
                <a:solidFill>
                  <a:srgbClr val="E8EDEE">
                    <a:lumMod val="10000"/>
                  </a:srgbClr>
                </a:solidFill>
                <a:latin typeface="Arial" panose="020B0604020202020204"/>
              </a:rPr>
              <a:t>Employing organisation </a:t>
            </a:r>
          </a:p>
          <a:p>
            <a:pPr marL="380990" indent="-380990" defTabSz="914377">
              <a:spcAft>
                <a:spcPts val="800"/>
              </a:spcAft>
              <a:buFont typeface="Arial" panose="020B0604020202020204" pitchFamily="34" charset="0"/>
              <a:buChar char="•"/>
            </a:pPr>
            <a:r>
              <a:rPr lang="en-GB">
                <a:solidFill>
                  <a:srgbClr val="E8EDEE">
                    <a:lumMod val="10000"/>
                  </a:srgbClr>
                </a:solidFill>
                <a:latin typeface="Arial" panose="020B0604020202020204"/>
              </a:rPr>
              <a:t>Questions and ideas next steps to help plan local priorities and projects  </a:t>
            </a:r>
          </a:p>
          <a:p>
            <a:pPr marL="380990" indent="-380990" defTabSz="914377">
              <a:spcAft>
                <a:spcPts val="800"/>
              </a:spcAft>
              <a:buFont typeface="Arial" panose="020B0604020202020204" pitchFamily="34" charset="0"/>
              <a:buChar char="•"/>
            </a:pPr>
            <a:r>
              <a:rPr lang="en-GB">
                <a:solidFill>
                  <a:srgbClr val="E8EDEE">
                    <a:lumMod val="10000"/>
                  </a:srgbClr>
                </a:solidFill>
                <a:latin typeface="Arial" panose="020B0604020202020204"/>
              </a:rPr>
              <a:t>Utilises quality improvement approaches </a:t>
            </a:r>
          </a:p>
          <a:p>
            <a:pPr marL="380990" indent="-380990" defTabSz="914377">
              <a:spcAft>
                <a:spcPts val="800"/>
              </a:spcAft>
              <a:buFont typeface="Arial" panose="020B0604020202020204" pitchFamily="34" charset="0"/>
              <a:buChar char="•"/>
            </a:pPr>
            <a:r>
              <a:rPr lang="en-GB">
                <a:solidFill>
                  <a:srgbClr val="E8EDEE">
                    <a:lumMod val="10000"/>
                  </a:srgbClr>
                </a:solidFill>
                <a:latin typeface="Arial" panose="020B0604020202020204"/>
              </a:rPr>
              <a:t>Collation of links to profession specific resources and guidance </a:t>
            </a:r>
          </a:p>
          <a:p>
            <a:pPr defTabSz="914377"/>
            <a:endParaRPr lang="en-GB">
              <a:solidFill>
                <a:srgbClr val="E8EDEE">
                  <a:lumMod val="10000"/>
                </a:srgbClr>
              </a:solidFill>
              <a:latin typeface="Arial" panose="020B0604020202020204"/>
            </a:endParaRPr>
          </a:p>
        </p:txBody>
      </p:sp>
    </p:spTree>
    <p:extLst>
      <p:ext uri="{BB962C8B-B14F-4D97-AF65-F5344CB8AC3E}">
        <p14:creationId xmlns:p14="http://schemas.microsoft.com/office/powerpoint/2010/main" val="1192817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9830202-2285-46F6-831F-2EA1FBC5C243}"/>
              </a:ext>
            </a:extLst>
          </p:cNvPr>
          <p:cNvSpPr>
            <a:spLocks noGrp="1"/>
          </p:cNvSpPr>
          <p:nvPr>
            <p:ph type="title"/>
          </p:nvPr>
        </p:nvSpPr>
        <p:spPr>
          <a:xfrm>
            <a:off x="398400" y="242384"/>
            <a:ext cx="10515600" cy="1325563"/>
          </a:xfrm>
        </p:spPr>
        <p:txBody>
          <a:bodyPr/>
          <a:lstStyle/>
          <a:p>
            <a:r>
              <a:rPr lang="en-GB"/>
              <a:t>Other resources to help</a:t>
            </a:r>
          </a:p>
        </p:txBody>
      </p:sp>
      <p:sp>
        <p:nvSpPr>
          <p:cNvPr id="14" name="TextBox 13">
            <a:extLst>
              <a:ext uri="{FF2B5EF4-FFF2-40B4-BE49-F238E27FC236}">
                <a16:creationId xmlns:a16="http://schemas.microsoft.com/office/drawing/2014/main" id="{B2F16FF7-EAA9-472C-AF24-343C5570FB47}"/>
              </a:ext>
            </a:extLst>
          </p:cNvPr>
          <p:cNvSpPr txBox="1"/>
          <p:nvPr/>
        </p:nvSpPr>
        <p:spPr>
          <a:xfrm>
            <a:off x="4802910" y="6283485"/>
            <a:ext cx="7130473" cy="502573"/>
          </a:xfrm>
          <a:prstGeom prst="rect">
            <a:avLst/>
          </a:prstGeom>
          <a:noFill/>
        </p:spPr>
        <p:txBody>
          <a:bodyPr wrap="square" rtlCol="0">
            <a:spAutoFit/>
          </a:bodyPr>
          <a:lstStyle/>
          <a:p>
            <a:pPr algn="r" defTabSz="914377">
              <a:defRPr/>
            </a:pPr>
            <a:r>
              <a:rPr lang="en-GB" sz="1333">
                <a:solidFill>
                  <a:srgbClr val="005EB8"/>
                </a:solidFill>
                <a:latin typeface="Arial" panose="020B0604020202020204"/>
                <a:hlinkClick r:id="rId3"/>
              </a:rPr>
              <a:t>https://www.hee.nhs.uk/our-work/allied-health-professions/enable-workforce/developing-role-ahp-support-workers</a:t>
            </a:r>
            <a:r>
              <a:rPr lang="en-GB" sz="1333">
                <a:solidFill>
                  <a:srgbClr val="005EB8"/>
                </a:solidFill>
                <a:latin typeface="Arial" panose="020B0604020202020204"/>
              </a:rPr>
              <a:t> </a:t>
            </a:r>
          </a:p>
        </p:txBody>
      </p:sp>
      <p:pic>
        <p:nvPicPr>
          <p:cNvPr id="20" name="Picture 19">
            <a:extLst>
              <a:ext uri="{FF2B5EF4-FFF2-40B4-BE49-F238E27FC236}">
                <a16:creationId xmlns:a16="http://schemas.microsoft.com/office/drawing/2014/main" id="{0F5FECDC-4965-4CFA-B42A-674FC65E6FEE}"/>
              </a:ext>
            </a:extLst>
          </p:cNvPr>
          <p:cNvPicPr>
            <a:picLocks noChangeAspect="1"/>
          </p:cNvPicPr>
          <p:nvPr/>
        </p:nvPicPr>
        <p:blipFill>
          <a:blip r:embed="rId4"/>
          <a:stretch>
            <a:fillRect/>
          </a:stretch>
        </p:blipFill>
        <p:spPr>
          <a:xfrm>
            <a:off x="1173871" y="1694287"/>
            <a:ext cx="2778333" cy="3930659"/>
          </a:xfrm>
          <a:prstGeom prst="rect">
            <a:avLst/>
          </a:prstGeom>
        </p:spPr>
      </p:pic>
      <p:pic>
        <p:nvPicPr>
          <p:cNvPr id="22" name="Picture 21">
            <a:extLst>
              <a:ext uri="{FF2B5EF4-FFF2-40B4-BE49-F238E27FC236}">
                <a16:creationId xmlns:a16="http://schemas.microsoft.com/office/drawing/2014/main" id="{EF707695-99F7-44A0-9DAC-5EDB658F1108}"/>
              </a:ext>
            </a:extLst>
          </p:cNvPr>
          <p:cNvPicPr>
            <a:picLocks noChangeAspect="1"/>
          </p:cNvPicPr>
          <p:nvPr/>
        </p:nvPicPr>
        <p:blipFill>
          <a:blip r:embed="rId5"/>
          <a:stretch>
            <a:fillRect/>
          </a:stretch>
        </p:blipFill>
        <p:spPr>
          <a:xfrm>
            <a:off x="4264776" y="1694287"/>
            <a:ext cx="2782849" cy="3930659"/>
          </a:xfrm>
          <a:prstGeom prst="rect">
            <a:avLst/>
          </a:prstGeom>
        </p:spPr>
      </p:pic>
      <p:pic>
        <p:nvPicPr>
          <p:cNvPr id="24" name="Picture 23">
            <a:extLst>
              <a:ext uri="{FF2B5EF4-FFF2-40B4-BE49-F238E27FC236}">
                <a16:creationId xmlns:a16="http://schemas.microsoft.com/office/drawing/2014/main" id="{ABAE7226-C340-4B27-9717-4042B9E926FE}"/>
              </a:ext>
            </a:extLst>
          </p:cNvPr>
          <p:cNvPicPr>
            <a:picLocks noChangeAspect="1"/>
          </p:cNvPicPr>
          <p:nvPr/>
        </p:nvPicPr>
        <p:blipFill>
          <a:blip r:embed="rId6"/>
          <a:stretch>
            <a:fillRect/>
          </a:stretch>
        </p:blipFill>
        <p:spPr>
          <a:xfrm>
            <a:off x="7360195" y="1698895"/>
            <a:ext cx="2770995" cy="3926051"/>
          </a:xfrm>
          <a:prstGeom prst="rect">
            <a:avLst/>
          </a:prstGeom>
        </p:spPr>
      </p:pic>
    </p:spTree>
    <p:extLst>
      <p:ext uri="{BB962C8B-B14F-4D97-AF65-F5344CB8AC3E}">
        <p14:creationId xmlns:p14="http://schemas.microsoft.com/office/powerpoint/2010/main" val="582884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35C6-0DD6-4510-905A-727426A16FD7}"/>
              </a:ext>
            </a:extLst>
          </p:cNvPr>
          <p:cNvSpPr>
            <a:spLocks noGrp="1"/>
          </p:cNvSpPr>
          <p:nvPr>
            <p:ph type="title"/>
          </p:nvPr>
        </p:nvSpPr>
        <p:spPr>
          <a:xfrm>
            <a:off x="457355" y="395311"/>
            <a:ext cx="10515600" cy="1325563"/>
          </a:xfrm>
        </p:spPr>
        <p:txBody>
          <a:bodyPr>
            <a:normAutofit fontScale="90000"/>
          </a:bodyPr>
          <a:lstStyle/>
          <a:p>
            <a:r>
              <a:rPr lang="en-GB"/>
              <a:t>Diagnostic Radiography support workforce</a:t>
            </a:r>
          </a:p>
        </p:txBody>
      </p:sp>
      <p:sp>
        <p:nvSpPr>
          <p:cNvPr id="3" name="Content Placeholder 2">
            <a:extLst>
              <a:ext uri="{FF2B5EF4-FFF2-40B4-BE49-F238E27FC236}">
                <a16:creationId xmlns:a16="http://schemas.microsoft.com/office/drawing/2014/main" id="{56BC9138-8BED-4A05-A465-C974917AFCAA}"/>
              </a:ext>
            </a:extLst>
          </p:cNvPr>
          <p:cNvSpPr>
            <a:spLocks noGrp="1"/>
          </p:cNvSpPr>
          <p:nvPr>
            <p:ph idx="1"/>
          </p:nvPr>
        </p:nvSpPr>
        <p:spPr>
          <a:xfrm>
            <a:off x="559904" y="1922804"/>
            <a:ext cx="10515600" cy="3614871"/>
          </a:xfrm>
        </p:spPr>
        <p:txBody>
          <a:bodyPr>
            <a:normAutofit/>
          </a:bodyPr>
          <a:lstStyle/>
          <a:p>
            <a:r>
              <a:rPr lang="en-GB"/>
              <a:t>HEE proud to collaborate with The Society of Radiographers and other partners in supporting the work of the supporting success project</a:t>
            </a:r>
          </a:p>
          <a:p>
            <a:r>
              <a:rPr lang="en-GB"/>
              <a:t>HEE keen to showcase excellence</a:t>
            </a:r>
          </a:p>
          <a:p>
            <a:r>
              <a:rPr lang="en-GB"/>
              <a:t>HEE strives to support, implement and build on this work and all the work across our AHP non-registered workforce </a:t>
            </a:r>
          </a:p>
        </p:txBody>
      </p:sp>
      <p:sp>
        <p:nvSpPr>
          <p:cNvPr id="4" name="TextBox 3">
            <a:extLst>
              <a:ext uri="{FF2B5EF4-FFF2-40B4-BE49-F238E27FC236}">
                <a16:creationId xmlns:a16="http://schemas.microsoft.com/office/drawing/2014/main" id="{1A0A7934-F436-407C-8B88-F3E49B64D7EE}"/>
              </a:ext>
            </a:extLst>
          </p:cNvPr>
          <p:cNvSpPr txBox="1"/>
          <p:nvPr/>
        </p:nvSpPr>
        <p:spPr>
          <a:xfrm>
            <a:off x="9701707" y="6434131"/>
            <a:ext cx="2374491" cy="297454"/>
          </a:xfrm>
          <a:prstGeom prst="rect">
            <a:avLst/>
          </a:prstGeom>
          <a:noFill/>
        </p:spPr>
        <p:txBody>
          <a:bodyPr wrap="square">
            <a:spAutoFit/>
          </a:bodyPr>
          <a:lstStyle/>
          <a:p>
            <a:pPr defTabSz="914377"/>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Tree>
    <p:extLst>
      <p:ext uri="{BB962C8B-B14F-4D97-AF65-F5344CB8AC3E}">
        <p14:creationId xmlns:p14="http://schemas.microsoft.com/office/powerpoint/2010/main" val="3808795978"/>
      </p:ext>
    </p:extLst>
  </p:cSld>
  <p:clrMapOvr>
    <a:masterClrMapping/>
  </p:clrMapOvr>
</p:sld>
</file>

<file path=ppt/theme/theme1.xml><?xml version="1.0" encoding="utf-8"?>
<a:theme xmlns:a="http://schemas.openxmlformats.org/drawingml/2006/main" name="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2.xml><?xml version="1.0" encoding="utf-8"?>
<a:theme xmlns:a="http://schemas.openxmlformats.org/drawingml/2006/main" name="2_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0C5AF0A9AE0D4D8032BBF19C904698" ma:contentTypeVersion="21" ma:contentTypeDescription="Create a new document." ma:contentTypeScope="" ma:versionID="eb5675c34f44b8cc2e2b4456678f8b02">
  <xsd:schema xmlns:xsd="http://www.w3.org/2001/XMLSchema" xmlns:xs="http://www.w3.org/2001/XMLSchema" xmlns:p="http://schemas.microsoft.com/office/2006/metadata/properties" xmlns:ns2="03b25e55-1fda-4dd5-9a75-c38d0989a0e2" xmlns:ns3="d2389ad0-4628-4ca4-babd-a5e1ca1fc43d" targetNamespace="http://schemas.microsoft.com/office/2006/metadata/properties" ma:root="true" ma:fieldsID="bde849662d77e162c6ae5c9db51c3dc0" ns2:_="" ns3:_="">
    <xsd:import namespace="03b25e55-1fda-4dd5-9a75-c38d0989a0e2"/>
    <xsd:import namespace="d2389ad0-4628-4ca4-babd-a5e1ca1fc4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Number" minOccurs="0"/>
                <xsd:element ref="ns2:NumberOrde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25e55-1fda-4dd5-9a75-c38d0989a0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umber" ma:index="15" nillable="true" ma:displayName="Number" ma:format="Dropdown" ma:internalName="Number" ma:percentage="FALSE">
      <xsd:simpleType>
        <xsd:restriction base="dms:Number"/>
      </xsd:simpleType>
    </xsd:element>
    <xsd:element name="NumberOrder" ma:index="16" nillable="true" ma:displayName="Number Order" ma:default="6" ma:format="Dropdown" ma:indexed="true" ma:internalName="NumberOrder"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389ad0-4628-4ca4-babd-a5e1ca1fc4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2e7178f-5b02-4f7e-a22e-1f7fb5c4485f}" ma:internalName="TaxCatchAll" ma:showField="CatchAllData" ma:web="d2389ad0-4628-4ca4-babd-a5e1ca1fc4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2389ad0-4628-4ca4-babd-a5e1ca1fc43d">
      <UserInfo>
        <DisplayName>Loretta Achiekwelu</DisplayName>
        <AccountId>913</AccountId>
        <AccountType/>
      </UserInfo>
      <UserInfo>
        <DisplayName>Gabriel Ford</DisplayName>
        <AccountId>839</AccountId>
        <AccountType/>
      </UserInfo>
      <UserInfo>
        <DisplayName>Naomi McVey</DisplayName>
        <AccountId>114</AccountId>
        <AccountType/>
      </UserInfo>
      <UserInfo>
        <DisplayName>Suraiya Hassan</DisplayName>
        <AccountId>827</AccountId>
        <AccountType/>
      </UserInfo>
    </SharedWithUsers>
    <NumberOrder xmlns="03b25e55-1fda-4dd5-9a75-c38d0989a0e2">6</NumberOrder>
    <Number xmlns="03b25e55-1fda-4dd5-9a75-c38d0989a0e2" xsi:nil="true"/>
    <lcf76f155ced4ddcb4097134ff3c332f xmlns="03b25e55-1fda-4dd5-9a75-c38d0989a0e2">
      <Terms xmlns="http://schemas.microsoft.com/office/infopath/2007/PartnerControls"/>
    </lcf76f155ced4ddcb4097134ff3c332f>
    <TaxCatchAll xmlns="d2389ad0-4628-4ca4-babd-a5e1ca1fc43d" xsi:nil="true"/>
  </documentManagement>
</p:properties>
</file>

<file path=customXml/itemProps1.xml><?xml version="1.0" encoding="utf-8"?>
<ds:datastoreItem xmlns:ds="http://schemas.openxmlformats.org/officeDocument/2006/customXml" ds:itemID="{E3D8FAFB-CDF7-4D04-B8B4-EBDAF4A3EA21}">
  <ds:schemaRefs>
    <ds:schemaRef ds:uri="http://schemas.microsoft.com/sharepoint/v3/contenttype/forms"/>
  </ds:schemaRefs>
</ds:datastoreItem>
</file>

<file path=customXml/itemProps2.xml><?xml version="1.0" encoding="utf-8"?>
<ds:datastoreItem xmlns:ds="http://schemas.openxmlformats.org/officeDocument/2006/customXml" ds:itemID="{6CB14E85-1DBF-4FAE-90BC-9D1238F467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b25e55-1fda-4dd5-9a75-c38d0989a0e2"/>
    <ds:schemaRef ds:uri="d2389ad0-4628-4ca4-babd-a5e1ca1fc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CE38DD-486A-49C0-8A9B-37E5C067354D}">
  <ds:schemaRefs>
    <ds:schemaRef ds:uri="http://schemas.microsoft.com/office/infopath/2007/PartnerControls"/>
    <ds:schemaRef ds:uri="ecec3d79-2300-42a6-a295-abe7be49120d"/>
    <ds:schemaRef ds:uri="e85e6b02-8cfb-4b76-bfb0-ab7ed70aa307"/>
    <ds:schemaRef ds:uri="http://www.w3.org/XML/1998/namespace"/>
    <ds:schemaRef ds:uri="http://schemas.microsoft.com/office/2006/documentManagement/types"/>
    <ds:schemaRef ds:uri="http://schemas.microsoft.com/sharepoint/v3"/>
    <ds:schemaRef ds:uri="http://purl.org/dc/dcmitype/"/>
    <ds:schemaRef ds:uri="http://purl.org/dc/terms/"/>
    <ds:schemaRef ds:uri="http://purl.org/dc/elements/1.1/"/>
    <ds:schemaRef ds:uri="http://schemas.openxmlformats.org/package/2006/metadata/core-properties"/>
    <ds:schemaRef ds:uri="http://schemas.microsoft.com/office/2006/metadata/properties"/>
    <ds:schemaRef ds:uri="d2389ad0-4628-4ca4-babd-a5e1ca1fc43d"/>
    <ds:schemaRef ds:uri="03b25e55-1fda-4dd5-9a75-c38d0989a0e2"/>
  </ds:schemaRefs>
</ds:datastoreItem>
</file>

<file path=docProps/app.xml><?xml version="1.0" encoding="utf-8"?>
<Properties xmlns="http://schemas.openxmlformats.org/officeDocument/2006/extended-properties" xmlns:vt="http://schemas.openxmlformats.org/officeDocument/2006/docPropsVTypes">
  <TotalTime>0</TotalTime>
  <Words>2757</Words>
  <Application>Microsoft Office PowerPoint</Application>
  <PresentationFormat>Widescreen</PresentationFormat>
  <Paragraphs>409</Paragraphs>
  <Slides>52</Slides>
  <Notes>20</Notes>
  <HiddenSlides>0</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HEE</vt:lpstr>
      <vt:lpstr>2_HEE</vt:lpstr>
      <vt:lpstr>Radiography support workforce</vt:lpstr>
      <vt:lpstr>PowerPoint Presentation</vt:lpstr>
      <vt:lpstr>PowerPoint Presentation</vt:lpstr>
      <vt:lpstr>Overview of the webinar </vt:lpstr>
      <vt:lpstr>What are we trying to accomplish?</vt:lpstr>
      <vt:lpstr>PowerPoint Presentation</vt:lpstr>
      <vt:lpstr>Implementation resources to help</vt:lpstr>
      <vt:lpstr>Other resources to help</vt:lpstr>
      <vt:lpstr>Diagnostic Radiography support workforce</vt:lpstr>
      <vt:lpstr>My career journey</vt:lpstr>
      <vt:lpstr>My Career Journey</vt:lpstr>
      <vt:lpstr>Education and Training</vt:lpstr>
      <vt:lpstr>PowerPoint Presentation</vt:lpstr>
      <vt:lpstr>The case for change</vt:lpstr>
      <vt:lpstr>Why? What? How?</vt:lpstr>
      <vt:lpstr>PowerPoint Presentation</vt:lpstr>
      <vt:lpstr>Support worker issues</vt:lpstr>
      <vt:lpstr>The College of Radiographers Career  Framework</vt:lpstr>
      <vt:lpstr>PowerPoint Presentation</vt:lpstr>
      <vt:lpstr>PowerPoint Presentation</vt:lpstr>
      <vt:lpstr>The future: increased capacity and capability</vt:lpstr>
      <vt:lpstr>Supporting information and guidance  </vt:lpstr>
      <vt:lpstr>SoR Guidance changes</vt:lpstr>
      <vt:lpstr>Why change?</vt:lpstr>
      <vt:lpstr>Roles &amp; Responsibilities guidance</vt:lpstr>
      <vt:lpstr>PowerPoint Presentation</vt:lpstr>
      <vt:lpstr>Clinical Imaging</vt:lpstr>
      <vt:lpstr>The Supporting Success project</vt:lpstr>
      <vt:lpstr>The future: increased capacity and capability</vt:lpstr>
      <vt:lpstr>So, what is the Career Structure?</vt:lpstr>
      <vt:lpstr>Clinical support worker  (Education level 2)</vt:lpstr>
      <vt:lpstr>Assistant Practitioners</vt:lpstr>
      <vt:lpstr>These publications and promotions exist:</vt:lpstr>
      <vt:lpstr>Radiography support workforce apprenticeships</vt:lpstr>
      <vt:lpstr>What is an Apprenticeship?</vt:lpstr>
      <vt:lpstr>Apprenticeship Basics </vt:lpstr>
      <vt:lpstr>Levels of Apprenticeships</vt:lpstr>
      <vt:lpstr>Format of Apprenticeships</vt:lpstr>
      <vt:lpstr>Apprenticeship Standards and Resources </vt:lpstr>
      <vt:lpstr>Apprenticeships – The Employer Journey</vt:lpstr>
      <vt:lpstr>Employer Responsibilities</vt:lpstr>
      <vt:lpstr>Healthcare Apprenticeships  Standards Online</vt:lpstr>
      <vt:lpstr>PowerPoint Presentation</vt:lpstr>
      <vt:lpstr>Q&amp;A and Panel discussion</vt:lpstr>
      <vt:lpstr>Delivering Success (Phase 2)   Richard Griffin, Professor of Healthcare Management, King’s College London  </vt:lpstr>
      <vt:lpstr>Expert Group</vt:lpstr>
      <vt:lpstr>Objectives</vt:lpstr>
      <vt:lpstr>Phase 3 </vt:lpstr>
      <vt:lpstr>Next steps: for everyone </vt:lpstr>
      <vt:lpstr>   </vt:lpstr>
      <vt:lpstr>Additional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Ford</dc:creator>
  <cp:lastModifiedBy>Gabriel Ford</cp:lastModifiedBy>
  <cp:revision>2</cp:revision>
  <dcterms:created xsi:type="dcterms:W3CDTF">2022-02-07T15:29:37Z</dcterms:created>
  <dcterms:modified xsi:type="dcterms:W3CDTF">2024-04-05T11:19:11Z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0x0101001A0C5AF0A9AE0D4D8032BBF19C904698</vt:lpwstr>
  </property>
</Properties>
</file>