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500" r:id="rId6"/>
    <p:sldId id="509" r:id="rId7"/>
    <p:sldId id="506" r:id="rId8"/>
    <p:sldId id="503" r:id="rId9"/>
    <p:sldId id="501" r:id="rId10"/>
    <p:sldId id="504" r:id="rId11"/>
    <p:sldId id="505" r:id="rId12"/>
    <p:sldId id="508" r:id="rId13"/>
    <p:sldId id="507" r:id="rId14"/>
    <p:sldId id="511" r:id="rId15"/>
    <p:sldId id="345" r:id="rId16"/>
    <p:sldId id="51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500"/>
            <p14:sldId id="509"/>
            <p14:sldId id="506"/>
            <p14:sldId id="503"/>
            <p14:sldId id="501"/>
            <p14:sldId id="504"/>
            <p14:sldId id="505"/>
            <p14:sldId id="508"/>
            <p14:sldId id="507"/>
            <p14:sldId id="511"/>
            <p14:sldId id="345"/>
            <p14:sldId id="5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5441" autoAdjust="0"/>
  </p:normalViewPr>
  <p:slideViewPr>
    <p:cSldViewPr snapToGrid="0">
      <p:cViewPr varScale="1">
        <p:scale>
          <a:sx n="86" d="100"/>
          <a:sy n="86" d="100"/>
        </p:scale>
        <p:origin x="2334" y="9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36231-127E-45AA-B5EE-56B5941E42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066FD02-7526-421C-A1E3-46C16664373A}">
      <dgm:prSet phldrT="[Text]" custT="1"/>
      <dgm:spPr>
        <a:solidFill>
          <a:srgbClr val="A00054"/>
        </a:solidFill>
      </dgm:spPr>
      <dgm:t>
        <a:bodyPr/>
        <a:lstStyle/>
        <a:p>
          <a:r>
            <a:rPr lang="en-US" sz="1200" i="0" dirty="0"/>
            <a:t>Sarah Goodhew, Advancing Practice Lead </a:t>
          </a:r>
          <a:endParaRPr lang="en-GB" sz="1200" i="0" dirty="0"/>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8A3EBC68-78BC-400D-87E4-CC71AD260651}" type="parTrans" cxnId="{6FDB2F08-C25B-411B-88A1-EEAACEDEA4B6}">
      <dgm:prSet/>
      <dgm:spPr>
        <a:ln>
          <a:solidFill>
            <a:schemeClr val="tx1"/>
          </a:solidFill>
        </a:ln>
      </dgm:spPr>
      <dgm:t>
        <a:bodyPr/>
        <a:lstStyle/>
        <a:p>
          <a:endParaRPr lang="en-GB"/>
        </a:p>
      </dgm:t>
    </dgm:pt>
    <dgm:pt modelId="{F0A58BAA-A295-43F0-ACF0-AEAA72FCCA7A}" type="sibTrans" cxnId="{6FDB2F08-C25B-411B-88A1-EEAACEDEA4B6}">
      <dgm:prSet/>
      <dgm:spPr/>
      <dgm:t>
        <a:bodyPr/>
        <a:lstStyle/>
        <a:p>
          <a:endParaRPr lang="en-GB"/>
        </a:p>
      </dgm:t>
    </dgm:pt>
    <dgm:pt modelId="{A0098EF4-76C7-4FCD-B155-1C5266D18E0F}">
      <dgm:prSet phldrT="[Text]" custT="1"/>
      <dgm:spPr>
        <a:solidFill>
          <a:srgbClr val="A00054"/>
        </a:solidFill>
      </dgm:spPr>
      <dgm:t>
        <a:bodyPr/>
        <a:lstStyle/>
        <a:p>
          <a:r>
            <a:rPr lang="en-US" sz="1200" dirty="0"/>
            <a:t>Sandie Skinner, Project Manager</a:t>
          </a:r>
          <a:endParaRPr lang="en-GB" sz="1200" dirty="0"/>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6050796E-DD88-43B2-B179-0FCF6445835A}" type="parTrans" cxnId="{479355DC-C849-4C99-A6FE-28368B48A6A7}">
      <dgm:prSet/>
      <dgm:spPr>
        <a:ln>
          <a:solidFill>
            <a:schemeClr val="tx1"/>
          </a:solidFill>
        </a:ln>
      </dgm:spPr>
      <dgm:t>
        <a:bodyPr/>
        <a:lstStyle/>
        <a:p>
          <a:endParaRPr lang="en-GB"/>
        </a:p>
      </dgm:t>
    </dgm:pt>
    <dgm:pt modelId="{289B60E3-0F80-468E-B1E1-430A1AFBB1DB}" type="sibTrans" cxnId="{479355DC-C849-4C99-A6FE-28368B48A6A7}">
      <dgm:prSet/>
      <dgm:spPr/>
      <dgm:t>
        <a:bodyPr/>
        <a:lstStyle/>
        <a:p>
          <a:endParaRPr lang="en-GB"/>
        </a:p>
      </dgm:t>
    </dgm:pt>
    <dgm:pt modelId="{B8A8819F-F4E8-4440-B1E9-6895D8EB8FB4}">
      <dgm:prSet phldrT="[Text]" custT="1"/>
      <dgm:spPr>
        <a:solidFill>
          <a:srgbClr val="A00054"/>
        </a:solidFill>
      </dgm:spPr>
      <dgm:t>
        <a:bodyPr/>
        <a:lstStyle/>
        <a:p>
          <a:r>
            <a:rPr lang="en-US" sz="1200" i="0" dirty="0"/>
            <a:t>Tina McGrath, Project Support Officer</a:t>
          </a:r>
          <a:endParaRPr lang="en-GB" sz="1200" i="0" dirty="0"/>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A00885C3-2E6C-4383-9402-960D85D23BC8}" type="parTrans" cxnId="{127130B8-7E8F-4A18-B9BE-E8498694C470}">
      <dgm:prSet/>
      <dgm:spPr>
        <a:ln>
          <a:solidFill>
            <a:schemeClr val="tx1"/>
          </a:solidFill>
        </a:ln>
      </dgm:spPr>
      <dgm:t>
        <a:bodyPr/>
        <a:lstStyle/>
        <a:p>
          <a:endParaRPr lang="en-GB"/>
        </a:p>
      </dgm:t>
    </dgm:pt>
    <dgm:pt modelId="{6046C452-BBEE-4E98-9000-4338F62338AA}" type="sibTrans" cxnId="{127130B8-7E8F-4A18-B9BE-E8498694C470}">
      <dgm:prSet/>
      <dgm:spPr/>
      <dgm:t>
        <a:bodyPr/>
        <a:lstStyle/>
        <a:p>
          <a:endParaRPr lang="en-GB"/>
        </a:p>
      </dgm:t>
    </dgm:pt>
    <dgm:pt modelId="{B7436F93-B01C-4312-8C83-E72AB9EF1B67}">
      <dgm:prSet phldrT="[Text]" custT="1"/>
      <dgm:spPr>
        <a:solidFill>
          <a:srgbClr val="003893"/>
        </a:solidFill>
      </dgm:spPr>
      <dgm:t>
        <a:bodyPr/>
        <a:lstStyle/>
        <a:p>
          <a:pPr rtl="0"/>
          <a:r>
            <a:rPr lang="en-US" sz="1200" b="1" i="1" dirty="0">
              <a:solidFill>
                <a:schemeClr val="bg1"/>
              </a:solidFill>
              <a:latin typeface="Arial"/>
            </a:rPr>
            <a:t>Administrator</a:t>
          </a:r>
          <a:r>
            <a:rPr lang="en-US" sz="1200" b="1" i="1" dirty="0">
              <a:solidFill>
                <a:schemeClr val="bg1"/>
              </a:solidFill>
            </a:rPr>
            <a:t> </a:t>
          </a:r>
          <a:r>
            <a:rPr lang="en-US" sz="1200" b="1" i="1" dirty="0">
              <a:solidFill>
                <a:schemeClr val="bg1"/>
              </a:solidFill>
              <a:latin typeface="Arial"/>
            </a:rPr>
            <a:t>Support </a:t>
          </a:r>
          <a:endParaRPr lang="en-GB" sz="1200" b="1" i="1" dirty="0">
            <a:solidFill>
              <a:schemeClr val="bg1"/>
            </a:solidFill>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1DB894BF-87FD-4BD5-91DA-5D4F6BB44F35}" type="parTrans" cxnId="{DE9047B6-2DF5-4142-AF5D-E153DA4A8FEB}">
      <dgm:prSet/>
      <dgm:spPr>
        <a:ln>
          <a:solidFill>
            <a:schemeClr val="tx1"/>
          </a:solidFill>
        </a:ln>
      </dgm:spPr>
      <dgm:t>
        <a:bodyPr/>
        <a:lstStyle/>
        <a:p>
          <a:endParaRPr lang="en-GB"/>
        </a:p>
      </dgm:t>
    </dgm:pt>
    <dgm:pt modelId="{29096DC3-9847-4E13-93AB-49D9BAB4B76E}" type="sibTrans" cxnId="{DE9047B6-2DF5-4142-AF5D-E153DA4A8FEB}">
      <dgm:prSet/>
      <dgm:spPr/>
      <dgm:t>
        <a:bodyPr/>
        <a:lstStyle/>
        <a:p>
          <a:endParaRPr lang="en-GB"/>
        </a:p>
      </dgm:t>
    </dgm:pt>
    <dgm:pt modelId="{36CA88B0-E520-47FA-81B9-690C0F2BE76D}">
      <dgm:prSet/>
      <dgm:spPr>
        <a:solidFill>
          <a:srgbClr val="A00054"/>
        </a:solidFill>
      </dgm:spPr>
      <dgm:t>
        <a:bodyPr/>
        <a:lstStyle/>
        <a:p>
          <a:r>
            <a:rPr lang="en-US" dirty="0"/>
            <a:t>Donna Poole, Exec Sponsor</a:t>
          </a:r>
          <a:endParaRPr lang="en-GB" dirty="0"/>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41FF4673-8C9F-4E1B-A7A3-571EC5C0314D}" type="parTrans" cxnId="{A2091E17-1701-495E-8995-EB844BAE6F26}">
      <dgm:prSet/>
      <dgm:spPr/>
      <dgm:t>
        <a:bodyPr/>
        <a:lstStyle/>
        <a:p>
          <a:endParaRPr lang="en-GB"/>
        </a:p>
      </dgm:t>
    </dgm:pt>
    <dgm:pt modelId="{5197C3F6-DB4C-405E-B593-8F9BA97E1210}" type="sibTrans" cxnId="{A2091E17-1701-495E-8995-EB844BAE6F26}">
      <dgm:prSet/>
      <dgm:spPr/>
      <dgm:t>
        <a:bodyPr/>
        <a:lstStyle/>
        <a:p>
          <a:endParaRPr lang="en-GB"/>
        </a:p>
      </dgm:t>
    </dgm:pt>
    <dgm:pt modelId="{BC86F772-D111-413E-9154-BB9BF41A9A30}">
      <dgm:prSet/>
      <dgm:spPr>
        <a:solidFill>
          <a:srgbClr val="003893"/>
        </a:solidFill>
      </dgm:spPr>
      <dgm:t>
        <a:bodyPr/>
        <a:lstStyle/>
        <a:p>
          <a:r>
            <a:rPr lang="en-US" b="1" i="1" dirty="0"/>
            <a:t>Supervision and Assessment Lead</a:t>
          </a:r>
          <a:endParaRPr lang="en-GB" b="1" i="1" dirty="0"/>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BC70F4E6-0A27-4DE1-8DF4-6D465C7ED739}" type="parTrans" cxnId="{BD6D36CB-76A2-4CF4-B870-F9449D6FB362}">
      <dgm:prSet/>
      <dgm:spPr>
        <a:ln>
          <a:solidFill>
            <a:schemeClr val="tx1"/>
          </a:solidFill>
        </a:ln>
      </dgm:spPr>
      <dgm:t>
        <a:bodyPr/>
        <a:lstStyle/>
        <a:p>
          <a:endParaRPr lang="en-GB"/>
        </a:p>
      </dgm:t>
    </dgm:pt>
    <dgm:pt modelId="{2B091328-99EE-4166-94D0-F2FE06C55EBF}" type="sibTrans" cxnId="{BD6D36CB-76A2-4CF4-B870-F9449D6FB362}">
      <dgm:prSet/>
      <dgm:spPr/>
      <dgm:t>
        <a:bodyPr/>
        <a:lstStyle/>
        <a:p>
          <a:endParaRPr lang="en-GB"/>
        </a:p>
      </dgm:t>
    </dgm:pt>
    <dgm:pt modelId="{B3336D48-49B1-4E9B-BA5F-A992596204D1}">
      <dgm:prSet/>
      <dgm:spPr>
        <a:solidFill>
          <a:srgbClr val="003893"/>
        </a:solidFill>
      </dgm:spPr>
      <dgm:t>
        <a:bodyPr/>
        <a:lstStyle/>
        <a:p>
          <a:r>
            <a:rPr lang="en-US" b="1" i="1" dirty="0"/>
            <a:t>Project Manager</a:t>
          </a:r>
          <a:endParaRPr lang="en-GB" b="1" i="1" dirty="0"/>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1F70F368-7D4D-4D5E-BC6F-C892F4646A72}" type="parTrans" cxnId="{86E2C802-91EC-4886-ABB8-B1FA4954A5A4}">
      <dgm:prSet/>
      <dgm:spPr>
        <a:ln>
          <a:solidFill>
            <a:schemeClr val="tx1"/>
          </a:solidFill>
        </a:ln>
      </dgm:spPr>
      <dgm:t>
        <a:bodyPr/>
        <a:lstStyle/>
        <a:p>
          <a:endParaRPr lang="en-GB"/>
        </a:p>
      </dgm:t>
    </dgm:pt>
    <dgm:pt modelId="{A5B4E35A-BDB1-49EE-AF07-426A1184B609}" type="sibTrans" cxnId="{86E2C802-91EC-4886-ABB8-B1FA4954A5A4}">
      <dgm:prSet/>
      <dgm:spPr/>
      <dgm:t>
        <a:bodyPr/>
        <a:lstStyle/>
        <a:p>
          <a:endParaRPr lang="en-GB"/>
        </a:p>
      </dgm:t>
    </dgm:pt>
    <dgm:pt modelId="{D6B71280-003F-416E-A50F-1B29D4F27A45}" type="pres">
      <dgm:prSet presAssocID="{EC136231-127E-45AA-B5EE-56B5941E4293}" presName="hierChild1" presStyleCnt="0">
        <dgm:presLayoutVars>
          <dgm:orgChart val="1"/>
          <dgm:chPref val="1"/>
          <dgm:dir/>
          <dgm:animOne val="branch"/>
          <dgm:animLvl val="lvl"/>
          <dgm:resizeHandles/>
        </dgm:presLayoutVars>
      </dgm:prSet>
      <dgm:spPr/>
    </dgm:pt>
    <dgm:pt modelId="{7E6AE7A2-8CF1-47DE-86ED-59FF275D8DD2}" type="pres">
      <dgm:prSet presAssocID="{36CA88B0-E520-47FA-81B9-690C0F2BE76D}" presName="hierRoot1" presStyleCnt="0">
        <dgm:presLayoutVars>
          <dgm:hierBranch val="init"/>
        </dgm:presLayoutVars>
      </dgm:prSet>
      <dgm:spPr/>
    </dgm:pt>
    <dgm:pt modelId="{DAB69599-85F6-4F02-85A5-0974CE275645}" type="pres">
      <dgm:prSet presAssocID="{36CA88B0-E520-47FA-81B9-690C0F2BE76D}" presName="rootComposite1" presStyleCnt="0"/>
      <dgm:spPr/>
    </dgm:pt>
    <dgm:pt modelId="{D04DDCDD-FB05-480E-8DF8-3E11DD163196}" type="pres">
      <dgm:prSet presAssocID="{36CA88B0-E520-47FA-81B9-690C0F2BE76D}" presName="rootText1" presStyleLbl="node0" presStyleIdx="0" presStyleCnt="1">
        <dgm:presLayoutVars>
          <dgm:chPref val="3"/>
        </dgm:presLayoutVars>
      </dgm:prSet>
      <dgm:spPr/>
    </dgm:pt>
    <dgm:pt modelId="{D605B5FF-437D-4730-9812-F60CB81271E6}" type="pres">
      <dgm:prSet presAssocID="{36CA88B0-E520-47FA-81B9-690C0F2BE76D}" presName="rootConnector1" presStyleLbl="node1" presStyleIdx="0" presStyleCnt="0"/>
      <dgm:spPr/>
    </dgm:pt>
    <dgm:pt modelId="{48568572-E9A7-4AE3-9BE7-B17B774BCB6D}" type="pres">
      <dgm:prSet presAssocID="{36CA88B0-E520-47FA-81B9-690C0F2BE76D}" presName="hierChild2" presStyleCnt="0"/>
      <dgm:spPr/>
    </dgm:pt>
    <dgm:pt modelId="{6387BDD0-7996-4A19-B19C-22E27C8DF771}" type="pres">
      <dgm:prSet presAssocID="{8A3EBC68-78BC-400D-87E4-CC71AD260651}" presName="Name37" presStyleLbl="parChTrans1D2" presStyleIdx="0" presStyleCnt="1"/>
      <dgm:spPr/>
    </dgm:pt>
    <dgm:pt modelId="{CE1B1325-1ED8-4223-B08E-08F8CD70DCDE}" type="pres">
      <dgm:prSet presAssocID="{C066FD02-7526-421C-A1E3-46C16664373A}" presName="hierRoot2" presStyleCnt="0">
        <dgm:presLayoutVars>
          <dgm:hierBranch val="init"/>
        </dgm:presLayoutVars>
      </dgm:prSet>
      <dgm:spPr/>
    </dgm:pt>
    <dgm:pt modelId="{CDD0C096-2C33-43DC-BE8F-28DECE0628C0}" type="pres">
      <dgm:prSet presAssocID="{C066FD02-7526-421C-A1E3-46C16664373A}" presName="rootComposite" presStyleCnt="0"/>
      <dgm:spPr/>
    </dgm:pt>
    <dgm:pt modelId="{B1FCC04B-7D68-4D8D-B3F2-6A6DA18EA980}" type="pres">
      <dgm:prSet presAssocID="{C066FD02-7526-421C-A1E3-46C16664373A}" presName="rootText" presStyleLbl="node2" presStyleIdx="0" presStyleCnt="1">
        <dgm:presLayoutVars>
          <dgm:chPref val="3"/>
        </dgm:presLayoutVars>
      </dgm:prSet>
      <dgm:spPr/>
    </dgm:pt>
    <dgm:pt modelId="{193135BD-622C-445E-A1EB-6769077878B1}" type="pres">
      <dgm:prSet presAssocID="{C066FD02-7526-421C-A1E3-46C16664373A}" presName="rootConnector" presStyleLbl="node2" presStyleIdx="0" presStyleCnt="1"/>
      <dgm:spPr/>
    </dgm:pt>
    <dgm:pt modelId="{6CB6CAA7-1DB8-4F1B-9EE7-ECD3B642F6C8}" type="pres">
      <dgm:prSet presAssocID="{C066FD02-7526-421C-A1E3-46C16664373A}" presName="hierChild4" presStyleCnt="0"/>
      <dgm:spPr/>
    </dgm:pt>
    <dgm:pt modelId="{1EFD2B07-7133-48F4-8E43-E941FBE9435B}" type="pres">
      <dgm:prSet presAssocID="{6050796E-DD88-43B2-B179-0FCF6445835A}" presName="Name37" presStyleLbl="parChTrans1D3" presStyleIdx="0" presStyleCnt="3"/>
      <dgm:spPr/>
    </dgm:pt>
    <dgm:pt modelId="{BBFEFD67-0422-4846-A9FE-4AF1E98C559E}" type="pres">
      <dgm:prSet presAssocID="{A0098EF4-76C7-4FCD-B155-1C5266D18E0F}" presName="hierRoot2" presStyleCnt="0">
        <dgm:presLayoutVars>
          <dgm:hierBranch val="init"/>
        </dgm:presLayoutVars>
      </dgm:prSet>
      <dgm:spPr/>
    </dgm:pt>
    <dgm:pt modelId="{E5CDA2ED-F48A-443C-AFA8-64CE810E5FA3}" type="pres">
      <dgm:prSet presAssocID="{A0098EF4-76C7-4FCD-B155-1C5266D18E0F}" presName="rootComposite" presStyleCnt="0"/>
      <dgm:spPr/>
    </dgm:pt>
    <dgm:pt modelId="{545436EB-F528-409D-B9EC-04353A4A9F83}" type="pres">
      <dgm:prSet presAssocID="{A0098EF4-76C7-4FCD-B155-1C5266D18E0F}" presName="rootText" presStyleLbl="node3" presStyleIdx="0" presStyleCnt="3" custScaleX="107573" custScaleY="101869">
        <dgm:presLayoutVars>
          <dgm:chPref val="3"/>
        </dgm:presLayoutVars>
      </dgm:prSet>
      <dgm:spPr/>
    </dgm:pt>
    <dgm:pt modelId="{3787581A-0265-4E9B-8C3D-7C958BA64BAF}" type="pres">
      <dgm:prSet presAssocID="{A0098EF4-76C7-4FCD-B155-1C5266D18E0F}" presName="rootConnector" presStyleLbl="node3" presStyleIdx="0" presStyleCnt="3"/>
      <dgm:spPr/>
    </dgm:pt>
    <dgm:pt modelId="{EABA4FF6-5586-4D8E-B8A1-85889F35B57A}" type="pres">
      <dgm:prSet presAssocID="{A0098EF4-76C7-4FCD-B155-1C5266D18E0F}" presName="hierChild4" presStyleCnt="0"/>
      <dgm:spPr/>
    </dgm:pt>
    <dgm:pt modelId="{A564297F-8358-4ED2-BB35-8B1A019F57A4}" type="pres">
      <dgm:prSet presAssocID="{A00885C3-2E6C-4383-9402-960D85D23BC8}" presName="Name37" presStyleLbl="parChTrans1D4" presStyleIdx="0" presStyleCnt="2"/>
      <dgm:spPr/>
    </dgm:pt>
    <dgm:pt modelId="{E9971A61-1D8D-4093-B716-B8EBA1491922}" type="pres">
      <dgm:prSet presAssocID="{B8A8819F-F4E8-4440-B1E9-6895D8EB8FB4}" presName="hierRoot2" presStyleCnt="0">
        <dgm:presLayoutVars>
          <dgm:hierBranch val="init"/>
        </dgm:presLayoutVars>
      </dgm:prSet>
      <dgm:spPr/>
    </dgm:pt>
    <dgm:pt modelId="{5FA8CC56-8230-4C28-AA4B-4A2B3757CAEF}" type="pres">
      <dgm:prSet presAssocID="{B8A8819F-F4E8-4440-B1E9-6895D8EB8FB4}" presName="rootComposite" presStyleCnt="0"/>
      <dgm:spPr/>
    </dgm:pt>
    <dgm:pt modelId="{86B192D7-284F-41D2-BDBD-524FF4B42665}" type="pres">
      <dgm:prSet presAssocID="{B8A8819F-F4E8-4440-B1E9-6895D8EB8FB4}" presName="rootText" presStyleLbl="node4" presStyleIdx="0" presStyleCnt="2">
        <dgm:presLayoutVars>
          <dgm:chPref val="3"/>
        </dgm:presLayoutVars>
      </dgm:prSet>
      <dgm:spPr/>
    </dgm:pt>
    <dgm:pt modelId="{50092566-1A15-4997-BBE5-78938F6B2863}" type="pres">
      <dgm:prSet presAssocID="{B8A8819F-F4E8-4440-B1E9-6895D8EB8FB4}" presName="rootConnector" presStyleLbl="node4" presStyleIdx="0" presStyleCnt="2"/>
      <dgm:spPr/>
    </dgm:pt>
    <dgm:pt modelId="{4DE9235C-2051-4395-AC12-5455A72917ED}" type="pres">
      <dgm:prSet presAssocID="{B8A8819F-F4E8-4440-B1E9-6895D8EB8FB4}" presName="hierChild4" presStyleCnt="0"/>
      <dgm:spPr/>
    </dgm:pt>
    <dgm:pt modelId="{3B382E6C-47A1-4234-9009-F985172F7C7E}" type="pres">
      <dgm:prSet presAssocID="{B8A8819F-F4E8-4440-B1E9-6895D8EB8FB4}" presName="hierChild5" presStyleCnt="0"/>
      <dgm:spPr/>
    </dgm:pt>
    <dgm:pt modelId="{80C45A38-66D9-4B10-BB4D-BD99EDABD594}" type="pres">
      <dgm:prSet presAssocID="{1DB894BF-87FD-4BD5-91DA-5D4F6BB44F35}" presName="Name37" presStyleLbl="parChTrans1D4" presStyleIdx="1" presStyleCnt="2"/>
      <dgm:spPr/>
    </dgm:pt>
    <dgm:pt modelId="{15B01659-8CC3-42D1-B539-1B2EDCF2BB7F}" type="pres">
      <dgm:prSet presAssocID="{B7436F93-B01C-4312-8C83-E72AB9EF1B67}" presName="hierRoot2" presStyleCnt="0">
        <dgm:presLayoutVars>
          <dgm:hierBranch val="init"/>
        </dgm:presLayoutVars>
      </dgm:prSet>
      <dgm:spPr/>
    </dgm:pt>
    <dgm:pt modelId="{71886DDE-9D42-4D6D-9979-A0417B5BD4E0}" type="pres">
      <dgm:prSet presAssocID="{B7436F93-B01C-4312-8C83-E72AB9EF1B67}" presName="rootComposite" presStyleCnt="0"/>
      <dgm:spPr/>
    </dgm:pt>
    <dgm:pt modelId="{83C00AFA-7814-4AC6-9FED-CCEC4C3C5489}" type="pres">
      <dgm:prSet presAssocID="{B7436F93-B01C-4312-8C83-E72AB9EF1B67}" presName="rootText" presStyleLbl="node4" presStyleIdx="1" presStyleCnt="2">
        <dgm:presLayoutVars>
          <dgm:chPref val="3"/>
        </dgm:presLayoutVars>
      </dgm:prSet>
      <dgm:spPr/>
    </dgm:pt>
    <dgm:pt modelId="{0EE695A8-AE07-477B-920D-A0D83B53ED73}" type="pres">
      <dgm:prSet presAssocID="{B7436F93-B01C-4312-8C83-E72AB9EF1B67}" presName="rootConnector" presStyleLbl="node4" presStyleIdx="1" presStyleCnt="2"/>
      <dgm:spPr/>
    </dgm:pt>
    <dgm:pt modelId="{B61A3E9A-BB71-4709-9BCE-FF409F696FB5}" type="pres">
      <dgm:prSet presAssocID="{B7436F93-B01C-4312-8C83-E72AB9EF1B67}" presName="hierChild4" presStyleCnt="0"/>
      <dgm:spPr/>
    </dgm:pt>
    <dgm:pt modelId="{73F01921-3E62-4AC2-889E-CBB1E08DC1E5}" type="pres">
      <dgm:prSet presAssocID="{B7436F93-B01C-4312-8C83-E72AB9EF1B67}" presName="hierChild5" presStyleCnt="0"/>
      <dgm:spPr/>
    </dgm:pt>
    <dgm:pt modelId="{8EEDD0CB-BB27-45EF-8ECD-9E032F7A158D}" type="pres">
      <dgm:prSet presAssocID="{A0098EF4-76C7-4FCD-B155-1C5266D18E0F}" presName="hierChild5" presStyleCnt="0"/>
      <dgm:spPr/>
    </dgm:pt>
    <dgm:pt modelId="{F1CB1E0D-B532-4FAE-8E48-6DDB55B9A4DD}" type="pres">
      <dgm:prSet presAssocID="{1F70F368-7D4D-4D5E-BC6F-C892F4646A72}" presName="Name37" presStyleLbl="parChTrans1D3" presStyleIdx="1" presStyleCnt="3"/>
      <dgm:spPr/>
    </dgm:pt>
    <dgm:pt modelId="{07F2B6EC-481C-4CF3-B0EE-D6D93540C800}" type="pres">
      <dgm:prSet presAssocID="{B3336D48-49B1-4E9B-BA5F-A992596204D1}" presName="hierRoot2" presStyleCnt="0">
        <dgm:presLayoutVars>
          <dgm:hierBranch val="init"/>
        </dgm:presLayoutVars>
      </dgm:prSet>
      <dgm:spPr/>
    </dgm:pt>
    <dgm:pt modelId="{E35ED798-601F-4872-AA25-65DD499D7C1A}" type="pres">
      <dgm:prSet presAssocID="{B3336D48-49B1-4E9B-BA5F-A992596204D1}" presName="rootComposite" presStyleCnt="0"/>
      <dgm:spPr/>
    </dgm:pt>
    <dgm:pt modelId="{5516972E-BDEE-4672-842B-0CB27BEBF84F}" type="pres">
      <dgm:prSet presAssocID="{B3336D48-49B1-4E9B-BA5F-A992596204D1}" presName="rootText" presStyleLbl="node3" presStyleIdx="1" presStyleCnt="3">
        <dgm:presLayoutVars>
          <dgm:chPref val="3"/>
        </dgm:presLayoutVars>
      </dgm:prSet>
      <dgm:spPr/>
    </dgm:pt>
    <dgm:pt modelId="{E5B2118F-6293-425D-AF30-D7B62A6327C7}" type="pres">
      <dgm:prSet presAssocID="{B3336D48-49B1-4E9B-BA5F-A992596204D1}" presName="rootConnector" presStyleLbl="node3" presStyleIdx="1" presStyleCnt="3"/>
      <dgm:spPr/>
    </dgm:pt>
    <dgm:pt modelId="{7261B881-7A91-4794-9F07-10E479C7CA96}" type="pres">
      <dgm:prSet presAssocID="{B3336D48-49B1-4E9B-BA5F-A992596204D1}" presName="hierChild4" presStyleCnt="0"/>
      <dgm:spPr/>
    </dgm:pt>
    <dgm:pt modelId="{523FFE2D-1B02-4178-A51F-94C3D92A64C1}" type="pres">
      <dgm:prSet presAssocID="{B3336D48-49B1-4E9B-BA5F-A992596204D1}" presName="hierChild5" presStyleCnt="0"/>
      <dgm:spPr/>
    </dgm:pt>
    <dgm:pt modelId="{32B2559D-206D-44CC-8916-A7ED84B269E5}" type="pres">
      <dgm:prSet presAssocID="{BC70F4E6-0A27-4DE1-8DF4-6D465C7ED739}" presName="Name37" presStyleLbl="parChTrans1D3" presStyleIdx="2" presStyleCnt="3"/>
      <dgm:spPr/>
    </dgm:pt>
    <dgm:pt modelId="{5278C598-7D35-42D5-BA10-CB958DA88ACE}" type="pres">
      <dgm:prSet presAssocID="{BC86F772-D111-413E-9154-BB9BF41A9A30}" presName="hierRoot2" presStyleCnt="0">
        <dgm:presLayoutVars>
          <dgm:hierBranch val="init"/>
        </dgm:presLayoutVars>
      </dgm:prSet>
      <dgm:spPr/>
    </dgm:pt>
    <dgm:pt modelId="{2B5A564F-EA12-48DA-B777-B34529EAA16E}" type="pres">
      <dgm:prSet presAssocID="{BC86F772-D111-413E-9154-BB9BF41A9A30}" presName="rootComposite" presStyleCnt="0"/>
      <dgm:spPr/>
    </dgm:pt>
    <dgm:pt modelId="{F1FBC6EC-7D7A-4F9C-A402-35E4764C72DA}" type="pres">
      <dgm:prSet presAssocID="{BC86F772-D111-413E-9154-BB9BF41A9A30}" presName="rootText" presStyleLbl="node3" presStyleIdx="2" presStyleCnt="3">
        <dgm:presLayoutVars>
          <dgm:chPref val="3"/>
        </dgm:presLayoutVars>
      </dgm:prSet>
      <dgm:spPr/>
    </dgm:pt>
    <dgm:pt modelId="{5005C0DA-6261-4880-8899-69D056D1DB7D}" type="pres">
      <dgm:prSet presAssocID="{BC86F772-D111-413E-9154-BB9BF41A9A30}" presName="rootConnector" presStyleLbl="node3" presStyleIdx="2" presStyleCnt="3"/>
      <dgm:spPr/>
    </dgm:pt>
    <dgm:pt modelId="{C26B7683-F75E-49BF-BBB2-42FA750883D2}" type="pres">
      <dgm:prSet presAssocID="{BC86F772-D111-413E-9154-BB9BF41A9A30}" presName="hierChild4" presStyleCnt="0"/>
      <dgm:spPr/>
    </dgm:pt>
    <dgm:pt modelId="{0204DC4E-85C2-4CA8-BA41-EE07431D2615}" type="pres">
      <dgm:prSet presAssocID="{BC86F772-D111-413E-9154-BB9BF41A9A30}" presName="hierChild5" presStyleCnt="0"/>
      <dgm:spPr/>
    </dgm:pt>
    <dgm:pt modelId="{B99C08B1-E93E-424C-ACC6-D55A0A34E79A}" type="pres">
      <dgm:prSet presAssocID="{C066FD02-7526-421C-A1E3-46C16664373A}" presName="hierChild5" presStyleCnt="0"/>
      <dgm:spPr/>
    </dgm:pt>
    <dgm:pt modelId="{F2F86F2D-62FA-453E-AF40-08FB8FA34DE1}" type="pres">
      <dgm:prSet presAssocID="{36CA88B0-E520-47FA-81B9-690C0F2BE76D}" presName="hierChild3" presStyleCnt="0"/>
      <dgm:spPr/>
    </dgm:pt>
  </dgm:ptLst>
  <dgm:cxnLst>
    <dgm:cxn modelId="{05025801-C096-4D81-A2EC-151F4FEBE6F2}" type="presOf" srcId="{36CA88B0-E520-47FA-81B9-690C0F2BE76D}" destId="{D04DDCDD-FB05-480E-8DF8-3E11DD163196}" srcOrd="0" destOrd="0" presId="urn:microsoft.com/office/officeart/2005/8/layout/orgChart1"/>
    <dgm:cxn modelId="{86E2C802-91EC-4886-ABB8-B1FA4954A5A4}" srcId="{C066FD02-7526-421C-A1E3-46C16664373A}" destId="{B3336D48-49B1-4E9B-BA5F-A992596204D1}" srcOrd="1" destOrd="0" parTransId="{1F70F368-7D4D-4D5E-BC6F-C892F4646A72}" sibTransId="{A5B4E35A-BDB1-49EE-AF07-426A1184B609}"/>
    <dgm:cxn modelId="{6FDB2F08-C25B-411B-88A1-EEAACEDEA4B6}" srcId="{36CA88B0-E520-47FA-81B9-690C0F2BE76D}" destId="{C066FD02-7526-421C-A1E3-46C16664373A}" srcOrd="0" destOrd="0" parTransId="{8A3EBC68-78BC-400D-87E4-CC71AD260651}" sibTransId="{F0A58BAA-A295-43F0-ACF0-AEAA72FCCA7A}"/>
    <dgm:cxn modelId="{513DE60D-A947-4165-ADF1-558519BEF44E}" type="presOf" srcId="{A0098EF4-76C7-4FCD-B155-1C5266D18E0F}" destId="{545436EB-F528-409D-B9EC-04353A4A9F83}" srcOrd="0" destOrd="0" presId="urn:microsoft.com/office/officeart/2005/8/layout/orgChart1"/>
    <dgm:cxn modelId="{96AB9511-1DAA-462E-AFCE-8DA9C9FD8F43}" type="presOf" srcId="{C066FD02-7526-421C-A1E3-46C16664373A}" destId="{B1FCC04B-7D68-4D8D-B3F2-6A6DA18EA980}" srcOrd="0" destOrd="0" presId="urn:microsoft.com/office/officeart/2005/8/layout/orgChart1"/>
    <dgm:cxn modelId="{42693913-84F7-40EB-BB8B-0E8AFA9057EC}" type="presOf" srcId="{BC86F772-D111-413E-9154-BB9BF41A9A30}" destId="{F1FBC6EC-7D7A-4F9C-A402-35E4764C72DA}" srcOrd="0" destOrd="0" presId="urn:microsoft.com/office/officeart/2005/8/layout/orgChart1"/>
    <dgm:cxn modelId="{FE197E14-C4AE-4F6B-9BF2-AD0452AB343D}" type="presOf" srcId="{B8A8819F-F4E8-4440-B1E9-6895D8EB8FB4}" destId="{50092566-1A15-4997-BBE5-78938F6B2863}" srcOrd="1" destOrd="0" presId="urn:microsoft.com/office/officeart/2005/8/layout/orgChart1"/>
    <dgm:cxn modelId="{A67B7016-DF14-41A7-916A-DB0A5E8DB135}" type="presOf" srcId="{B3336D48-49B1-4E9B-BA5F-A992596204D1}" destId="{E5B2118F-6293-425D-AF30-D7B62A6327C7}" srcOrd="1" destOrd="0" presId="urn:microsoft.com/office/officeart/2005/8/layout/orgChart1"/>
    <dgm:cxn modelId="{A2091E17-1701-495E-8995-EB844BAE6F26}" srcId="{EC136231-127E-45AA-B5EE-56B5941E4293}" destId="{36CA88B0-E520-47FA-81B9-690C0F2BE76D}" srcOrd="0" destOrd="0" parTransId="{41FF4673-8C9F-4E1B-A7A3-571EC5C0314D}" sibTransId="{5197C3F6-DB4C-405E-B593-8F9BA97E1210}"/>
    <dgm:cxn modelId="{6E18AD1F-4C6A-4EFE-814C-C38D519C7D5D}" type="presOf" srcId="{B7436F93-B01C-4312-8C83-E72AB9EF1B67}" destId="{0EE695A8-AE07-477B-920D-A0D83B53ED73}" srcOrd="1" destOrd="0" presId="urn:microsoft.com/office/officeart/2005/8/layout/orgChart1"/>
    <dgm:cxn modelId="{F8CEEA5B-F167-468F-958A-D703AF20D634}" type="presOf" srcId="{EC136231-127E-45AA-B5EE-56B5941E4293}" destId="{D6B71280-003F-416E-A50F-1B29D4F27A45}" srcOrd="0" destOrd="0" presId="urn:microsoft.com/office/officeart/2005/8/layout/orgChart1"/>
    <dgm:cxn modelId="{FD9A3665-73A5-4602-9005-3D918ABF7230}" type="presOf" srcId="{B8A8819F-F4E8-4440-B1E9-6895D8EB8FB4}" destId="{86B192D7-284F-41D2-BDBD-524FF4B42665}" srcOrd="0" destOrd="0" presId="urn:microsoft.com/office/officeart/2005/8/layout/orgChart1"/>
    <dgm:cxn modelId="{66D6F765-5733-4E94-9C02-8FE8F5C8491A}" type="presOf" srcId="{36CA88B0-E520-47FA-81B9-690C0F2BE76D}" destId="{D605B5FF-437D-4730-9812-F60CB81271E6}" srcOrd="1" destOrd="0" presId="urn:microsoft.com/office/officeart/2005/8/layout/orgChart1"/>
    <dgm:cxn modelId="{E6287468-049C-4938-A78F-56B1FE601DB6}" type="presOf" srcId="{1DB894BF-87FD-4BD5-91DA-5D4F6BB44F35}" destId="{80C45A38-66D9-4B10-BB4D-BD99EDABD594}" srcOrd="0" destOrd="0" presId="urn:microsoft.com/office/officeart/2005/8/layout/orgChart1"/>
    <dgm:cxn modelId="{5C9AEC48-F018-4250-86A1-BBD306AA7A5E}" type="presOf" srcId="{8A3EBC68-78BC-400D-87E4-CC71AD260651}" destId="{6387BDD0-7996-4A19-B19C-22E27C8DF771}" srcOrd="0" destOrd="0" presId="urn:microsoft.com/office/officeart/2005/8/layout/orgChart1"/>
    <dgm:cxn modelId="{1569A96A-1D05-43CC-86BF-BFB98E83C78C}" type="presOf" srcId="{BC70F4E6-0A27-4DE1-8DF4-6D465C7ED739}" destId="{32B2559D-206D-44CC-8916-A7ED84B269E5}" srcOrd="0" destOrd="0" presId="urn:microsoft.com/office/officeart/2005/8/layout/orgChart1"/>
    <dgm:cxn modelId="{5E25AB7B-F09C-4355-9E4F-A1799782485B}" type="presOf" srcId="{6050796E-DD88-43B2-B179-0FCF6445835A}" destId="{1EFD2B07-7133-48F4-8E43-E941FBE9435B}" srcOrd="0" destOrd="0" presId="urn:microsoft.com/office/officeart/2005/8/layout/orgChart1"/>
    <dgm:cxn modelId="{39A0BD80-68C8-4A7B-99AD-0A82035D42B0}" type="presOf" srcId="{A0098EF4-76C7-4FCD-B155-1C5266D18E0F}" destId="{3787581A-0265-4E9B-8C3D-7C958BA64BAF}" srcOrd="1" destOrd="0" presId="urn:microsoft.com/office/officeart/2005/8/layout/orgChart1"/>
    <dgm:cxn modelId="{BC715E8F-9325-4B56-8D8A-46C698AB16E8}" type="presOf" srcId="{B7436F93-B01C-4312-8C83-E72AB9EF1B67}" destId="{83C00AFA-7814-4AC6-9FED-CCEC4C3C5489}" srcOrd="0" destOrd="0" presId="urn:microsoft.com/office/officeart/2005/8/layout/orgChart1"/>
    <dgm:cxn modelId="{90ED8D91-0924-4420-BF89-27319D6EBE4F}" type="presOf" srcId="{A00885C3-2E6C-4383-9402-960D85D23BC8}" destId="{A564297F-8358-4ED2-BB35-8B1A019F57A4}" srcOrd="0" destOrd="0" presId="urn:microsoft.com/office/officeart/2005/8/layout/orgChart1"/>
    <dgm:cxn modelId="{58D76493-4D12-4CEA-967A-C937DB8B5456}" type="presOf" srcId="{BC86F772-D111-413E-9154-BB9BF41A9A30}" destId="{5005C0DA-6261-4880-8899-69D056D1DB7D}" srcOrd="1" destOrd="0" presId="urn:microsoft.com/office/officeart/2005/8/layout/orgChart1"/>
    <dgm:cxn modelId="{434D6E93-0E5D-4E78-AEF2-C3A65DBB14F8}" type="presOf" srcId="{1F70F368-7D4D-4D5E-BC6F-C892F4646A72}" destId="{F1CB1E0D-B532-4FAE-8E48-6DDB55B9A4DD}" srcOrd="0" destOrd="0" presId="urn:microsoft.com/office/officeart/2005/8/layout/orgChart1"/>
    <dgm:cxn modelId="{F3418E9E-59C4-4B32-A6E6-0DF1EF0BE6DE}" type="presOf" srcId="{C066FD02-7526-421C-A1E3-46C16664373A}" destId="{193135BD-622C-445E-A1EB-6769077878B1}" srcOrd="1" destOrd="0" presId="urn:microsoft.com/office/officeart/2005/8/layout/orgChart1"/>
    <dgm:cxn modelId="{DE9047B6-2DF5-4142-AF5D-E153DA4A8FEB}" srcId="{A0098EF4-76C7-4FCD-B155-1C5266D18E0F}" destId="{B7436F93-B01C-4312-8C83-E72AB9EF1B67}" srcOrd="1" destOrd="0" parTransId="{1DB894BF-87FD-4BD5-91DA-5D4F6BB44F35}" sibTransId="{29096DC3-9847-4E13-93AB-49D9BAB4B76E}"/>
    <dgm:cxn modelId="{127130B8-7E8F-4A18-B9BE-E8498694C470}" srcId="{A0098EF4-76C7-4FCD-B155-1C5266D18E0F}" destId="{B8A8819F-F4E8-4440-B1E9-6895D8EB8FB4}" srcOrd="0" destOrd="0" parTransId="{A00885C3-2E6C-4383-9402-960D85D23BC8}" sibTransId="{6046C452-BBEE-4E98-9000-4338F62338AA}"/>
    <dgm:cxn modelId="{F1D9E8BC-ECF8-4EDE-8761-A0E0A02A0476}" type="presOf" srcId="{B3336D48-49B1-4E9B-BA5F-A992596204D1}" destId="{5516972E-BDEE-4672-842B-0CB27BEBF84F}" srcOrd="0" destOrd="0" presId="urn:microsoft.com/office/officeart/2005/8/layout/orgChart1"/>
    <dgm:cxn modelId="{BD6D36CB-76A2-4CF4-B870-F9449D6FB362}" srcId="{C066FD02-7526-421C-A1E3-46C16664373A}" destId="{BC86F772-D111-413E-9154-BB9BF41A9A30}" srcOrd="2" destOrd="0" parTransId="{BC70F4E6-0A27-4DE1-8DF4-6D465C7ED739}" sibTransId="{2B091328-99EE-4166-94D0-F2FE06C55EBF}"/>
    <dgm:cxn modelId="{479355DC-C849-4C99-A6FE-28368B48A6A7}" srcId="{C066FD02-7526-421C-A1E3-46C16664373A}" destId="{A0098EF4-76C7-4FCD-B155-1C5266D18E0F}" srcOrd="0" destOrd="0" parTransId="{6050796E-DD88-43B2-B179-0FCF6445835A}" sibTransId="{289B60E3-0F80-468E-B1E1-430A1AFBB1DB}"/>
    <dgm:cxn modelId="{A66DADF4-E422-4DA4-A26C-34DCE4CAFF95}" type="presParOf" srcId="{D6B71280-003F-416E-A50F-1B29D4F27A45}" destId="{7E6AE7A2-8CF1-47DE-86ED-59FF275D8DD2}" srcOrd="0" destOrd="0" presId="urn:microsoft.com/office/officeart/2005/8/layout/orgChart1"/>
    <dgm:cxn modelId="{D110FF4A-328C-4A36-A2CE-D38251E90B5B}" type="presParOf" srcId="{7E6AE7A2-8CF1-47DE-86ED-59FF275D8DD2}" destId="{DAB69599-85F6-4F02-85A5-0974CE275645}" srcOrd="0" destOrd="0" presId="urn:microsoft.com/office/officeart/2005/8/layout/orgChart1"/>
    <dgm:cxn modelId="{3BA4B4F9-1DC7-4018-8419-CECCFD212A6A}" type="presParOf" srcId="{DAB69599-85F6-4F02-85A5-0974CE275645}" destId="{D04DDCDD-FB05-480E-8DF8-3E11DD163196}" srcOrd="0" destOrd="0" presId="urn:microsoft.com/office/officeart/2005/8/layout/orgChart1"/>
    <dgm:cxn modelId="{AFF68ADC-ACCD-4042-827C-D1F70C3FFF1B}" type="presParOf" srcId="{DAB69599-85F6-4F02-85A5-0974CE275645}" destId="{D605B5FF-437D-4730-9812-F60CB81271E6}" srcOrd="1" destOrd="0" presId="urn:microsoft.com/office/officeart/2005/8/layout/orgChart1"/>
    <dgm:cxn modelId="{4F11E704-7F03-4127-AAE2-79595FF80017}" type="presParOf" srcId="{7E6AE7A2-8CF1-47DE-86ED-59FF275D8DD2}" destId="{48568572-E9A7-4AE3-9BE7-B17B774BCB6D}" srcOrd="1" destOrd="0" presId="urn:microsoft.com/office/officeart/2005/8/layout/orgChart1"/>
    <dgm:cxn modelId="{1CEA6B53-65C1-460E-A930-4B301A6F4A51}" type="presParOf" srcId="{48568572-E9A7-4AE3-9BE7-B17B774BCB6D}" destId="{6387BDD0-7996-4A19-B19C-22E27C8DF771}" srcOrd="0" destOrd="0" presId="urn:microsoft.com/office/officeart/2005/8/layout/orgChart1"/>
    <dgm:cxn modelId="{1A1CF47F-3D8C-44D4-A70E-F6742AC64D1B}" type="presParOf" srcId="{48568572-E9A7-4AE3-9BE7-B17B774BCB6D}" destId="{CE1B1325-1ED8-4223-B08E-08F8CD70DCDE}" srcOrd="1" destOrd="0" presId="urn:microsoft.com/office/officeart/2005/8/layout/orgChart1"/>
    <dgm:cxn modelId="{482DF3BA-FB48-4BED-B41F-B4EB03203A6B}" type="presParOf" srcId="{CE1B1325-1ED8-4223-B08E-08F8CD70DCDE}" destId="{CDD0C096-2C33-43DC-BE8F-28DECE0628C0}" srcOrd="0" destOrd="0" presId="urn:microsoft.com/office/officeart/2005/8/layout/orgChart1"/>
    <dgm:cxn modelId="{830B2D42-A739-4A07-82C9-23E406E098D1}" type="presParOf" srcId="{CDD0C096-2C33-43DC-BE8F-28DECE0628C0}" destId="{B1FCC04B-7D68-4D8D-B3F2-6A6DA18EA980}" srcOrd="0" destOrd="0" presId="urn:microsoft.com/office/officeart/2005/8/layout/orgChart1"/>
    <dgm:cxn modelId="{212B2650-B21A-4F2F-B49A-54F240A8F595}" type="presParOf" srcId="{CDD0C096-2C33-43DC-BE8F-28DECE0628C0}" destId="{193135BD-622C-445E-A1EB-6769077878B1}" srcOrd="1" destOrd="0" presId="urn:microsoft.com/office/officeart/2005/8/layout/orgChart1"/>
    <dgm:cxn modelId="{0EB6EE71-8CA9-4143-8F16-BB91632F8280}" type="presParOf" srcId="{CE1B1325-1ED8-4223-B08E-08F8CD70DCDE}" destId="{6CB6CAA7-1DB8-4F1B-9EE7-ECD3B642F6C8}" srcOrd="1" destOrd="0" presId="urn:microsoft.com/office/officeart/2005/8/layout/orgChart1"/>
    <dgm:cxn modelId="{DF0DE5B2-7659-437D-8FBB-C87752FAA647}" type="presParOf" srcId="{6CB6CAA7-1DB8-4F1B-9EE7-ECD3B642F6C8}" destId="{1EFD2B07-7133-48F4-8E43-E941FBE9435B}" srcOrd="0" destOrd="0" presId="urn:microsoft.com/office/officeart/2005/8/layout/orgChart1"/>
    <dgm:cxn modelId="{C023351D-DC52-41D6-94AB-7B3EC74AF1B5}" type="presParOf" srcId="{6CB6CAA7-1DB8-4F1B-9EE7-ECD3B642F6C8}" destId="{BBFEFD67-0422-4846-A9FE-4AF1E98C559E}" srcOrd="1" destOrd="0" presId="urn:microsoft.com/office/officeart/2005/8/layout/orgChart1"/>
    <dgm:cxn modelId="{DAE6285B-CF29-4C35-B43F-E45DB79EBD6A}" type="presParOf" srcId="{BBFEFD67-0422-4846-A9FE-4AF1E98C559E}" destId="{E5CDA2ED-F48A-443C-AFA8-64CE810E5FA3}" srcOrd="0" destOrd="0" presId="urn:microsoft.com/office/officeart/2005/8/layout/orgChart1"/>
    <dgm:cxn modelId="{7DEE2E44-82E5-4562-910B-FF9F872A1B41}" type="presParOf" srcId="{E5CDA2ED-F48A-443C-AFA8-64CE810E5FA3}" destId="{545436EB-F528-409D-B9EC-04353A4A9F83}" srcOrd="0" destOrd="0" presId="urn:microsoft.com/office/officeart/2005/8/layout/orgChart1"/>
    <dgm:cxn modelId="{DDCA2B2D-72C4-40C3-9322-D2117788749E}" type="presParOf" srcId="{E5CDA2ED-F48A-443C-AFA8-64CE810E5FA3}" destId="{3787581A-0265-4E9B-8C3D-7C958BA64BAF}" srcOrd="1" destOrd="0" presId="urn:microsoft.com/office/officeart/2005/8/layout/orgChart1"/>
    <dgm:cxn modelId="{70169F23-7145-470C-A1BB-9A781A2672A1}" type="presParOf" srcId="{BBFEFD67-0422-4846-A9FE-4AF1E98C559E}" destId="{EABA4FF6-5586-4D8E-B8A1-85889F35B57A}" srcOrd="1" destOrd="0" presId="urn:microsoft.com/office/officeart/2005/8/layout/orgChart1"/>
    <dgm:cxn modelId="{5F76953C-8025-41C2-9D4C-A09DA5CD0C9B}" type="presParOf" srcId="{EABA4FF6-5586-4D8E-B8A1-85889F35B57A}" destId="{A564297F-8358-4ED2-BB35-8B1A019F57A4}" srcOrd="0" destOrd="0" presId="urn:microsoft.com/office/officeart/2005/8/layout/orgChart1"/>
    <dgm:cxn modelId="{350AFA41-FAFD-431A-BB56-D4F580FE21C7}" type="presParOf" srcId="{EABA4FF6-5586-4D8E-B8A1-85889F35B57A}" destId="{E9971A61-1D8D-4093-B716-B8EBA1491922}" srcOrd="1" destOrd="0" presId="urn:microsoft.com/office/officeart/2005/8/layout/orgChart1"/>
    <dgm:cxn modelId="{B5DF716F-3604-45AA-BDB2-30910D091734}" type="presParOf" srcId="{E9971A61-1D8D-4093-B716-B8EBA1491922}" destId="{5FA8CC56-8230-4C28-AA4B-4A2B3757CAEF}" srcOrd="0" destOrd="0" presId="urn:microsoft.com/office/officeart/2005/8/layout/orgChart1"/>
    <dgm:cxn modelId="{9014D129-E6E1-4CA8-BC76-51E890E86E37}" type="presParOf" srcId="{5FA8CC56-8230-4C28-AA4B-4A2B3757CAEF}" destId="{86B192D7-284F-41D2-BDBD-524FF4B42665}" srcOrd="0" destOrd="0" presId="urn:microsoft.com/office/officeart/2005/8/layout/orgChart1"/>
    <dgm:cxn modelId="{F520CE08-EA7F-4BEA-A605-32348A95D256}" type="presParOf" srcId="{5FA8CC56-8230-4C28-AA4B-4A2B3757CAEF}" destId="{50092566-1A15-4997-BBE5-78938F6B2863}" srcOrd="1" destOrd="0" presId="urn:microsoft.com/office/officeart/2005/8/layout/orgChart1"/>
    <dgm:cxn modelId="{8438781E-E259-49DB-A6F4-CE1DA9AFD794}" type="presParOf" srcId="{E9971A61-1D8D-4093-B716-B8EBA1491922}" destId="{4DE9235C-2051-4395-AC12-5455A72917ED}" srcOrd="1" destOrd="0" presId="urn:microsoft.com/office/officeart/2005/8/layout/orgChart1"/>
    <dgm:cxn modelId="{7A6FC31F-0703-49C2-BC3B-2ABD7B155BE9}" type="presParOf" srcId="{E9971A61-1D8D-4093-B716-B8EBA1491922}" destId="{3B382E6C-47A1-4234-9009-F985172F7C7E}" srcOrd="2" destOrd="0" presId="urn:microsoft.com/office/officeart/2005/8/layout/orgChart1"/>
    <dgm:cxn modelId="{9D272543-3E89-4F59-AB58-8AF701A78E2E}" type="presParOf" srcId="{EABA4FF6-5586-4D8E-B8A1-85889F35B57A}" destId="{80C45A38-66D9-4B10-BB4D-BD99EDABD594}" srcOrd="2" destOrd="0" presId="urn:microsoft.com/office/officeart/2005/8/layout/orgChart1"/>
    <dgm:cxn modelId="{254042A0-FCD9-4469-AF02-D20D65628BB7}" type="presParOf" srcId="{EABA4FF6-5586-4D8E-B8A1-85889F35B57A}" destId="{15B01659-8CC3-42D1-B539-1B2EDCF2BB7F}" srcOrd="3" destOrd="0" presId="urn:microsoft.com/office/officeart/2005/8/layout/orgChart1"/>
    <dgm:cxn modelId="{3CD53070-7EA4-4C0C-A86B-797D83C53ABD}" type="presParOf" srcId="{15B01659-8CC3-42D1-B539-1B2EDCF2BB7F}" destId="{71886DDE-9D42-4D6D-9979-A0417B5BD4E0}" srcOrd="0" destOrd="0" presId="urn:microsoft.com/office/officeart/2005/8/layout/orgChart1"/>
    <dgm:cxn modelId="{2A8FB583-07AC-472B-86A1-B1961F7116ED}" type="presParOf" srcId="{71886DDE-9D42-4D6D-9979-A0417B5BD4E0}" destId="{83C00AFA-7814-4AC6-9FED-CCEC4C3C5489}" srcOrd="0" destOrd="0" presId="urn:microsoft.com/office/officeart/2005/8/layout/orgChart1"/>
    <dgm:cxn modelId="{5393685B-6547-4E1D-9408-F80BADC4DC1E}" type="presParOf" srcId="{71886DDE-9D42-4D6D-9979-A0417B5BD4E0}" destId="{0EE695A8-AE07-477B-920D-A0D83B53ED73}" srcOrd="1" destOrd="0" presId="urn:microsoft.com/office/officeart/2005/8/layout/orgChart1"/>
    <dgm:cxn modelId="{51045AAF-FE0C-46E5-86C5-B95CC48E93CE}" type="presParOf" srcId="{15B01659-8CC3-42D1-B539-1B2EDCF2BB7F}" destId="{B61A3E9A-BB71-4709-9BCE-FF409F696FB5}" srcOrd="1" destOrd="0" presId="urn:microsoft.com/office/officeart/2005/8/layout/orgChart1"/>
    <dgm:cxn modelId="{C2D3101D-A212-4D4E-993B-005E7D08278F}" type="presParOf" srcId="{15B01659-8CC3-42D1-B539-1B2EDCF2BB7F}" destId="{73F01921-3E62-4AC2-889E-CBB1E08DC1E5}" srcOrd="2" destOrd="0" presId="urn:microsoft.com/office/officeart/2005/8/layout/orgChart1"/>
    <dgm:cxn modelId="{7EC7F324-5B1A-4BA6-96E1-B0C714C703DB}" type="presParOf" srcId="{BBFEFD67-0422-4846-A9FE-4AF1E98C559E}" destId="{8EEDD0CB-BB27-45EF-8ECD-9E032F7A158D}" srcOrd="2" destOrd="0" presId="urn:microsoft.com/office/officeart/2005/8/layout/orgChart1"/>
    <dgm:cxn modelId="{F3FBDFCF-1578-49C4-A199-E8794DAA245C}" type="presParOf" srcId="{6CB6CAA7-1DB8-4F1B-9EE7-ECD3B642F6C8}" destId="{F1CB1E0D-B532-4FAE-8E48-6DDB55B9A4DD}" srcOrd="2" destOrd="0" presId="urn:microsoft.com/office/officeart/2005/8/layout/orgChart1"/>
    <dgm:cxn modelId="{582885B0-C024-4989-AFDB-F2AFD5B69EED}" type="presParOf" srcId="{6CB6CAA7-1DB8-4F1B-9EE7-ECD3B642F6C8}" destId="{07F2B6EC-481C-4CF3-B0EE-D6D93540C800}" srcOrd="3" destOrd="0" presId="urn:microsoft.com/office/officeart/2005/8/layout/orgChart1"/>
    <dgm:cxn modelId="{B0A8C1DE-1734-472D-8140-5B0632706173}" type="presParOf" srcId="{07F2B6EC-481C-4CF3-B0EE-D6D93540C800}" destId="{E35ED798-601F-4872-AA25-65DD499D7C1A}" srcOrd="0" destOrd="0" presId="urn:microsoft.com/office/officeart/2005/8/layout/orgChart1"/>
    <dgm:cxn modelId="{83C05A73-E252-4DC2-AE05-51AC631EDA65}" type="presParOf" srcId="{E35ED798-601F-4872-AA25-65DD499D7C1A}" destId="{5516972E-BDEE-4672-842B-0CB27BEBF84F}" srcOrd="0" destOrd="0" presId="urn:microsoft.com/office/officeart/2005/8/layout/orgChart1"/>
    <dgm:cxn modelId="{1D2435C8-038D-45A8-8F06-99193485D40C}" type="presParOf" srcId="{E35ED798-601F-4872-AA25-65DD499D7C1A}" destId="{E5B2118F-6293-425D-AF30-D7B62A6327C7}" srcOrd="1" destOrd="0" presId="urn:microsoft.com/office/officeart/2005/8/layout/orgChart1"/>
    <dgm:cxn modelId="{FCEC2A2A-4346-40EF-B3B9-C0EDBA82110A}" type="presParOf" srcId="{07F2B6EC-481C-4CF3-B0EE-D6D93540C800}" destId="{7261B881-7A91-4794-9F07-10E479C7CA96}" srcOrd="1" destOrd="0" presId="urn:microsoft.com/office/officeart/2005/8/layout/orgChart1"/>
    <dgm:cxn modelId="{2783AAB7-EA6C-4336-A8B8-1566B5E35755}" type="presParOf" srcId="{07F2B6EC-481C-4CF3-B0EE-D6D93540C800}" destId="{523FFE2D-1B02-4178-A51F-94C3D92A64C1}" srcOrd="2" destOrd="0" presId="urn:microsoft.com/office/officeart/2005/8/layout/orgChart1"/>
    <dgm:cxn modelId="{D77A947D-DA81-4C4B-AFE6-DD7F32B9AC4D}" type="presParOf" srcId="{6CB6CAA7-1DB8-4F1B-9EE7-ECD3B642F6C8}" destId="{32B2559D-206D-44CC-8916-A7ED84B269E5}" srcOrd="4" destOrd="0" presId="urn:microsoft.com/office/officeart/2005/8/layout/orgChart1"/>
    <dgm:cxn modelId="{05B2E27E-E038-426C-A586-0F33BA3CBD9A}" type="presParOf" srcId="{6CB6CAA7-1DB8-4F1B-9EE7-ECD3B642F6C8}" destId="{5278C598-7D35-42D5-BA10-CB958DA88ACE}" srcOrd="5" destOrd="0" presId="urn:microsoft.com/office/officeart/2005/8/layout/orgChart1"/>
    <dgm:cxn modelId="{D366E8F1-4A73-401D-865C-41AD0F15ACAE}" type="presParOf" srcId="{5278C598-7D35-42D5-BA10-CB958DA88ACE}" destId="{2B5A564F-EA12-48DA-B777-B34529EAA16E}" srcOrd="0" destOrd="0" presId="urn:microsoft.com/office/officeart/2005/8/layout/orgChart1"/>
    <dgm:cxn modelId="{7B2A0556-7D80-40FD-8278-6BA068FA5B4F}" type="presParOf" srcId="{2B5A564F-EA12-48DA-B777-B34529EAA16E}" destId="{F1FBC6EC-7D7A-4F9C-A402-35E4764C72DA}" srcOrd="0" destOrd="0" presId="urn:microsoft.com/office/officeart/2005/8/layout/orgChart1"/>
    <dgm:cxn modelId="{9ED0995B-3749-4244-A53E-8DD9BE25CEE1}" type="presParOf" srcId="{2B5A564F-EA12-48DA-B777-B34529EAA16E}" destId="{5005C0DA-6261-4880-8899-69D056D1DB7D}" srcOrd="1" destOrd="0" presId="urn:microsoft.com/office/officeart/2005/8/layout/orgChart1"/>
    <dgm:cxn modelId="{47041C70-594C-4DB5-99B2-43BF0B78B559}" type="presParOf" srcId="{5278C598-7D35-42D5-BA10-CB958DA88ACE}" destId="{C26B7683-F75E-49BF-BBB2-42FA750883D2}" srcOrd="1" destOrd="0" presId="urn:microsoft.com/office/officeart/2005/8/layout/orgChart1"/>
    <dgm:cxn modelId="{DC8A5C35-0B14-49B1-924D-CB3DD7F55209}" type="presParOf" srcId="{5278C598-7D35-42D5-BA10-CB958DA88ACE}" destId="{0204DC4E-85C2-4CA8-BA41-EE07431D2615}" srcOrd="2" destOrd="0" presId="urn:microsoft.com/office/officeart/2005/8/layout/orgChart1"/>
    <dgm:cxn modelId="{929DD9CB-6F5A-4EB7-A734-E2F03C339067}" type="presParOf" srcId="{CE1B1325-1ED8-4223-B08E-08F8CD70DCDE}" destId="{B99C08B1-E93E-424C-ACC6-D55A0A34E79A}" srcOrd="2" destOrd="0" presId="urn:microsoft.com/office/officeart/2005/8/layout/orgChart1"/>
    <dgm:cxn modelId="{2C2B6640-F692-4A8B-BDBD-368F54DAC0B0}" type="presParOf" srcId="{7E6AE7A2-8CF1-47DE-86ED-59FF275D8DD2}" destId="{F2F86F2D-62FA-453E-AF40-08FB8FA34DE1}"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559D-206D-44CC-8916-A7ED84B269E5}">
      <dsp:nvSpPr>
        <dsp:cNvPr id="0" name=""/>
        <dsp:cNvSpPr/>
      </dsp:nvSpPr>
      <dsp:spPr>
        <a:xfrm>
          <a:off x="3328941" y="1444706"/>
          <a:ext cx="1488304" cy="250462"/>
        </a:xfrm>
        <a:custGeom>
          <a:avLst/>
          <a:gdLst/>
          <a:ahLst/>
          <a:cxnLst/>
          <a:rect l="0" t="0" r="0" b="0"/>
          <a:pathLst>
            <a:path>
              <a:moveTo>
                <a:pt x="0" y="0"/>
              </a:moveTo>
              <a:lnTo>
                <a:pt x="0" y="125231"/>
              </a:lnTo>
              <a:lnTo>
                <a:pt x="1488304" y="125231"/>
              </a:lnTo>
              <a:lnTo>
                <a:pt x="1488304" y="2504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1CB1E0D-B532-4FAE-8E48-6DDB55B9A4DD}">
      <dsp:nvSpPr>
        <dsp:cNvPr id="0" name=""/>
        <dsp:cNvSpPr/>
      </dsp:nvSpPr>
      <dsp:spPr>
        <a:xfrm>
          <a:off x="3283221" y="1444706"/>
          <a:ext cx="91440" cy="250462"/>
        </a:xfrm>
        <a:custGeom>
          <a:avLst/>
          <a:gdLst/>
          <a:ahLst/>
          <a:cxnLst/>
          <a:rect l="0" t="0" r="0" b="0"/>
          <a:pathLst>
            <a:path>
              <a:moveTo>
                <a:pt x="45720" y="0"/>
              </a:moveTo>
              <a:lnTo>
                <a:pt x="45720" y="125231"/>
              </a:lnTo>
              <a:lnTo>
                <a:pt x="90880" y="125231"/>
              </a:lnTo>
              <a:lnTo>
                <a:pt x="90880" y="2504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0C45A38-66D9-4B10-BB4D-BD99EDABD594}">
      <dsp:nvSpPr>
        <dsp:cNvPr id="0" name=""/>
        <dsp:cNvSpPr/>
      </dsp:nvSpPr>
      <dsp:spPr>
        <a:xfrm>
          <a:off x="1372596" y="2302656"/>
          <a:ext cx="192450" cy="1395436"/>
        </a:xfrm>
        <a:custGeom>
          <a:avLst/>
          <a:gdLst/>
          <a:ahLst/>
          <a:cxnLst/>
          <a:rect l="0" t="0" r="0" b="0"/>
          <a:pathLst>
            <a:path>
              <a:moveTo>
                <a:pt x="0" y="0"/>
              </a:moveTo>
              <a:lnTo>
                <a:pt x="0" y="1395436"/>
              </a:lnTo>
              <a:lnTo>
                <a:pt x="192450" y="13954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564297F-8358-4ED2-BB35-8B1A019F57A4}">
      <dsp:nvSpPr>
        <dsp:cNvPr id="0" name=""/>
        <dsp:cNvSpPr/>
      </dsp:nvSpPr>
      <dsp:spPr>
        <a:xfrm>
          <a:off x="1372596" y="2302656"/>
          <a:ext cx="192450" cy="548633"/>
        </a:xfrm>
        <a:custGeom>
          <a:avLst/>
          <a:gdLst/>
          <a:ahLst/>
          <a:cxnLst/>
          <a:rect l="0" t="0" r="0" b="0"/>
          <a:pathLst>
            <a:path>
              <a:moveTo>
                <a:pt x="0" y="0"/>
              </a:moveTo>
              <a:lnTo>
                <a:pt x="0" y="548633"/>
              </a:lnTo>
              <a:lnTo>
                <a:pt x="192450" y="54863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EFD2B07-7133-48F4-8E43-E941FBE9435B}">
      <dsp:nvSpPr>
        <dsp:cNvPr id="0" name=""/>
        <dsp:cNvSpPr/>
      </dsp:nvSpPr>
      <dsp:spPr>
        <a:xfrm>
          <a:off x="1885797" y="1444706"/>
          <a:ext cx="1443143" cy="250462"/>
        </a:xfrm>
        <a:custGeom>
          <a:avLst/>
          <a:gdLst/>
          <a:ahLst/>
          <a:cxnLst/>
          <a:rect l="0" t="0" r="0" b="0"/>
          <a:pathLst>
            <a:path>
              <a:moveTo>
                <a:pt x="1443143" y="0"/>
              </a:moveTo>
              <a:lnTo>
                <a:pt x="1443143" y="125231"/>
              </a:lnTo>
              <a:lnTo>
                <a:pt x="0" y="125231"/>
              </a:lnTo>
              <a:lnTo>
                <a:pt x="0" y="2504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387BDD0-7996-4A19-B19C-22E27C8DF771}">
      <dsp:nvSpPr>
        <dsp:cNvPr id="0" name=""/>
        <dsp:cNvSpPr/>
      </dsp:nvSpPr>
      <dsp:spPr>
        <a:xfrm>
          <a:off x="3283221" y="597903"/>
          <a:ext cx="91440" cy="250462"/>
        </a:xfrm>
        <a:custGeom>
          <a:avLst/>
          <a:gdLst/>
          <a:ahLst/>
          <a:cxnLst/>
          <a:rect l="0" t="0" r="0" b="0"/>
          <a:pathLst>
            <a:path>
              <a:moveTo>
                <a:pt x="45720" y="0"/>
              </a:moveTo>
              <a:lnTo>
                <a:pt x="45720" y="2504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04DDCDD-FB05-480E-8DF8-3E11DD163196}">
      <dsp:nvSpPr>
        <dsp:cNvPr id="0" name=""/>
        <dsp:cNvSpPr/>
      </dsp:nvSpPr>
      <dsp:spPr>
        <a:xfrm>
          <a:off x="2732600" y="1563"/>
          <a:ext cx="1192680" cy="596340"/>
        </a:xfrm>
        <a:prstGeom prst="rect">
          <a:avLst/>
        </a:prstGeom>
        <a:solidFill>
          <a:srgbClr val="A000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Donna Poole, Exec Sponsor</a:t>
          </a:r>
          <a:endParaRPr lang="en-GB" sz="1100" kern="1200" dirty="0"/>
        </a:p>
      </dsp:txBody>
      <dsp:txXfrm>
        <a:off x="2732600" y="1563"/>
        <a:ext cx="1192680" cy="596340"/>
      </dsp:txXfrm>
    </dsp:sp>
    <dsp:sp modelId="{B1FCC04B-7D68-4D8D-B3F2-6A6DA18EA980}">
      <dsp:nvSpPr>
        <dsp:cNvPr id="0" name=""/>
        <dsp:cNvSpPr/>
      </dsp:nvSpPr>
      <dsp:spPr>
        <a:xfrm>
          <a:off x="2732600" y="848366"/>
          <a:ext cx="1192680" cy="596340"/>
        </a:xfrm>
        <a:prstGeom prst="rect">
          <a:avLst/>
        </a:prstGeom>
        <a:solidFill>
          <a:srgbClr val="A000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0" kern="1200" dirty="0"/>
            <a:t>Sarah Goodhew, Advancing Practice Lead </a:t>
          </a:r>
          <a:endParaRPr lang="en-GB" sz="1200" i="0" kern="1200" dirty="0"/>
        </a:p>
      </dsp:txBody>
      <dsp:txXfrm>
        <a:off x="2732600" y="848366"/>
        <a:ext cx="1192680" cy="596340"/>
      </dsp:txXfrm>
    </dsp:sp>
    <dsp:sp modelId="{545436EB-F528-409D-B9EC-04353A4A9F83}">
      <dsp:nvSpPr>
        <dsp:cNvPr id="0" name=""/>
        <dsp:cNvSpPr/>
      </dsp:nvSpPr>
      <dsp:spPr>
        <a:xfrm>
          <a:off x="1244295" y="1695169"/>
          <a:ext cx="1283002" cy="607486"/>
        </a:xfrm>
        <a:prstGeom prst="rect">
          <a:avLst/>
        </a:prstGeom>
        <a:solidFill>
          <a:srgbClr val="A000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Sandie Skinner, Project Manager</a:t>
          </a:r>
          <a:endParaRPr lang="en-GB" sz="1200" kern="1200" dirty="0"/>
        </a:p>
      </dsp:txBody>
      <dsp:txXfrm>
        <a:off x="1244295" y="1695169"/>
        <a:ext cx="1283002" cy="607486"/>
      </dsp:txXfrm>
    </dsp:sp>
    <dsp:sp modelId="{86B192D7-284F-41D2-BDBD-524FF4B42665}">
      <dsp:nvSpPr>
        <dsp:cNvPr id="0" name=""/>
        <dsp:cNvSpPr/>
      </dsp:nvSpPr>
      <dsp:spPr>
        <a:xfrm>
          <a:off x="1565046" y="2553119"/>
          <a:ext cx="1192680" cy="596340"/>
        </a:xfrm>
        <a:prstGeom prst="rect">
          <a:avLst/>
        </a:prstGeom>
        <a:solidFill>
          <a:srgbClr val="A000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0" kern="1200" dirty="0"/>
            <a:t>Tina McGrath, Project Support Officer</a:t>
          </a:r>
          <a:endParaRPr lang="en-GB" sz="1200" i="0" kern="1200" dirty="0"/>
        </a:p>
      </dsp:txBody>
      <dsp:txXfrm>
        <a:off x="1565046" y="2553119"/>
        <a:ext cx="1192680" cy="596340"/>
      </dsp:txXfrm>
    </dsp:sp>
    <dsp:sp modelId="{83C00AFA-7814-4AC6-9FED-CCEC4C3C5489}">
      <dsp:nvSpPr>
        <dsp:cNvPr id="0" name=""/>
        <dsp:cNvSpPr/>
      </dsp:nvSpPr>
      <dsp:spPr>
        <a:xfrm>
          <a:off x="1565046" y="3399922"/>
          <a:ext cx="1192680" cy="596340"/>
        </a:xfrm>
        <a:prstGeom prst="rect">
          <a:avLst/>
        </a:prstGeom>
        <a:solidFill>
          <a:srgbClr val="003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i="1" kern="1200" dirty="0">
              <a:solidFill>
                <a:schemeClr val="bg1"/>
              </a:solidFill>
              <a:latin typeface="Arial"/>
            </a:rPr>
            <a:t>Administrator</a:t>
          </a:r>
          <a:r>
            <a:rPr lang="en-US" sz="1200" b="1" i="1" kern="1200" dirty="0">
              <a:solidFill>
                <a:schemeClr val="bg1"/>
              </a:solidFill>
            </a:rPr>
            <a:t> </a:t>
          </a:r>
          <a:r>
            <a:rPr lang="en-US" sz="1200" b="1" i="1" kern="1200" dirty="0">
              <a:solidFill>
                <a:schemeClr val="bg1"/>
              </a:solidFill>
              <a:latin typeface="Arial"/>
            </a:rPr>
            <a:t>Support </a:t>
          </a:r>
          <a:endParaRPr lang="en-GB" sz="1200" b="1" i="1" kern="1200" dirty="0">
            <a:solidFill>
              <a:schemeClr val="bg1"/>
            </a:solidFill>
          </a:endParaRPr>
        </a:p>
      </dsp:txBody>
      <dsp:txXfrm>
        <a:off x="1565046" y="3399922"/>
        <a:ext cx="1192680" cy="596340"/>
      </dsp:txXfrm>
    </dsp:sp>
    <dsp:sp modelId="{5516972E-BDEE-4672-842B-0CB27BEBF84F}">
      <dsp:nvSpPr>
        <dsp:cNvPr id="0" name=""/>
        <dsp:cNvSpPr/>
      </dsp:nvSpPr>
      <dsp:spPr>
        <a:xfrm>
          <a:off x="2777761" y="1695169"/>
          <a:ext cx="1192680" cy="596340"/>
        </a:xfrm>
        <a:prstGeom prst="rect">
          <a:avLst/>
        </a:prstGeom>
        <a:solidFill>
          <a:srgbClr val="003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1" kern="1200" dirty="0"/>
            <a:t>Project Manager</a:t>
          </a:r>
          <a:endParaRPr lang="en-GB" sz="1100" b="1" i="1" kern="1200" dirty="0"/>
        </a:p>
      </dsp:txBody>
      <dsp:txXfrm>
        <a:off x="2777761" y="1695169"/>
        <a:ext cx="1192680" cy="596340"/>
      </dsp:txXfrm>
    </dsp:sp>
    <dsp:sp modelId="{F1FBC6EC-7D7A-4F9C-A402-35E4764C72DA}">
      <dsp:nvSpPr>
        <dsp:cNvPr id="0" name=""/>
        <dsp:cNvSpPr/>
      </dsp:nvSpPr>
      <dsp:spPr>
        <a:xfrm>
          <a:off x="4220905" y="1695169"/>
          <a:ext cx="1192680" cy="596340"/>
        </a:xfrm>
        <a:prstGeom prst="rect">
          <a:avLst/>
        </a:prstGeom>
        <a:solidFill>
          <a:srgbClr val="003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i="1" kern="1200" dirty="0"/>
            <a:t>Supervision and Assessment Lead</a:t>
          </a:r>
          <a:endParaRPr lang="en-GB" sz="1100" b="1" i="1" kern="1200" dirty="0"/>
        </a:p>
      </dsp:txBody>
      <dsp:txXfrm>
        <a:off x="4220905" y="1695169"/>
        <a:ext cx="1192680" cy="5963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11/11/2020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11/11/2020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hashtag/AdvPracWeek20?src=hashtag_clic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witter.com/hashtag/advancingpractice2020?ref_src=twsrc%5Egoogle%7Ctwcamp%5Eserp%7Ctwgr%5Ehashta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SG and Dpo Introduce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Hashtag </a:t>
            </a:r>
            <a:r>
              <a:rPr lang="en-GB" b="1" i="0" u="sng" dirty="0">
                <a:solidFill>
                  <a:srgbClr val="1B95E0"/>
                </a:solidFill>
                <a:effectLst/>
                <a:latin typeface="+mj-lt"/>
                <a:hlinkClick r:id="rId3"/>
              </a:rPr>
              <a:t>#AdvPracWeek20</a:t>
            </a:r>
            <a:r>
              <a:rPr lang="en-GB" b="1" i="0" u="sng" dirty="0">
                <a:solidFill>
                  <a:srgbClr val="1B95E0"/>
                </a:solidFill>
                <a:effectLst/>
                <a:latin typeface="+mj-lt"/>
              </a:rPr>
              <a:t> and </a:t>
            </a:r>
            <a:r>
              <a:rPr lang="en-GB" b="1" dirty="0">
                <a:solidFill>
                  <a:srgbClr val="003893"/>
                </a:solidFill>
                <a:hlinkClick r:id="rId4"/>
              </a:rPr>
              <a:t>#AdvancingPractice2020</a:t>
            </a:r>
            <a:endParaRPr lang="en-GB" b="1" dirty="0">
              <a:latin typeface="+mj-lt"/>
            </a:endParaRPr>
          </a:p>
          <a:p>
            <a:pPr marL="0" indent="0">
              <a:buFontTx/>
              <a:buNone/>
            </a:pPr>
            <a:endParaRPr lang="en-US" dirty="0"/>
          </a:p>
          <a:p>
            <a:pPr marL="342900" lvl="0" indent="-342900">
              <a:lnSpc>
                <a:spcPct val="115000"/>
              </a:lnSpc>
              <a:buFont typeface="Symbol" panose="05050102010706020507" pitchFamily="18" charset="2"/>
              <a:buChar char=""/>
            </a:pPr>
            <a:r>
              <a:rPr lang="en-GB" dirty="0">
                <a:solidFill>
                  <a:srgbClr val="7030A0"/>
                </a:solidFill>
                <a:effectLst/>
                <a:latin typeface="Arial" panose="020B0604020202020204" pitchFamily="34" charset="0"/>
                <a:ea typeface="Calibri" panose="020F0502020204030204" pitchFamily="34" charset="0"/>
              </a:rPr>
              <a:t>Welcome and thank you to everyone joining live or catching up with us watching the recording</a:t>
            </a:r>
          </a:p>
          <a:p>
            <a:pPr lvl="0">
              <a:lnSpc>
                <a:spcPct val="115000"/>
              </a:lnSpc>
            </a:pPr>
            <a:endParaRPr lang="en-GB" dirty="0">
              <a:solidFill>
                <a:srgbClr val="7030A0"/>
              </a:solidFill>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dirty="0">
                <a:solidFill>
                  <a:srgbClr val="7030A0"/>
                </a:solidFill>
                <a:effectLst/>
                <a:latin typeface="Arial" panose="020B0604020202020204" pitchFamily="34" charset="0"/>
                <a:ea typeface="Calibri" panose="020F0502020204030204" pitchFamily="34" charset="0"/>
              </a:rPr>
              <a:t>Quick introduction for those who do not know me I am Sarah Goodhew and I’m delighted to have been recently appointed as Lead for our SE Faculty. I will be delivering the session today with Donna Poole, Head of Clinical Education Transformation, Exec sponsor for AP, and co-chair of the national AP Steering Group with Bev.</a:t>
            </a:r>
          </a:p>
          <a:p>
            <a:pPr lvl="0">
              <a:lnSpc>
                <a:spcPct val="115000"/>
              </a:lnSpc>
            </a:pPr>
            <a:endParaRPr lang="en-GB" dirty="0">
              <a:solidFill>
                <a:srgbClr val="7030A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dirty="0">
                <a:solidFill>
                  <a:srgbClr val="7030A0"/>
                </a:solidFill>
                <a:latin typeface="Arial" panose="020B0604020202020204" pitchFamily="34" charset="0"/>
                <a:ea typeface="Calibri" panose="020F0502020204030204" pitchFamily="34" charset="0"/>
              </a:rPr>
              <a:t>We also have Devon Puttick our Stakeholder Engagement Lead supporting us today.  Devon will be helping us present the slides, use Slido and capturing the questions that you are asking us</a:t>
            </a:r>
            <a:endParaRPr lang="en-GB" dirty="0">
              <a:solidFill>
                <a:srgbClr val="7030A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endParaRPr lang="en-GB" dirty="0">
              <a:solidFill>
                <a:srgbClr val="7030A0"/>
              </a:solidFill>
              <a:latin typeface="Arial" panose="020B0604020202020204" pitchFamily="34" charset="0"/>
              <a:ea typeface="Calibri" panose="020F0502020204030204" pitchFamily="34"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solidFill>
                  <a:srgbClr val="7030A0"/>
                </a:solidFill>
                <a:effectLst/>
                <a:latin typeface="Arial" panose="020B0604020202020204" pitchFamily="34" charset="0"/>
                <a:ea typeface="Calibri" panose="020F0502020204030204" pitchFamily="34" charset="0"/>
              </a:rPr>
              <a:t>Recording will be made and </a:t>
            </a:r>
            <a:r>
              <a:rPr lang="en-US" dirty="0">
                <a:solidFill>
                  <a:srgbClr val="7030A0"/>
                </a:solidFill>
                <a:latin typeface="Arial" panose="020B0604020202020204" pitchFamily="34" charset="0"/>
                <a:cs typeface="Arial" panose="020B0604020202020204" pitchFamily="34" charset="0"/>
              </a:rPr>
              <a:t>the presentation will be shared after on the HEE website </a:t>
            </a:r>
            <a:endParaRPr lang="en-GB" dirty="0">
              <a:solidFill>
                <a:srgbClr val="7030A0"/>
              </a:solidFill>
              <a:effectLst/>
              <a:latin typeface="Arial" panose="020B0604020202020204" pitchFamily="34" charset="0"/>
              <a:ea typeface="Calibri" panose="020F0502020204030204" pitchFamily="34" charset="0"/>
            </a:endParaRPr>
          </a:p>
          <a:p>
            <a:pPr lvl="0">
              <a:lnSpc>
                <a:spcPct val="115000"/>
              </a:lnSpc>
            </a:pPr>
            <a:endParaRPr lang="en-GB" dirty="0">
              <a:solidFill>
                <a:srgbClr val="7030A0"/>
              </a:solidFill>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dirty="0">
                <a:solidFill>
                  <a:srgbClr val="7030A0"/>
                </a:solidFill>
                <a:effectLst/>
                <a:latin typeface="Arial" panose="020B0604020202020204" pitchFamily="34" charset="0"/>
                <a:ea typeface="Calibri" panose="020F0502020204030204" pitchFamily="34" charset="0"/>
              </a:rPr>
              <a:t>Webcam use </a:t>
            </a:r>
          </a:p>
          <a:p>
            <a:pPr lvl="0">
              <a:lnSpc>
                <a:spcPct val="115000"/>
              </a:lnSpc>
            </a:pPr>
            <a:endParaRPr lang="en-GB" dirty="0">
              <a:solidFill>
                <a:srgbClr val="7030A0"/>
              </a:solidFill>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dirty="0">
                <a:solidFill>
                  <a:srgbClr val="7030A0"/>
                </a:solidFill>
                <a:effectLst/>
                <a:latin typeface="Arial" panose="020B0604020202020204" pitchFamily="34" charset="0"/>
                <a:ea typeface="Calibri" panose="020F0502020204030204" pitchFamily="34" charset="0"/>
              </a:rPr>
              <a:t>#AdvPractWeek2020 and #AdvancingPractice2020</a:t>
            </a:r>
            <a:endParaRPr lang="en-GB" dirty="0">
              <a:solidFill>
                <a:srgbClr val="7030A0"/>
              </a:solidFill>
              <a:effectLst/>
              <a:latin typeface="Calibri" panose="020F0502020204030204" pitchFamily="34" charset="0"/>
              <a:ea typeface="Calibri" panose="020F0502020204030204" pitchFamily="34" charset="0"/>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4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Slido poll </a:t>
            </a:r>
            <a:r>
              <a:rPr lang="en-US" sz="1400" dirty="0">
                <a:effectLst/>
                <a:latin typeface="Arial" panose="020B0604020202020204" pitchFamily="34" charset="0"/>
                <a:ea typeface="Times New Roman" panose="02020603050405020304" pitchFamily="18" charset="0"/>
                <a:cs typeface="Arial" panose="020B0604020202020204" pitchFamily="34" charset="0"/>
              </a:rPr>
              <a:t>– What does a great faculty look like?  </a:t>
            </a:r>
          </a:p>
          <a:p>
            <a:pPr lvl="0" fontAlgn="base"/>
            <a:endParaRPr lang="en-GB" sz="1400" dirty="0">
              <a:effectLst/>
              <a:latin typeface="Arial" panose="020B0604020202020204" pitchFamily="34" charset="0"/>
              <a:ea typeface="Calibri" panose="020F0502020204030204" pitchFamily="34" charset="0"/>
              <a:cs typeface="Arial" panose="020B0604020202020204" pitchFamily="34" charset="0"/>
            </a:endParaRPr>
          </a:p>
          <a:p>
            <a:pPr lvl="0" fontAlgn="base"/>
            <a:r>
              <a:rPr lang="en-US" sz="14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2. Slido idea </a:t>
            </a:r>
            <a:r>
              <a:rPr lang="en-US" sz="1400" dirty="0">
                <a:effectLst/>
                <a:latin typeface="Arial" panose="020B0604020202020204" pitchFamily="34" charset="0"/>
                <a:ea typeface="Times New Roman" panose="02020603050405020304" pitchFamily="18" charset="0"/>
                <a:cs typeface="Arial" panose="020B0604020202020204" pitchFamily="34" charset="0"/>
              </a:rPr>
              <a:t>– What part do you see yourself playing?  How can you best use your sphere of influence?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10</a:t>
            </a:fld>
            <a:endParaRPr lang="en-US" dirty="0"/>
          </a:p>
        </p:txBody>
      </p:sp>
    </p:spTree>
    <p:extLst>
      <p:ext uri="{BB962C8B-B14F-4D97-AF65-F5344CB8AC3E}">
        <p14:creationId xmlns:p14="http://schemas.microsoft.com/office/powerpoint/2010/main" val="253808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cs typeface="Calibri"/>
              </a:rPr>
              <a:t>Q&amp;As</a:t>
            </a:r>
          </a:p>
        </p:txBody>
      </p:sp>
      <p:sp>
        <p:nvSpPr>
          <p:cNvPr id="4" name="Slide Number Placeholder 3"/>
          <p:cNvSpPr>
            <a:spLocks noGrp="1"/>
          </p:cNvSpPr>
          <p:nvPr>
            <p:ph type="sldNum" sz="quarter" idx="5"/>
          </p:nvPr>
        </p:nvSpPr>
        <p:spPr/>
        <p:txBody>
          <a:bodyPr/>
          <a:lstStyle/>
          <a:p>
            <a:fld id="{DB0B3131-83C0-9847-95A8-B83A12FBB63A}" type="slidenum">
              <a:rPr lang="en-US" smtClean="0"/>
              <a:t>11</a:t>
            </a:fld>
            <a:endParaRPr lang="en-US" dirty="0"/>
          </a:p>
        </p:txBody>
      </p:sp>
    </p:spTree>
    <p:extLst>
      <p:ext uri="{BB962C8B-B14F-4D97-AF65-F5344CB8AC3E}">
        <p14:creationId xmlns:p14="http://schemas.microsoft.com/office/powerpoint/2010/main" val="273020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12</a:t>
            </a:fld>
            <a:endParaRPr lang="en-US" dirty="0"/>
          </a:p>
        </p:txBody>
      </p:sp>
    </p:spTree>
    <p:extLst>
      <p:ext uri="{BB962C8B-B14F-4D97-AF65-F5344CB8AC3E}">
        <p14:creationId xmlns:p14="http://schemas.microsoft.com/office/powerpoint/2010/main" val="54347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dirty="0"/>
          </a:p>
        </p:txBody>
      </p:sp>
    </p:spTree>
    <p:extLst>
      <p:ext uri="{BB962C8B-B14F-4D97-AF65-F5344CB8AC3E}">
        <p14:creationId xmlns:p14="http://schemas.microsoft.com/office/powerpoint/2010/main" val="112612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House rules and set up</a:t>
            </a:r>
          </a:p>
          <a:p>
            <a:pPr marL="285750" indent="-285750">
              <a:buFont typeface="Arial" panose="020B0604020202020204" pitchFamily="34" charset="0"/>
              <a:buChar char="•"/>
            </a:pPr>
            <a:endParaRPr lang="en-US"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Everyone should be on mute</a:t>
            </a:r>
          </a:p>
          <a:p>
            <a:pPr marL="285750" indent="-285750">
              <a:buFont typeface="Arial" panose="020B0604020202020204" pitchFamily="34" charset="0"/>
              <a:buChar char="•"/>
            </a:pPr>
            <a:endParaRPr lang="en-US"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I believe this session will be recorded and the presentation will be shared after directly with delegates </a:t>
            </a:r>
          </a:p>
          <a:p>
            <a:pPr marL="285750" indent="-285750">
              <a:buFont typeface="Arial" panose="020B0604020202020204" pitchFamily="34" charset="0"/>
              <a:buChar char="•"/>
            </a:pPr>
            <a:endParaRPr lang="en-US"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We really want to be able to engage with you and hear from our audience today so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We will be using Slido to help understand who we have in the room and move the AP agenda in the SE forward. </a:t>
            </a:r>
          </a:p>
          <a:p>
            <a:pPr marL="0" indent="0">
              <a:buFont typeface="Arial" panose="020B0604020202020204" pitchFamily="34" charset="0"/>
              <a:buNone/>
            </a:pPr>
            <a:endParaRPr lang="en-US"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We will be using Sli.do as the main function for questions and polls and will not be using the chat box.</a:t>
            </a:r>
          </a:p>
          <a:p>
            <a:pPr marL="285750" indent="-285750">
              <a:buFont typeface="Arial" panose="020B0604020202020204" pitchFamily="34" charset="0"/>
              <a:buChar char="•"/>
            </a:pPr>
            <a:endParaRPr lang="en-US"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To send your polls answers, ideas and questions, please open a browser (not Internet Explorer) on </a:t>
            </a:r>
            <a:r>
              <a:rPr lang="en-US" sz="1800" dirty="0">
                <a:effectLst/>
                <a:latin typeface="Arial" panose="020B0604020202020204" pitchFamily="34" charset="0"/>
                <a:ea typeface="Calibri" panose="020F0502020204030204" pitchFamily="34" charset="0"/>
              </a:rPr>
              <a:t>your PC, tablet or mobile phone</a:t>
            </a:r>
            <a:r>
              <a:rPr lang="en-US" dirty="0">
                <a:solidFill>
                  <a:srgbClr val="7030A0"/>
                </a:solidFill>
                <a:latin typeface="Arial" panose="020B0604020202020204" pitchFamily="34" charset="0"/>
                <a:cs typeface="Arial" panose="020B0604020202020204" pitchFamily="34" charset="0"/>
              </a:rPr>
              <a:t>, go to www.slido.com and enter </a:t>
            </a:r>
            <a:r>
              <a:rPr lang="en-US" b="1" dirty="0">
                <a:solidFill>
                  <a:srgbClr val="7030A0"/>
                </a:solidFill>
                <a:latin typeface="Arial" panose="020B0604020202020204" pitchFamily="34" charset="0"/>
                <a:cs typeface="Arial" panose="020B0604020202020204" pitchFamily="34" charset="0"/>
              </a:rPr>
              <a:t>#95327 </a:t>
            </a:r>
            <a:r>
              <a:rPr lang="en-US" dirty="0">
                <a:solidFill>
                  <a:srgbClr val="7030A0"/>
                </a:solidFill>
                <a:latin typeface="Arial" panose="020B0604020202020204" pitchFamily="34" charset="0"/>
                <a:cs typeface="Arial" panose="020B0604020202020204" pitchFamily="34" charset="0"/>
              </a:rPr>
              <a:t>or take a picture of the QR code and click on the link. [</a:t>
            </a:r>
            <a:r>
              <a:rPr lang="en-US" dirty="0">
                <a:solidFill>
                  <a:srgbClr val="FF0000"/>
                </a:solidFill>
                <a:latin typeface="Arial" panose="020B0604020202020204" pitchFamily="34" charset="0"/>
                <a:cs typeface="Arial" panose="020B0604020202020204" pitchFamily="34" charset="0"/>
              </a:rPr>
              <a:t>Devon will add link in chat box</a:t>
            </a:r>
            <a:r>
              <a:rPr lang="en-US" dirty="0">
                <a:solidFill>
                  <a:srgbClr val="7030A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a:solidFill>
                  <a:srgbClr val="FF0000"/>
                </a:solidFill>
                <a:latin typeface="Arial" panose="020B0604020202020204" pitchFamily="34" charset="0"/>
                <a:cs typeface="Arial" panose="020B0604020202020204" pitchFamily="34" charset="0"/>
              </a:rPr>
              <a:t>When using Slido, please make sure the content and tone of your idea, answers and questions are constructive, professional, and respectful. And also please do not provide personal identifiable information of other colleagues and teams. We don’t have the moderation option available.</a:t>
            </a:r>
          </a:p>
          <a:p>
            <a:pPr marL="285750" indent="-285750">
              <a:buFont typeface="Arial" panose="020B0604020202020204" pitchFamily="34" charset="0"/>
              <a:buChar char="•"/>
            </a:pPr>
            <a:endParaRPr lang="en-US" b="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a:solidFill>
                  <a:srgbClr val="FF0000"/>
                </a:solidFill>
                <a:latin typeface="Arial" panose="020B0604020202020204" pitchFamily="34" charset="0"/>
                <a:cs typeface="Arial" panose="020B0604020202020204" pitchFamily="34" charset="0"/>
              </a:rPr>
              <a:t>I will try and look at questions at the end of the session if we have time, </a:t>
            </a:r>
            <a:r>
              <a:rPr lang="en-US" b="0" i="0" dirty="0">
                <a:effectLst/>
                <a:latin typeface="Noto serif"/>
              </a:rPr>
              <a:t>and I will be choosing the top questions, so please upvote the most relevant questions and add your name. We can also provide a FAQ to all the questions after the session, this will go along with the session slides and recording.</a:t>
            </a:r>
            <a:endParaRPr lang="en-US" b="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7030A0"/>
              </a:solidFill>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2</a:t>
            </a:fld>
            <a:endParaRPr lang="en-US" dirty="0"/>
          </a:p>
        </p:txBody>
      </p:sp>
    </p:spTree>
    <p:extLst>
      <p:ext uri="{BB962C8B-B14F-4D97-AF65-F5344CB8AC3E}">
        <p14:creationId xmlns:p14="http://schemas.microsoft.com/office/powerpoint/2010/main" val="6751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In part this is an information sharing session, but there is an opportunity for you to share your thoughts, suggestions and steer the development of this faculty.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ea typeface="Times New Roman" panose="02020603050405020304" pitchFamily="18" charset="0"/>
                <a:cs typeface="Arial" panose="020B0604020202020204" pitchFamily="34" charset="0"/>
              </a:rPr>
              <a:t>I truly want the work of this Faculty to echo the national work that Bev leads so well, I want your insight and expertise to get this right for our Region to meet the needs of our people and our practitioners.</a:t>
            </a:r>
            <a:endParaRPr lang="en-US"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This is just the start of the conversation and our AP Faculty Journey together.</a:t>
            </a:r>
            <a:endParaRPr lang="en-GB"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dirty="0">
                <a:cs typeface="Calibri"/>
              </a:rPr>
              <a:t> </a:t>
            </a:r>
          </a:p>
        </p:txBody>
      </p:sp>
      <p:sp>
        <p:nvSpPr>
          <p:cNvPr id="4" name="Slide Number Placeholder 3"/>
          <p:cNvSpPr>
            <a:spLocks noGrp="1"/>
          </p:cNvSpPr>
          <p:nvPr>
            <p:ph type="sldNum" sz="quarter" idx="5"/>
          </p:nvPr>
        </p:nvSpPr>
        <p:spPr/>
        <p:txBody>
          <a:bodyPr/>
          <a:lstStyle/>
          <a:p>
            <a:fld id="{DB0B3131-83C0-9847-95A8-B83A12FBB63A}" type="slidenum">
              <a:rPr lang="en-US" smtClean="0"/>
              <a:t>3</a:t>
            </a:fld>
            <a:endParaRPr lang="en-US" dirty="0"/>
          </a:p>
        </p:txBody>
      </p:sp>
    </p:spTree>
    <p:extLst>
      <p:ext uri="{BB962C8B-B14F-4D97-AF65-F5344CB8AC3E}">
        <p14:creationId xmlns:p14="http://schemas.microsoft.com/office/powerpoint/2010/main" val="382752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Poll – Who do we have joining us today? </a:t>
            </a:r>
            <a:r>
              <a:rPr lang="en-US" sz="1800" dirty="0">
                <a:solidFill>
                  <a:srgbClr val="000000"/>
                </a:solidFill>
                <a:effectLst/>
                <a:latin typeface="Arial" panose="020B0604020202020204" pitchFamily="34" charset="0"/>
                <a:ea typeface="Times New Roman" panose="02020603050405020304" pitchFamily="18" charset="0"/>
              </a:rPr>
              <a:t>Devon will present screen and activate poll at the beginning of the session</a:t>
            </a:r>
            <a:endParaRPr lang="en-US" dirty="0">
              <a:latin typeface="Arial" panose="020B0604020202020204" pitchFamily="34" charset="0"/>
              <a:cs typeface="Arial" panose="020B0604020202020204" pitchFamily="34" charset="0"/>
            </a:endParaRPr>
          </a:p>
          <a:p>
            <a:endParaRPr lang="en-US" dirty="0">
              <a:solidFill>
                <a:srgbClr val="003893"/>
              </a:solidFill>
              <a:latin typeface="Arial" panose="020B0604020202020204" pitchFamily="34" charset="0"/>
              <a:cs typeface="Arial" panose="020B0604020202020204" pitchFamily="34" charset="0"/>
            </a:endParaRPr>
          </a:p>
          <a:p>
            <a:r>
              <a:rPr lang="en-US" dirty="0">
                <a:solidFill>
                  <a:srgbClr val="7030A0"/>
                </a:solidFill>
                <a:latin typeface="Arial" panose="020B0604020202020204" pitchFamily="34" charset="0"/>
                <a:cs typeface="Arial" panose="020B0604020202020204" pitchFamily="34" charset="0"/>
              </a:rPr>
              <a:t>Indulge me briefly, could I ask everyone, if you are happy, to briefly turn your webcams 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Role, select the most applicable. </a:t>
            </a:r>
          </a:p>
          <a:p>
            <a:endParaRPr lang="en-US" dirty="0">
              <a:latin typeface="Arial" panose="020B0604020202020204" pitchFamily="34" charset="0"/>
              <a:cs typeface="Arial" panose="020B0604020202020204" pitchFamily="34" charset="0"/>
            </a:endParaRPr>
          </a:p>
          <a:p>
            <a:pPr marL="171450" indent="-171450">
              <a:buFontTx/>
              <a:buChar char="-"/>
            </a:pPr>
            <a:r>
              <a:rPr lang="en-US" dirty="0">
                <a:latin typeface="Arial" panose="020B0604020202020204" pitchFamily="34" charset="0"/>
                <a:cs typeface="Arial" panose="020B0604020202020204" pitchFamily="34" charset="0"/>
              </a:rPr>
              <a:t>Aspiring practitioners</a:t>
            </a:r>
          </a:p>
          <a:p>
            <a:pPr marL="171450" indent="-171450">
              <a:buFontTx/>
              <a:buChar char="-"/>
            </a:pPr>
            <a:r>
              <a:rPr lang="en-US" dirty="0">
                <a:latin typeface="Arial" panose="020B0604020202020204" pitchFamily="34" charset="0"/>
                <a:cs typeface="Arial" panose="020B0604020202020204" pitchFamily="34" charset="0"/>
              </a:rPr>
              <a:t>Advanced or Consultant Practitioners</a:t>
            </a:r>
          </a:p>
          <a:p>
            <a:pPr marL="171450" indent="-171450">
              <a:buFontTx/>
              <a:buChar char="-"/>
            </a:pPr>
            <a:r>
              <a:rPr lang="en-US" dirty="0">
                <a:latin typeface="Arial" panose="020B0604020202020204" pitchFamily="34" charset="0"/>
                <a:cs typeface="Arial" panose="020B0604020202020204" pitchFamily="34" charset="0"/>
              </a:rPr>
              <a:t>Advanced Practice Leads</a:t>
            </a:r>
          </a:p>
          <a:p>
            <a:pPr marL="171450" indent="-171450">
              <a:buFontTx/>
              <a:buChar char="-"/>
            </a:pPr>
            <a:r>
              <a:rPr lang="en-US" dirty="0">
                <a:latin typeface="Arial" panose="020B0604020202020204" pitchFamily="34" charset="0"/>
                <a:cs typeface="Arial" panose="020B0604020202020204" pitchFamily="34" charset="0"/>
              </a:rPr>
              <a:t>Supervisors</a:t>
            </a:r>
          </a:p>
          <a:p>
            <a:pPr marL="171450" indent="-171450">
              <a:buFontTx/>
              <a:buChar char="-"/>
            </a:pPr>
            <a:r>
              <a:rPr lang="en-US" dirty="0">
                <a:latin typeface="Arial" panose="020B0604020202020204" pitchFamily="34" charset="0"/>
                <a:cs typeface="Arial" panose="020B0604020202020204" pitchFamily="34" charset="0"/>
              </a:rPr>
              <a:t>Educators</a:t>
            </a:r>
          </a:p>
          <a:p>
            <a:pPr marL="171450" indent="-171450">
              <a:buFontTx/>
              <a:buChar char="-"/>
            </a:pPr>
            <a:r>
              <a:rPr lang="en-US" dirty="0">
                <a:latin typeface="Arial" panose="020B0604020202020204" pitchFamily="34" charset="0"/>
                <a:cs typeface="Arial" panose="020B0604020202020204" pitchFamily="34" charset="0"/>
              </a:rPr>
              <a:t>Employers </a:t>
            </a:r>
          </a:p>
          <a:p>
            <a:pPr marL="171450" indent="-171450">
              <a:buFontTx/>
              <a:buChar char="-"/>
            </a:pPr>
            <a:r>
              <a:rPr lang="en-US" dirty="0">
                <a:latin typeface="Arial" panose="020B0604020202020204" pitchFamily="34" charset="0"/>
                <a:cs typeface="Arial" panose="020B0604020202020204" pitchFamily="34" charset="0"/>
              </a:rPr>
              <a:t>Commissioners</a:t>
            </a:r>
          </a:p>
          <a:p>
            <a:pPr marL="171450" indent="-171450">
              <a:buFontTx/>
              <a:buChar char="-"/>
            </a:pPr>
            <a:r>
              <a:rPr lang="en-US" dirty="0">
                <a:latin typeface="Arial" panose="020B0604020202020204" pitchFamily="34" charset="0"/>
                <a:cs typeface="Arial" panose="020B0604020202020204" pitchFamily="34" charset="0"/>
              </a:rPr>
              <a:t>Othe</a:t>
            </a:r>
            <a:r>
              <a:rPr lang="en-US" sz="1400" dirty="0">
                <a:latin typeface="Arial" panose="020B0604020202020204" pitchFamily="34" charset="0"/>
                <a:cs typeface="Arial" panose="020B0604020202020204" pitchFamily="34" charset="0"/>
              </a:rPr>
              <a:t>r </a:t>
            </a:r>
          </a:p>
          <a:p>
            <a:pPr marL="171450" indent="-171450">
              <a:buFontTx/>
              <a:buChar char="-"/>
            </a:pPr>
            <a:endParaRPr lang="en-US" dirty="0">
              <a:cs typeface="Calibri"/>
            </a:endParaRPr>
          </a:p>
          <a:p>
            <a:pPr marL="0" indent="0">
              <a:buFontTx/>
              <a:buNone/>
            </a:pPr>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4</a:t>
            </a:fld>
            <a:endParaRPr lang="en-US" dirty="0"/>
          </a:p>
        </p:txBody>
      </p:sp>
    </p:spTree>
    <p:extLst>
      <p:ext uri="{BB962C8B-B14F-4D97-AF65-F5344CB8AC3E}">
        <p14:creationId xmlns:p14="http://schemas.microsoft.com/office/powerpoint/2010/main" val="107692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cs typeface="Calibri"/>
              </a:rPr>
              <a:t>Dpo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Highlight the 7 Regions approach is to enable alignment with our NHS England and Improvement  colleagues, to ensure collaborative working on the AP agenda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Highlight the SE coming together of the 3 local offices, Wessex, Thames Valley and Kent, Surrey &amp; Sussex which covers the six Integrated Care Systems/Sustainability and Transformation partnerships on the map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New operating model – v.brief, brief on new system facing roles and that the recruitment is ongoing.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Be sure to highlight alignment and collaborative working with other Regions (incl. Providers and Higher Education Institutions) that sit closely next to our own e.g. South West and London.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172817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cs typeface="Calibri"/>
              </a:rPr>
              <a:t>DPo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Single point of contact for HEE AP National team and external partners including HEIs, providers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As mentioned, the System Facing roles will work closely with AP Faculty to ensure cohesion across the region.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Explain role as the Executive Sponsor, how your AP experience will support the AP agenda in the SE e.g. co-authored the AP framework and member of the AP op steering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Highlight new roles in posts (Pink box) – Sarah, Sandie, and Tina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Posts in recruitment (Blue box):</a:t>
            </a:r>
          </a:p>
          <a:p>
            <a:pPr marL="628650" lvl="1" indent="-171450">
              <a:buFont typeface="Arial" panose="020B0604020202020204" pitchFamily="34" charset="0"/>
              <a:buChar char="•"/>
              <a:defRPr/>
            </a:pPr>
            <a:r>
              <a:rPr lang="en-US" dirty="0">
                <a:solidFill>
                  <a:srgbClr val="7030A0"/>
                </a:solidFill>
                <a:latin typeface="Arial" panose="020B0604020202020204" pitchFamily="34" charset="0"/>
                <a:cs typeface="Arial" panose="020B0604020202020204" pitchFamily="34" charset="0"/>
              </a:rPr>
              <a:t>Admin role will be interviewed this Friday and Monday</a:t>
            </a:r>
          </a:p>
          <a:p>
            <a:pPr marL="628650" lvl="1" indent="-171450">
              <a:buFont typeface="Arial" panose="020B0604020202020204" pitchFamily="34" charset="0"/>
              <a:buChar char="•"/>
              <a:defRPr/>
            </a:pPr>
            <a:r>
              <a:rPr lang="en-US" dirty="0">
                <a:solidFill>
                  <a:srgbClr val="7030A0"/>
                </a:solidFill>
                <a:latin typeface="Arial" panose="020B0604020202020204" pitchFamily="34" charset="0"/>
                <a:cs typeface="Arial" panose="020B0604020202020204" pitchFamily="34" charset="0"/>
              </a:rPr>
              <a:t>Vacancies currently out to advert Project Manager and Supervision and Assessment Lead, both posts close on Tuesday 24 November. Look at HEE jobs if you are interested.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7030A0"/>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030A0"/>
                </a:solidFill>
                <a:latin typeface="Arial" panose="020B0604020202020204" pitchFamily="34" charset="0"/>
                <a:cs typeface="Arial" panose="020B0604020202020204" pitchFamily="34" charset="0"/>
              </a:rPr>
              <a:t>Handover to Sarah to reflect on what has been achieved so far in the SE, and there is a lot!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endParaRPr lang="en-US" sz="1400"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6</a:t>
            </a:fld>
            <a:endParaRPr lang="en-US" dirty="0"/>
          </a:p>
        </p:txBody>
      </p:sp>
    </p:spTree>
    <p:extLst>
      <p:ext uri="{BB962C8B-B14F-4D97-AF65-F5344CB8AC3E}">
        <p14:creationId xmlns:p14="http://schemas.microsoft.com/office/powerpoint/2010/main" val="108897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77298"/>
            <a:ext cx="5486400" cy="4114800"/>
          </a:xfrm>
        </p:spPr>
        <p:txBody>
          <a:bodyPr/>
          <a:lstStyle/>
          <a:p>
            <a:r>
              <a:rPr lang="en-US" b="1" dirty="0">
                <a:cs typeface="Calibri"/>
              </a:rPr>
              <a:t>SG</a:t>
            </a:r>
          </a:p>
          <a:p>
            <a:endParaRPr lang="en-US" b="1" dirty="0">
              <a:cs typeface="Calibri"/>
            </a:endParaRPr>
          </a:p>
          <a:p>
            <a:r>
              <a:rPr lang="en-US" b="0" dirty="0">
                <a:solidFill>
                  <a:srgbClr val="7030A0"/>
                </a:solidFill>
                <a:latin typeface="Arial" panose="020B0604020202020204" pitchFamily="34" charset="0"/>
                <a:cs typeface="Arial" panose="020B0604020202020204" pitchFamily="34" charset="0"/>
              </a:rPr>
              <a:t>This is a great opportunity for us to pause and reflect on how much innovation that has shaped national work has generated from our Region</a:t>
            </a:r>
          </a:p>
          <a:p>
            <a:endParaRPr lang="en-US" dirty="0">
              <a:solidFill>
                <a:srgbClr val="7030A0"/>
              </a:solidFill>
              <a:latin typeface="Arial" panose="020B0604020202020204" pitchFamily="34" charset="0"/>
              <a:cs typeface="Arial" panose="020B0604020202020204" pitchFamily="34" charset="0"/>
            </a:endParaRPr>
          </a:p>
          <a:p>
            <a:r>
              <a:rPr lang="en-US" b="1" dirty="0">
                <a:solidFill>
                  <a:srgbClr val="7030A0"/>
                </a:solidFill>
                <a:latin typeface="Arial" panose="020B0604020202020204" pitchFamily="34" charset="0"/>
                <a:cs typeface="Arial" panose="020B0604020202020204" pitchFamily="34" charset="0"/>
              </a:rPr>
              <a:t>We have been influencing the national agenda by:</a:t>
            </a:r>
          </a:p>
          <a:p>
            <a:endParaRPr lang="en-US" dirty="0">
              <a:solidFill>
                <a:srgbClr val="7030A0"/>
              </a:solidFill>
              <a:latin typeface="Arial" panose="020B0604020202020204" pitchFamily="34" charset="0"/>
              <a:cs typeface="Arial" panose="020B0604020202020204" pitchFamily="34" charset="0"/>
            </a:endParaRPr>
          </a:p>
          <a:p>
            <a:pPr marL="171450" indent="-171450">
              <a:buFontTx/>
              <a:buChar char="-"/>
            </a:pPr>
            <a:r>
              <a:rPr lang="en-US" dirty="0">
                <a:solidFill>
                  <a:srgbClr val="7030A0"/>
                </a:solidFill>
                <a:latin typeface="Arial" panose="020B0604020202020204" pitchFamily="34" charset="0"/>
                <a:cs typeface="Arial" panose="020B0604020202020204" pitchFamily="34" charset="0"/>
              </a:rPr>
              <a:t>Consultant level practice </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Independent portfolio route</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Communities of Practice – SG to name check  Frimley, Wessex, Kent forums</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Day 1 OP and IS – leading on ACP Leads</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Key people in the area subject area framework </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CPD</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Mental health has shaped the national framework and curriculum</a:t>
            </a:r>
          </a:p>
          <a:p>
            <a:pPr marL="0" indent="0">
              <a:buFontTx/>
              <a:buNone/>
            </a:pPr>
            <a:endParaRPr lang="en-US" dirty="0">
              <a:solidFill>
                <a:srgbClr val="7030A0"/>
              </a:solidFill>
              <a:latin typeface="Arial" panose="020B0604020202020204" pitchFamily="34" charset="0"/>
              <a:cs typeface="Arial" panose="020B0604020202020204" pitchFamily="34" charset="0"/>
            </a:endParaRPr>
          </a:p>
          <a:p>
            <a:pPr marL="0" indent="0">
              <a:buFontTx/>
              <a:buNone/>
            </a:pPr>
            <a:r>
              <a:rPr lang="en-US" b="1" dirty="0">
                <a:solidFill>
                  <a:srgbClr val="7030A0"/>
                </a:solidFill>
                <a:latin typeface="Arial" panose="020B0604020202020204" pitchFamily="34" charset="0"/>
                <a:cs typeface="Arial" panose="020B0604020202020204" pitchFamily="34" charset="0"/>
              </a:rPr>
              <a:t>Recognise local pieces of work that have been led:</a:t>
            </a:r>
          </a:p>
          <a:p>
            <a:pPr marL="0" indent="0">
              <a:buFontTx/>
              <a:buNone/>
            </a:pPr>
            <a:endParaRPr lang="en-US" dirty="0">
              <a:solidFill>
                <a:srgbClr val="7030A0"/>
              </a:solidFill>
              <a:latin typeface="Arial" panose="020B0604020202020204" pitchFamily="34" charset="0"/>
              <a:cs typeface="Arial" panose="020B0604020202020204" pitchFamily="34" charset="0"/>
            </a:endParaRPr>
          </a:p>
          <a:p>
            <a:pPr marL="171450" indent="-171450">
              <a:buFontTx/>
              <a:buChar char="-"/>
            </a:pPr>
            <a:r>
              <a:rPr lang="en-US" dirty="0">
                <a:solidFill>
                  <a:srgbClr val="7030A0"/>
                </a:solidFill>
                <a:latin typeface="Arial" panose="020B0604020202020204" pitchFamily="34" charset="0"/>
                <a:cs typeface="Arial" panose="020B0604020202020204" pitchFamily="34" charset="0"/>
              </a:rPr>
              <a:t>Survey (might be in the ) opportunity to build on stakeholder engagement and contribution for individuals </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Due to the network we have developed and the ongoing collaboration we have been recognised as a region and personally thank </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Action Learning sets and impact evaluation KSS – Primary Care </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Other events across the region </a:t>
            </a:r>
          </a:p>
          <a:p>
            <a:pPr marL="171450" indent="-171450">
              <a:buFontTx/>
              <a:buChar char="-"/>
            </a:pPr>
            <a:r>
              <a:rPr lang="en-US" dirty="0">
                <a:solidFill>
                  <a:srgbClr val="7030A0"/>
                </a:solidFill>
                <a:latin typeface="Arial" panose="020B0604020202020204" pitchFamily="34" charset="0"/>
                <a:cs typeface="Arial" panose="020B0604020202020204" pitchFamily="34" charset="0"/>
              </a:rPr>
              <a:t>Good luck to the two SE finalist with their poster competition</a:t>
            </a:r>
          </a:p>
          <a:p>
            <a:pPr marL="0" indent="0">
              <a:buFontTx/>
              <a:buNone/>
            </a:pPr>
            <a:endParaRPr lang="en-US" dirty="0">
              <a:cs typeface="Calibri"/>
            </a:endParaRPr>
          </a:p>
          <a:p>
            <a:pPr marL="0" indent="0">
              <a:buFontTx/>
              <a:buNone/>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7</a:t>
            </a:fld>
            <a:endParaRPr lang="en-US" dirty="0"/>
          </a:p>
        </p:txBody>
      </p:sp>
    </p:spTree>
    <p:extLst>
      <p:ext uri="{BB962C8B-B14F-4D97-AF65-F5344CB8AC3E}">
        <p14:creationId xmlns:p14="http://schemas.microsoft.com/office/powerpoint/2010/main" val="319346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rgbClr val="7030A0"/>
                </a:solidFill>
                <a:latin typeface="Arial" panose="020B0604020202020204" pitchFamily="34" charset="0"/>
                <a:cs typeface="Arial" panose="020B0604020202020204" pitchFamily="34" charset="0"/>
              </a:rPr>
              <a:t>You have been part of this journey so far and we want to ensure you continue with us on this journey. This is a great opportunity to shape the faculty to help meet the needs of our learners, educators, providers and population we serve.</a:t>
            </a:r>
          </a:p>
          <a:p>
            <a:pPr marL="0" indent="0">
              <a:buFontTx/>
              <a:buNone/>
            </a:pPr>
            <a:endParaRPr lang="en-US" dirty="0">
              <a:solidFill>
                <a:srgbClr val="7030A0"/>
              </a:solidFill>
              <a:latin typeface="Arial" panose="020B0604020202020204" pitchFamily="34" charset="0"/>
              <a:cs typeface="Arial" panose="020B0604020202020204" pitchFamily="34" charset="0"/>
            </a:endParaRPr>
          </a:p>
          <a:p>
            <a:pPr marL="0" indent="0">
              <a:buFontTx/>
              <a:buNone/>
            </a:pPr>
            <a:r>
              <a:rPr lang="en-US" dirty="0">
                <a:solidFill>
                  <a:srgbClr val="7030A0"/>
                </a:solidFill>
                <a:latin typeface="Arial" panose="020B0604020202020204" pitchFamily="34" charset="0"/>
                <a:cs typeface="Arial" panose="020B0604020202020204" pitchFamily="34" charset="0"/>
              </a:rPr>
              <a:t>Our approach must align with the core principles of the Centre whilst meeting the specific needs of our Region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Promotion of advanced practice to help understanding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Talent Spotting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Education Commissioning and Quality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Supervision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Knowing where all our learners are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Key priority areas – nod from national – MH, LD and Autism and PC.</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Areas of development – CC, Acute Care, Surgery, MH, LD &amp; A, OP and PC</a:t>
            </a:r>
          </a:p>
          <a:p>
            <a:endParaRPr lang="en-US"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8</a:t>
            </a:fld>
            <a:endParaRPr lang="en-US" dirty="0"/>
          </a:p>
        </p:txBody>
      </p:sp>
    </p:spTree>
    <p:extLst>
      <p:ext uri="{BB962C8B-B14F-4D97-AF65-F5344CB8AC3E}">
        <p14:creationId xmlns:p14="http://schemas.microsoft.com/office/powerpoint/2010/main" val="372784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latin typeface="Arial" panose="020B0604020202020204" pitchFamily="34" charset="0"/>
                <a:cs typeface="Arial" panose="020B0604020202020204" pitchFamily="34" charset="0"/>
              </a:rPr>
              <a:t>Slido poll </a:t>
            </a:r>
            <a:r>
              <a:rPr lang="en-US" dirty="0">
                <a:latin typeface="Arial" panose="020B0604020202020204" pitchFamily="34" charset="0"/>
                <a:cs typeface="Arial" panose="020B0604020202020204" pitchFamily="34" charset="0"/>
              </a:rPr>
              <a:t>– What suggestions could you offer to help us shape our communication approach to enable this? </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We cover a large geography</a:t>
            </a:r>
          </a:p>
          <a:p>
            <a:endParaRPr lang="en-US" dirty="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What do we already have that works well and what is missing?  What could evolve embracing virtual opportunities?</a:t>
            </a:r>
          </a:p>
          <a:p>
            <a:endParaRPr lang="en-US" dirty="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Networks that already exist or should be set up – communities of practice/steering groups</a:t>
            </a:r>
          </a:p>
          <a:p>
            <a:endParaRPr lang="en-US" dirty="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Collect stories and case studies</a:t>
            </a:r>
          </a:p>
          <a:p>
            <a:endParaRPr lang="en-US" dirty="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Demonstrate impact, add to body of evidence</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Share and celebrate successes</a:t>
            </a:r>
          </a:p>
        </p:txBody>
      </p:sp>
      <p:sp>
        <p:nvSpPr>
          <p:cNvPr id="4" name="Slide Number Placeholder 3"/>
          <p:cNvSpPr>
            <a:spLocks noGrp="1"/>
          </p:cNvSpPr>
          <p:nvPr>
            <p:ph type="sldNum" sz="quarter" idx="5"/>
          </p:nvPr>
        </p:nvSpPr>
        <p:spPr/>
        <p:txBody>
          <a:bodyPr/>
          <a:lstStyle/>
          <a:p>
            <a:fld id="{DB0B3131-83C0-9847-95A8-B83A12FBB63A}" type="slidenum">
              <a:rPr lang="en-US" smtClean="0"/>
              <a:t>9</a:t>
            </a:fld>
            <a:endParaRPr lang="en-US" dirty="0"/>
          </a:p>
        </p:txBody>
      </p:sp>
    </p:spTree>
    <p:extLst>
      <p:ext uri="{BB962C8B-B14F-4D97-AF65-F5344CB8AC3E}">
        <p14:creationId xmlns:p14="http://schemas.microsoft.com/office/powerpoint/2010/main" val="7646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twitter.com/hashtag/advancingpractice2020?ref_src=twsrc%5Egoogle%7Ctwcamp%5Eserp%7Ctwgr%5Ehashta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witter.com/hashtag/AdvPracWeek20?src=hashtag_click" TargetMode="External"/><Relationship Id="rId5" Type="http://schemas.openxmlformats.org/officeDocument/2006/relationships/hyperlink" Target="mailto:info@convenzis.co.uk"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hashtag/AdvPracWeek20?src=hashtag_cli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hashtag/AdvPracWeek20?src=hashtag_clic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hyperlink" Target="https://twitter.com/AdvCare_goodS" TargetMode="External"/><Relationship Id="rId3" Type="http://schemas.openxmlformats.org/officeDocument/2006/relationships/hyperlink" Target="mailto:acpenquiries.se@hee.nhs.uk" TargetMode="External"/><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witter.com/hashtag/AdvPracWeek20?src=hashtag_click" TargetMode="External"/><Relationship Id="rId11" Type="http://schemas.openxmlformats.org/officeDocument/2006/relationships/image" Target="../media/image26.svg"/><Relationship Id="rId5" Type="http://schemas.openxmlformats.org/officeDocument/2006/relationships/image" Target="../media/image23.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healtheducationyh.onlinesurveys.ac.uk/hee-south-east-stakeholder-sign-up-form-2020-cop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hashtag/AdvPracWeek20?src=hashtag_clic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witter.com/hashtag/advancingpractice2020?ref_src=twsrc%5Egoogle%7Ctwcamp%5Eserp%7Ctwgr%5Ehashtag" TargetMode="External"/><Relationship Id="rId5" Type="http://schemas.openxmlformats.org/officeDocument/2006/relationships/hyperlink" Target="http://www.convenzis.co.uk/hee-agenda-12th-of-november" TargetMode="External"/><Relationship Id="rId4" Type="http://schemas.openxmlformats.org/officeDocument/2006/relationships/hyperlink" Target="mailto:info@convenzi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info@convenzis.co.uk" TargetMode="External"/><Relationship Id="rId4" Type="http://schemas.openxmlformats.org/officeDocument/2006/relationships/hyperlink" Target="https://twitter.com/hashtag/AdvPracWeek20?src=hashtag_cli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twitter.com/hashtag/AdvPracWeek20?src=hashtag_click" TargetMode="Externa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twitter.com/hashtag/AdvPracWeek20?src=hashtag_click" TargetMode="Externa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witter.com/hashtag/AdvPracWeek20?src=hashtag_clic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twitter.com/hashtag/AdvPracWeek20?src=hashtag_click" TargetMode="External"/><Relationship Id="rId5" Type="http://schemas.openxmlformats.org/officeDocument/2006/relationships/diagramQuickStyle" Target="../diagrams/quickStyle1.xml"/><Relationship Id="rId10" Type="http://schemas.openxmlformats.org/officeDocument/2006/relationships/image" Target="../media/image12.jpg"/><Relationship Id="rId4" Type="http://schemas.openxmlformats.org/officeDocument/2006/relationships/diagramLayout" Target="../diagrams/layout1.xm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twitter.com/hashtag/AdvPracWeek20?src=hashtag_click" TargetMode="Externa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hashtag/AdvPracWeek20?src=hashtag_clic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witter.com/hashtag/AdvPracWeek20?src=hashtag_click" TargetMode="Externa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uth East Map">
            <a:extLst>
              <a:ext uri="{FF2B5EF4-FFF2-40B4-BE49-F238E27FC236}">
                <a16:creationId xmlns:a16="http://schemas.microsoft.com/office/drawing/2014/main" id="{EA879678-4D1E-461C-8F05-25D57EC76D72}"/>
              </a:ext>
            </a:extLst>
          </p:cNvPr>
          <p:cNvPicPr>
            <a:picLocks noChangeAspect="1"/>
          </p:cNvPicPr>
          <p:nvPr/>
        </p:nvPicPr>
        <p:blipFill rotWithShape="1">
          <a:blip r:embed="rId3"/>
          <a:srcRect l="3082" t="38940" r="48288" b="6848"/>
          <a:stretch/>
        </p:blipFill>
        <p:spPr>
          <a:xfrm>
            <a:off x="2054025" y="2896106"/>
            <a:ext cx="4632502" cy="33905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9425" y="2475189"/>
            <a:ext cx="7867137" cy="841834"/>
          </a:xfrm>
          <a:prstGeom prst="rect">
            <a:avLst/>
          </a:prstGeom>
        </p:spPr>
      </p:pic>
      <p:sp>
        <p:nvSpPr>
          <p:cNvPr id="2" name="TextBox 1"/>
          <p:cNvSpPr txBox="1"/>
          <p:nvPr/>
        </p:nvSpPr>
        <p:spPr>
          <a:xfrm>
            <a:off x="405636" y="1032233"/>
            <a:ext cx="7929281" cy="2123658"/>
          </a:xfrm>
          <a:prstGeom prst="rect">
            <a:avLst/>
          </a:prstGeom>
          <a:noFill/>
        </p:spPr>
        <p:txBody>
          <a:bodyPr wrap="square" lIns="91440" tIns="45720" rIns="91440" bIns="45720" rtlCol="0" anchor="t">
            <a:spAutoFit/>
          </a:bodyPr>
          <a:lstStyle/>
          <a:p>
            <a:r>
              <a:rPr lang="en-GB" sz="2800" b="1" dirty="0">
                <a:solidFill>
                  <a:srgbClr val="A00054"/>
                </a:solidFill>
              </a:rPr>
              <a:t>HEE South East Advancing Practice Faculty</a:t>
            </a:r>
          </a:p>
          <a:p>
            <a:r>
              <a:rPr lang="en-US" sz="2400" dirty="0">
                <a:solidFill>
                  <a:srgbClr val="003893"/>
                </a:solidFill>
              </a:rPr>
              <a:t>Sarah Goodhew, Advancing Practice Faculty Lead</a:t>
            </a:r>
          </a:p>
          <a:p>
            <a:r>
              <a:rPr lang="en-US" sz="2400" dirty="0">
                <a:solidFill>
                  <a:srgbClr val="003893"/>
                </a:solidFill>
              </a:rPr>
              <a:t>Donna Poole, </a:t>
            </a:r>
            <a:r>
              <a:rPr lang="en-GB" sz="2400" dirty="0">
                <a:solidFill>
                  <a:srgbClr val="003893"/>
                </a:solidFill>
                <a:effectLst/>
                <a:latin typeface="Arial" panose="020B0604020202020204" pitchFamily="34" charset="0"/>
                <a:ea typeface="Times New Roman" panose="02020603050405020304" pitchFamily="18" charset="0"/>
              </a:rPr>
              <a:t>HEE Head of Clinical Education Transformation, South East Region</a:t>
            </a:r>
            <a:endParaRPr lang="en-GB" sz="2400" dirty="0">
              <a:solidFill>
                <a:srgbClr val="003893"/>
              </a:solidFill>
              <a:effectLst/>
              <a:latin typeface="Times New Roman" panose="02020603050405020304" pitchFamily="18" charset="0"/>
              <a:ea typeface="Times New Roman" panose="02020603050405020304" pitchFamily="18" charset="0"/>
            </a:endParaRPr>
          </a:p>
          <a:p>
            <a:endParaRPr lang="en-GB" sz="3200" b="1" dirty="0">
              <a:solidFill>
                <a:srgbClr val="FF0000"/>
              </a:solidFill>
            </a:endParaRPr>
          </a:p>
        </p:txBody>
      </p:sp>
      <p:sp>
        <p:nvSpPr>
          <p:cNvPr id="5" name="TextBox 4">
            <a:extLst>
              <a:ext uri="{FF2B5EF4-FFF2-40B4-BE49-F238E27FC236}">
                <a16:creationId xmlns:a16="http://schemas.microsoft.com/office/drawing/2014/main" id="{901E0F2A-4C13-4045-BACD-91A630C91CEA}"/>
              </a:ext>
            </a:extLst>
          </p:cNvPr>
          <p:cNvSpPr txBox="1"/>
          <p:nvPr/>
        </p:nvSpPr>
        <p:spPr>
          <a:xfrm>
            <a:off x="53686" y="136512"/>
            <a:ext cx="6988381" cy="276999"/>
          </a:xfrm>
          <a:prstGeom prst="rect">
            <a:avLst/>
          </a:prstGeom>
          <a:noFill/>
        </p:spPr>
        <p:txBody>
          <a:bodyPr wrap="square">
            <a:spAutoFit/>
          </a:bodyPr>
          <a:lstStyle/>
          <a:p>
            <a:r>
              <a:rPr lang="en-GB" sz="1200" dirty="0"/>
              <a:t>Having technical difficulties? Contact </a:t>
            </a:r>
            <a:r>
              <a:rPr lang="en-GB" sz="1200" dirty="0">
                <a:hlinkClick r:id="rId5"/>
              </a:rPr>
              <a:t>info@convenzis.co.uk</a:t>
            </a:r>
            <a:r>
              <a:rPr lang="en-GB" sz="1200" dirty="0"/>
              <a:t> or 0161 820 0631  </a:t>
            </a:r>
          </a:p>
        </p:txBody>
      </p:sp>
      <p:sp>
        <p:nvSpPr>
          <p:cNvPr id="6" name="TextBox 5">
            <a:extLst>
              <a:ext uri="{FF2B5EF4-FFF2-40B4-BE49-F238E27FC236}">
                <a16:creationId xmlns:a16="http://schemas.microsoft.com/office/drawing/2014/main" id="{75E0535F-8B11-4D41-8BB4-A103B7D47491}"/>
              </a:ext>
            </a:extLst>
          </p:cNvPr>
          <p:cNvSpPr txBox="1"/>
          <p:nvPr/>
        </p:nvSpPr>
        <p:spPr>
          <a:xfrm>
            <a:off x="6310399" y="6426926"/>
            <a:ext cx="3108713" cy="369332"/>
          </a:xfrm>
          <a:prstGeom prst="rect">
            <a:avLst/>
          </a:prstGeom>
          <a:noFill/>
        </p:spPr>
        <p:txBody>
          <a:bodyPr wrap="square" rtlCol="0">
            <a:spAutoFit/>
          </a:bodyPr>
          <a:lstStyle/>
          <a:p>
            <a:r>
              <a:rPr lang="en-GB" b="1" i="0" u="sng" dirty="0">
                <a:solidFill>
                  <a:srgbClr val="1B95E0"/>
                </a:solidFill>
                <a:effectLst/>
                <a:latin typeface="+mj-lt"/>
                <a:hlinkClick r:id="rId6"/>
              </a:rPr>
              <a:t>#AdvPracWeek20</a:t>
            </a:r>
            <a:endParaRPr lang="en-GB" b="1" dirty="0">
              <a:latin typeface="+mj-lt"/>
            </a:endParaRPr>
          </a:p>
        </p:txBody>
      </p:sp>
      <p:sp>
        <p:nvSpPr>
          <p:cNvPr id="11" name="TextBox 10">
            <a:extLst>
              <a:ext uri="{FF2B5EF4-FFF2-40B4-BE49-F238E27FC236}">
                <a16:creationId xmlns:a16="http://schemas.microsoft.com/office/drawing/2014/main" id="{CA1F27D6-5597-4CC1-9221-4FBFB21FE4FE}"/>
              </a:ext>
            </a:extLst>
          </p:cNvPr>
          <p:cNvSpPr txBox="1"/>
          <p:nvPr/>
        </p:nvSpPr>
        <p:spPr>
          <a:xfrm>
            <a:off x="368629" y="6426926"/>
            <a:ext cx="3108713" cy="369332"/>
          </a:xfrm>
          <a:prstGeom prst="rect">
            <a:avLst/>
          </a:prstGeom>
          <a:noFill/>
        </p:spPr>
        <p:txBody>
          <a:bodyPr wrap="square" rtlCol="0">
            <a:spAutoFit/>
          </a:bodyPr>
          <a:lstStyle/>
          <a:p>
            <a:r>
              <a:rPr lang="en-GB" b="1" dirty="0">
                <a:solidFill>
                  <a:srgbClr val="003893"/>
                </a:solidFill>
                <a:hlinkClick r:id="rId7"/>
              </a:rPr>
              <a:t>#AdvancingPractice2020</a:t>
            </a:r>
            <a:endParaRPr lang="en-GB" b="1" dirty="0">
              <a:latin typeface="+mj-lt"/>
            </a:endParaRPr>
          </a:p>
        </p:txBody>
      </p:sp>
      <p:sp>
        <p:nvSpPr>
          <p:cNvPr id="16" name="Title 15">
            <a:extLst>
              <a:ext uri="{FF2B5EF4-FFF2-40B4-BE49-F238E27FC236}">
                <a16:creationId xmlns:a16="http://schemas.microsoft.com/office/drawing/2014/main" id="{44E68867-1622-4D6E-AC5C-EB8CF9240EEF}"/>
              </a:ext>
            </a:extLst>
          </p:cNvPr>
          <p:cNvSpPr>
            <a:spLocks noGrp="1"/>
          </p:cNvSpPr>
          <p:nvPr>
            <p:ph type="title" idx="4294967295"/>
          </p:nvPr>
        </p:nvSpPr>
        <p:spPr>
          <a:xfrm>
            <a:off x="628650" y="-1325563"/>
            <a:ext cx="7886700" cy="1325563"/>
          </a:xfrm>
          <a:prstGeom prst="rect">
            <a:avLst/>
          </a:prstGeom>
        </p:spPr>
        <p:txBody>
          <a:bodyPr anchor="b"/>
          <a:lstStyle/>
          <a:p>
            <a:r>
              <a:rPr lang="en-US" dirty="0"/>
              <a:t>HEE South East Advancing Practice Faculty</a:t>
            </a:r>
            <a:endParaRPr lang="en-GB" dirty="0"/>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226670" y="443629"/>
            <a:ext cx="4572000" cy="1569660"/>
          </a:xfrm>
          <a:prstGeom prst="rect">
            <a:avLst/>
          </a:prstGeom>
          <a:noFill/>
        </p:spPr>
        <p:txBody>
          <a:bodyPr wrap="square">
            <a:spAutoFit/>
          </a:bodyPr>
          <a:lstStyle/>
          <a:p>
            <a:r>
              <a:rPr lang="en-GB" sz="2400" b="1" dirty="0">
                <a:solidFill>
                  <a:srgbClr val="A00054"/>
                </a:solidFill>
                <a:effectLst/>
                <a:latin typeface="Arial" panose="020B0604020202020204" pitchFamily="34" charset="0"/>
                <a:ea typeface="Calibri" panose="020F0502020204030204" pitchFamily="34" charset="0"/>
              </a:rPr>
              <a:t>What are your expectations, what do you want from the faculty and how can you contribute? </a:t>
            </a:r>
            <a:endParaRPr lang="en-GB" sz="4000" b="1" dirty="0">
              <a:solidFill>
                <a:srgbClr val="A00054"/>
              </a:solidFill>
            </a:endParaRPr>
          </a:p>
        </p:txBody>
      </p:sp>
      <p:sp>
        <p:nvSpPr>
          <p:cNvPr id="4" name="TextBox 3">
            <a:extLst>
              <a:ext uri="{FF2B5EF4-FFF2-40B4-BE49-F238E27FC236}">
                <a16:creationId xmlns:a16="http://schemas.microsoft.com/office/drawing/2014/main" id="{CF0CB8AE-8AFF-45FA-AACD-B8646EF25633}"/>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6" name="TextBox 5">
            <a:extLst>
              <a:ext uri="{FF2B5EF4-FFF2-40B4-BE49-F238E27FC236}">
                <a16:creationId xmlns:a16="http://schemas.microsoft.com/office/drawing/2014/main" id="{ADEB47A2-B205-4A03-84F1-809F17484311}"/>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3"/>
              </a:rPr>
              <a:t>#AdvPracWeek20</a:t>
            </a:r>
            <a:endParaRPr lang="en-GB" b="1" dirty="0">
              <a:latin typeface="+mj-lt"/>
            </a:endParaRPr>
          </a:p>
        </p:txBody>
      </p:sp>
      <p:sp>
        <p:nvSpPr>
          <p:cNvPr id="2" name="Title 1">
            <a:extLst>
              <a:ext uri="{FF2B5EF4-FFF2-40B4-BE49-F238E27FC236}">
                <a16:creationId xmlns:a16="http://schemas.microsoft.com/office/drawing/2014/main" id="{8E088E8F-DBAB-4267-B3AC-3835226DE7E1}"/>
              </a:ext>
            </a:extLst>
          </p:cNvPr>
          <p:cNvSpPr>
            <a:spLocks noGrp="1"/>
          </p:cNvSpPr>
          <p:nvPr>
            <p:ph type="ctrTitle"/>
          </p:nvPr>
        </p:nvSpPr>
        <p:spPr>
          <a:xfrm>
            <a:off x="457200" y="-679449"/>
            <a:ext cx="7772400" cy="679449"/>
          </a:xfrm>
        </p:spPr>
        <p:txBody>
          <a:bodyPr anchor="b"/>
          <a:lstStyle/>
          <a:p>
            <a:r>
              <a:rPr lang="en-GB" dirty="0">
                <a:latin typeface="Arial" panose="020B0604020202020204" pitchFamily="34" charset="0"/>
                <a:ea typeface="Calibri" panose="020F0502020204030204" pitchFamily="34" charset="0"/>
              </a:rPr>
              <a:t>What are your expectations, what do you want from the faculty and how can you contribute? </a:t>
            </a:r>
            <a:endParaRPr lang="en-GB" sz="5400" dirty="0"/>
          </a:p>
        </p:txBody>
      </p:sp>
      <p:pic>
        <p:nvPicPr>
          <p:cNvPr id="12" name="Graphic 11" descr="Customer review">
            <a:extLst>
              <a:ext uri="{FF2B5EF4-FFF2-40B4-BE49-F238E27FC236}">
                <a16:creationId xmlns:a16="http://schemas.microsoft.com/office/drawing/2014/main" id="{9B9F0534-695E-4BA7-9899-EF70B5B86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2649" y="2179544"/>
            <a:ext cx="3423812" cy="3423812"/>
          </a:xfrm>
          <a:prstGeom prst="rect">
            <a:avLst/>
          </a:prstGeom>
        </p:spPr>
      </p:pic>
      <p:sp>
        <p:nvSpPr>
          <p:cNvPr id="15" name="TextBox 14">
            <a:extLst>
              <a:ext uri="{FF2B5EF4-FFF2-40B4-BE49-F238E27FC236}">
                <a16:creationId xmlns:a16="http://schemas.microsoft.com/office/drawing/2014/main" id="{B3B717D1-6A71-43AF-AE1D-E688224E0762}"/>
              </a:ext>
            </a:extLst>
          </p:cNvPr>
          <p:cNvSpPr txBox="1"/>
          <p:nvPr/>
        </p:nvSpPr>
        <p:spPr>
          <a:xfrm>
            <a:off x="226670" y="2313157"/>
            <a:ext cx="4572000" cy="830997"/>
          </a:xfrm>
          <a:prstGeom prst="rect">
            <a:avLst/>
          </a:prstGeom>
          <a:noFill/>
        </p:spPr>
        <p:txBody>
          <a:bodyPr wrap="square">
            <a:spAutoFit/>
          </a:bodyPr>
          <a:lstStyle/>
          <a:p>
            <a:pPr lvl="0" fontAlgn="base"/>
            <a:r>
              <a:rPr lang="en-US" sz="2400" b="1" dirty="0">
                <a:solidFill>
                  <a:srgbClr val="003893"/>
                </a:solidFill>
                <a:effectLst/>
                <a:latin typeface="Arial" panose="020B0604020202020204" pitchFamily="34" charset="0"/>
                <a:ea typeface="Times New Roman" panose="02020603050405020304" pitchFamily="18" charset="0"/>
                <a:cs typeface="Arial" panose="020B0604020202020204" pitchFamily="34" charset="0"/>
              </a:rPr>
              <a:t>Slido poll </a:t>
            </a:r>
            <a:r>
              <a:rPr lang="en-US" sz="2400" dirty="0">
                <a:effectLst/>
                <a:latin typeface="Arial" panose="020B0604020202020204" pitchFamily="34" charset="0"/>
                <a:ea typeface="Times New Roman" panose="02020603050405020304" pitchFamily="18" charset="0"/>
                <a:cs typeface="Arial" panose="020B0604020202020204" pitchFamily="34" charset="0"/>
              </a:rPr>
              <a:t>– What does a great faculty look like?  </a:t>
            </a:r>
          </a:p>
        </p:txBody>
      </p:sp>
      <p:sp>
        <p:nvSpPr>
          <p:cNvPr id="17" name="TextBox 16">
            <a:extLst>
              <a:ext uri="{FF2B5EF4-FFF2-40B4-BE49-F238E27FC236}">
                <a16:creationId xmlns:a16="http://schemas.microsoft.com/office/drawing/2014/main" id="{16E0FEE5-50A9-4657-8728-D096969B001D}"/>
              </a:ext>
            </a:extLst>
          </p:cNvPr>
          <p:cNvSpPr txBox="1"/>
          <p:nvPr/>
        </p:nvSpPr>
        <p:spPr>
          <a:xfrm>
            <a:off x="226670" y="3713847"/>
            <a:ext cx="4572000" cy="1569660"/>
          </a:xfrm>
          <a:prstGeom prst="rect">
            <a:avLst/>
          </a:prstGeom>
          <a:noFill/>
        </p:spPr>
        <p:txBody>
          <a:bodyPr wrap="square">
            <a:spAutoFit/>
          </a:bodyPr>
          <a:lstStyle/>
          <a:p>
            <a:pPr lvl="0" fontAlgn="base"/>
            <a:r>
              <a:rPr lang="en-US" sz="2400" b="1" dirty="0">
                <a:solidFill>
                  <a:srgbClr val="003893"/>
                </a:solidFill>
                <a:effectLst/>
                <a:latin typeface="Arial" panose="020B0604020202020204" pitchFamily="34" charset="0"/>
                <a:ea typeface="Times New Roman" panose="02020603050405020304" pitchFamily="18" charset="0"/>
                <a:cs typeface="Arial" panose="020B0604020202020204" pitchFamily="34" charset="0"/>
              </a:rPr>
              <a:t>Slido ideas </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What part do you see yourself playing?  How can you best use your sphere of influence?</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228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226670" y="443629"/>
            <a:ext cx="4572000" cy="1015663"/>
          </a:xfrm>
          <a:prstGeom prst="rect">
            <a:avLst/>
          </a:prstGeom>
          <a:noFill/>
        </p:spPr>
        <p:txBody>
          <a:bodyPr wrap="square">
            <a:spAutoFit/>
          </a:bodyPr>
          <a:lstStyle/>
          <a:p>
            <a:r>
              <a:rPr lang="en-GB" sz="6000" b="1" dirty="0">
                <a:solidFill>
                  <a:srgbClr val="A00054"/>
                </a:solidFill>
                <a:effectLst/>
                <a:latin typeface="Arial" panose="020B0604020202020204" pitchFamily="34" charset="0"/>
                <a:ea typeface="Calibri" panose="020F0502020204030204" pitchFamily="34" charset="0"/>
              </a:rPr>
              <a:t>Q&amp;As</a:t>
            </a:r>
            <a:endParaRPr lang="en-GB" sz="8800" b="1" dirty="0">
              <a:solidFill>
                <a:srgbClr val="A00054"/>
              </a:solidFill>
            </a:endParaRPr>
          </a:p>
        </p:txBody>
      </p:sp>
      <p:sp>
        <p:nvSpPr>
          <p:cNvPr id="4" name="TextBox 3">
            <a:extLst>
              <a:ext uri="{FF2B5EF4-FFF2-40B4-BE49-F238E27FC236}">
                <a16:creationId xmlns:a16="http://schemas.microsoft.com/office/drawing/2014/main" id="{CF0CB8AE-8AFF-45FA-AACD-B8646EF25633}"/>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6" name="TextBox 5">
            <a:extLst>
              <a:ext uri="{FF2B5EF4-FFF2-40B4-BE49-F238E27FC236}">
                <a16:creationId xmlns:a16="http://schemas.microsoft.com/office/drawing/2014/main" id="{ADEB47A2-B205-4A03-84F1-809F17484311}"/>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3"/>
              </a:rPr>
              <a:t>#AdvPracWeek20</a:t>
            </a:r>
            <a:endParaRPr lang="en-GB" b="1" dirty="0">
              <a:latin typeface="+mj-lt"/>
            </a:endParaRPr>
          </a:p>
        </p:txBody>
      </p:sp>
      <p:sp>
        <p:nvSpPr>
          <p:cNvPr id="2" name="Title 1">
            <a:extLst>
              <a:ext uri="{FF2B5EF4-FFF2-40B4-BE49-F238E27FC236}">
                <a16:creationId xmlns:a16="http://schemas.microsoft.com/office/drawing/2014/main" id="{8E088E8F-DBAB-4267-B3AC-3835226DE7E1}"/>
              </a:ext>
            </a:extLst>
          </p:cNvPr>
          <p:cNvSpPr>
            <a:spLocks noGrp="1"/>
          </p:cNvSpPr>
          <p:nvPr>
            <p:ph type="ctrTitle"/>
          </p:nvPr>
        </p:nvSpPr>
        <p:spPr>
          <a:xfrm>
            <a:off x="457200" y="-679449"/>
            <a:ext cx="7772400" cy="679449"/>
          </a:xfrm>
        </p:spPr>
        <p:txBody>
          <a:bodyPr anchor="b"/>
          <a:lstStyle/>
          <a:p>
            <a:r>
              <a:rPr lang="en-GB" dirty="0">
                <a:latin typeface="Arial" panose="020B0604020202020204" pitchFamily="34" charset="0"/>
                <a:ea typeface="Calibri" panose="020F0502020204030204" pitchFamily="34" charset="0"/>
              </a:rPr>
              <a:t>Questions</a:t>
            </a:r>
            <a:endParaRPr lang="en-GB" sz="5400" dirty="0"/>
          </a:p>
        </p:txBody>
      </p:sp>
      <p:pic>
        <p:nvPicPr>
          <p:cNvPr id="5" name="Graphic 4" descr="Questions">
            <a:extLst>
              <a:ext uri="{FF2B5EF4-FFF2-40B4-BE49-F238E27FC236}">
                <a16:creationId xmlns:a16="http://schemas.microsoft.com/office/drawing/2014/main" id="{22B0798C-F30B-4C1F-9D5C-04FDC04D73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6257" y="1251857"/>
            <a:ext cx="4354286" cy="4354286"/>
          </a:xfrm>
          <a:prstGeom prst="rect">
            <a:avLst/>
          </a:prstGeom>
        </p:spPr>
      </p:pic>
    </p:spTree>
    <p:extLst>
      <p:ext uri="{BB962C8B-B14F-4D97-AF65-F5344CB8AC3E}">
        <p14:creationId xmlns:p14="http://schemas.microsoft.com/office/powerpoint/2010/main" val="401384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579" y="286634"/>
            <a:ext cx="3960962" cy="679449"/>
          </a:xfrm>
        </p:spPr>
        <p:txBody>
          <a:bodyPr lIns="91440" tIns="45720" rIns="91440" bIns="45720" anchor="t"/>
          <a:lstStyle/>
          <a:p>
            <a:r>
              <a:rPr lang="en-US" dirty="0"/>
              <a:t>Contact</a:t>
            </a:r>
            <a:endParaRPr lang="en-GB" dirty="0"/>
          </a:p>
        </p:txBody>
      </p:sp>
      <p:sp>
        <p:nvSpPr>
          <p:cNvPr id="3" name="TextBox 2">
            <a:extLst>
              <a:ext uri="{FF2B5EF4-FFF2-40B4-BE49-F238E27FC236}">
                <a16:creationId xmlns:a16="http://schemas.microsoft.com/office/drawing/2014/main" id="{5ED03CDF-89CA-4A0D-A796-5AC6D9CB4E6D}"/>
              </a:ext>
            </a:extLst>
          </p:cNvPr>
          <p:cNvSpPr txBox="1"/>
          <p:nvPr/>
        </p:nvSpPr>
        <p:spPr>
          <a:xfrm>
            <a:off x="280579" y="3280623"/>
            <a:ext cx="4170652" cy="830997"/>
          </a:xfrm>
          <a:prstGeom prst="rect">
            <a:avLst/>
          </a:prstGeom>
          <a:noFill/>
        </p:spPr>
        <p:txBody>
          <a:bodyPr wrap="square">
            <a:spAutoFit/>
          </a:bodyPr>
          <a:lstStyle/>
          <a:p>
            <a:r>
              <a:rPr lang="en-GB" sz="2400" dirty="0">
                <a:effectLst/>
                <a:latin typeface="+mj-lt"/>
                <a:ea typeface="Calibri" panose="020F0502020204030204" pitchFamily="34" charset="0"/>
                <a:cs typeface="Times New Roman" panose="02020603050405020304" pitchFamily="18" charset="0"/>
              </a:rPr>
              <a:t>Email: </a:t>
            </a:r>
            <a:r>
              <a:rPr lang="en-GB" sz="2400" b="0" i="0" dirty="0">
                <a:effectLst/>
                <a:latin typeface="+mj-lt"/>
                <a:hlinkClick r:id="rId3"/>
              </a:rPr>
              <a:t>acpenquiries.se@hee.nhs.uk</a:t>
            </a:r>
            <a:r>
              <a:rPr lang="en-GB" sz="2400" b="0" i="0" dirty="0">
                <a:effectLst/>
                <a:latin typeface="+mj-lt"/>
              </a:rPr>
              <a:t> </a:t>
            </a:r>
            <a:endParaRPr lang="en-GB" sz="24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1735D45-BC3A-4A47-968E-44CBAFC50022}"/>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pic>
        <p:nvPicPr>
          <p:cNvPr id="7" name="Graphic 6" descr="Email">
            <a:extLst>
              <a:ext uri="{FF2B5EF4-FFF2-40B4-BE49-F238E27FC236}">
                <a16:creationId xmlns:a16="http://schemas.microsoft.com/office/drawing/2014/main" id="{8D62C024-DD12-41CD-8003-EBDFE8856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1268" y="1320759"/>
            <a:ext cx="2294708" cy="2294708"/>
          </a:xfrm>
          <a:prstGeom prst="rect">
            <a:avLst/>
          </a:prstGeom>
        </p:spPr>
      </p:pic>
      <p:sp>
        <p:nvSpPr>
          <p:cNvPr id="9" name="TextBox 8">
            <a:extLst>
              <a:ext uri="{FF2B5EF4-FFF2-40B4-BE49-F238E27FC236}">
                <a16:creationId xmlns:a16="http://schemas.microsoft.com/office/drawing/2014/main" id="{7D55E3FB-163D-45BD-8F11-BD99BD2887AD}"/>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6"/>
              </a:rPr>
              <a:t>#AdvPracWeek20</a:t>
            </a:r>
            <a:endParaRPr lang="en-GB" b="1" dirty="0">
              <a:latin typeface="+mj-lt"/>
            </a:endParaRPr>
          </a:p>
        </p:txBody>
      </p:sp>
      <p:pic>
        <p:nvPicPr>
          <p:cNvPr id="2050" name="Picture 2" descr="Twitter Logo transparent PNG - StickPNG">
            <a:extLst>
              <a:ext uri="{FF2B5EF4-FFF2-40B4-BE49-F238E27FC236}">
                <a16:creationId xmlns:a16="http://schemas.microsoft.com/office/drawing/2014/main" id="{E8FAF62A-C6E9-4283-AF19-6721312B7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6370" y="1269965"/>
            <a:ext cx="3108714" cy="31087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C0602B-FD7B-47E5-8008-1CD0E09FC9EA}"/>
              </a:ext>
            </a:extLst>
          </p:cNvPr>
          <p:cNvSpPr txBox="1"/>
          <p:nvPr/>
        </p:nvSpPr>
        <p:spPr>
          <a:xfrm>
            <a:off x="4782552" y="3280623"/>
            <a:ext cx="3207658" cy="830997"/>
          </a:xfrm>
          <a:prstGeom prst="rect">
            <a:avLst/>
          </a:prstGeom>
          <a:noFill/>
        </p:spPr>
        <p:txBody>
          <a:bodyPr wrap="square">
            <a:spAutoFit/>
          </a:bodyPr>
          <a:lstStyle/>
          <a:p>
            <a:r>
              <a:rPr lang="en-GB" sz="2400" dirty="0">
                <a:latin typeface="+mj-lt"/>
              </a:rPr>
              <a:t>Connect with</a:t>
            </a:r>
            <a:endParaRPr lang="en-GB" sz="2400" b="0" i="0" dirty="0">
              <a:effectLst/>
              <a:latin typeface="+mj-lt"/>
            </a:endParaRPr>
          </a:p>
          <a:p>
            <a:r>
              <a:rPr lang="en-GB" sz="2400" b="0" i="0" dirty="0">
                <a:solidFill>
                  <a:srgbClr val="657786"/>
                </a:solidFill>
                <a:effectLst/>
                <a:latin typeface="+mj-lt"/>
                <a:hlinkClick r:id="rId8"/>
              </a:rPr>
              <a:t>@AdvCare_goodS</a:t>
            </a:r>
            <a:endParaRPr lang="en-GB" sz="2400" dirty="0">
              <a:latin typeface="+mj-lt"/>
            </a:endParaRPr>
          </a:p>
        </p:txBody>
      </p:sp>
      <p:sp>
        <p:nvSpPr>
          <p:cNvPr id="10" name="TextBox 9">
            <a:extLst>
              <a:ext uri="{FF2B5EF4-FFF2-40B4-BE49-F238E27FC236}">
                <a16:creationId xmlns:a16="http://schemas.microsoft.com/office/drawing/2014/main" id="{FE49C150-9E21-447B-B15F-3229E82160E3}"/>
              </a:ext>
            </a:extLst>
          </p:cNvPr>
          <p:cNvSpPr txBox="1"/>
          <p:nvPr/>
        </p:nvSpPr>
        <p:spPr>
          <a:xfrm>
            <a:off x="1434170" y="5038440"/>
            <a:ext cx="5855110" cy="461665"/>
          </a:xfrm>
          <a:prstGeom prst="rect">
            <a:avLst/>
          </a:prstGeom>
          <a:noFill/>
        </p:spPr>
        <p:txBody>
          <a:bodyPr wrap="square">
            <a:spAutoFit/>
          </a:bodyPr>
          <a:lstStyle/>
          <a:p>
            <a:r>
              <a:rPr lang="en-GB" sz="2400" u="sng" dirty="0">
                <a:solidFill>
                  <a:srgbClr val="0563C1"/>
                </a:solidFill>
                <a:effectLst/>
                <a:latin typeface="Arial" panose="020B0604020202020204" pitchFamily="34" charset="0"/>
                <a:ea typeface="Calibri" panose="020F0502020204030204" pitchFamily="34" charset="0"/>
                <a:hlinkClick r:id="rId9"/>
              </a:rPr>
              <a:t>HEE South East stakeholder database </a:t>
            </a:r>
            <a:r>
              <a:rPr lang="en-GB" sz="2400" b="1" dirty="0">
                <a:solidFill>
                  <a:srgbClr val="414140"/>
                </a:solidFill>
                <a:effectLst/>
                <a:latin typeface="Arial" panose="020B0604020202020204" pitchFamily="34" charset="0"/>
                <a:ea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p:txBody>
      </p:sp>
      <p:pic>
        <p:nvPicPr>
          <p:cNvPr id="8" name="Graphic 7" descr="Address Book">
            <a:extLst>
              <a:ext uri="{FF2B5EF4-FFF2-40B4-BE49-F238E27FC236}">
                <a16:creationId xmlns:a16="http://schemas.microsoft.com/office/drawing/2014/main" id="{46468B5C-96D1-4525-8970-647C52F056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6670" y="4487201"/>
            <a:ext cx="1362974" cy="1362974"/>
          </a:xfrm>
          <a:prstGeom prst="rect">
            <a:avLst/>
          </a:prstGeom>
        </p:spPr>
      </p:pic>
    </p:spTree>
    <p:extLst>
      <p:ext uri="{BB962C8B-B14F-4D97-AF65-F5344CB8AC3E}">
        <p14:creationId xmlns:p14="http://schemas.microsoft.com/office/powerpoint/2010/main" val="132804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953" y="619144"/>
            <a:ext cx="3960962" cy="679449"/>
          </a:xfrm>
        </p:spPr>
        <p:txBody>
          <a:bodyPr lIns="91440" tIns="45720" rIns="91440" bIns="45720" anchor="t"/>
          <a:lstStyle/>
          <a:p>
            <a:r>
              <a:rPr lang="en-US" dirty="0"/>
              <a:t>Next up…</a:t>
            </a:r>
            <a:endParaRPr lang="en-GB" dirty="0"/>
          </a:p>
        </p:txBody>
      </p:sp>
      <p:sp>
        <p:nvSpPr>
          <p:cNvPr id="9" name="TextBox 8">
            <a:extLst>
              <a:ext uri="{FF2B5EF4-FFF2-40B4-BE49-F238E27FC236}">
                <a16:creationId xmlns:a16="http://schemas.microsoft.com/office/drawing/2014/main" id="{7D55E3FB-163D-45BD-8F11-BD99BD2887AD}"/>
              </a:ext>
            </a:extLst>
          </p:cNvPr>
          <p:cNvSpPr txBox="1"/>
          <p:nvPr/>
        </p:nvSpPr>
        <p:spPr>
          <a:xfrm>
            <a:off x="6310399" y="6426926"/>
            <a:ext cx="3108713" cy="369332"/>
          </a:xfrm>
          <a:prstGeom prst="rect">
            <a:avLst/>
          </a:prstGeom>
          <a:noFill/>
        </p:spPr>
        <p:txBody>
          <a:bodyPr wrap="square" rtlCol="0">
            <a:spAutoFit/>
          </a:bodyPr>
          <a:lstStyle/>
          <a:p>
            <a:r>
              <a:rPr lang="en-GB" b="1" i="0" u="sng" dirty="0">
                <a:solidFill>
                  <a:srgbClr val="1B95E0"/>
                </a:solidFill>
                <a:effectLst/>
                <a:latin typeface="+mj-lt"/>
                <a:hlinkClick r:id="rId3"/>
              </a:rPr>
              <a:t>#AdvPracWeek20</a:t>
            </a:r>
            <a:endParaRPr lang="en-GB" b="1" dirty="0">
              <a:latin typeface="+mj-lt"/>
            </a:endParaRPr>
          </a:p>
        </p:txBody>
      </p:sp>
      <p:sp>
        <p:nvSpPr>
          <p:cNvPr id="4" name="TextBox 3">
            <a:extLst>
              <a:ext uri="{FF2B5EF4-FFF2-40B4-BE49-F238E27FC236}">
                <a16:creationId xmlns:a16="http://schemas.microsoft.com/office/drawing/2014/main" id="{796508BC-602A-49E3-B822-18D5D9E35A4E}"/>
              </a:ext>
            </a:extLst>
          </p:cNvPr>
          <p:cNvSpPr txBox="1"/>
          <p:nvPr/>
        </p:nvSpPr>
        <p:spPr>
          <a:xfrm>
            <a:off x="368629" y="1508185"/>
            <a:ext cx="7939176" cy="3046988"/>
          </a:xfrm>
          <a:prstGeom prst="rect">
            <a:avLst/>
          </a:prstGeom>
          <a:noFill/>
        </p:spPr>
        <p:txBody>
          <a:bodyPr wrap="square" rtlCol="0">
            <a:spAutoFit/>
          </a:bodyPr>
          <a:lstStyle/>
          <a:p>
            <a:pPr algn="l"/>
            <a:r>
              <a:rPr lang="en-US" sz="2400" b="0" i="0" dirty="0">
                <a:solidFill>
                  <a:srgbClr val="222222"/>
                </a:solidFill>
                <a:effectLst/>
              </a:rPr>
              <a:t>12:00 – 12:15    Comfort break</a:t>
            </a:r>
          </a:p>
          <a:p>
            <a:pPr algn="l"/>
            <a:r>
              <a:rPr lang="en-US" sz="2400" b="0" i="0" dirty="0">
                <a:solidFill>
                  <a:srgbClr val="222222"/>
                </a:solidFill>
                <a:effectLst/>
              </a:rPr>
              <a:t>12:15 – 12:55    </a:t>
            </a:r>
            <a:r>
              <a:rPr lang="en-US" sz="2400" i="0" dirty="0">
                <a:solidFill>
                  <a:srgbClr val="222222"/>
                </a:solidFill>
                <a:effectLst/>
              </a:rPr>
              <a:t>Credential development updates: </a:t>
            </a:r>
          </a:p>
          <a:p>
            <a:pPr marL="2171700" lvl="4" indent="-342900">
              <a:buFont typeface="Arial" panose="020B0604020202020204" pitchFamily="34" charset="0"/>
              <a:buChar char="•"/>
            </a:pPr>
            <a:r>
              <a:rPr lang="en-US" sz="2400" b="0" i="0" dirty="0">
                <a:solidFill>
                  <a:srgbClr val="222222"/>
                </a:solidFill>
                <a:effectLst/>
              </a:rPr>
              <a:t>Mental Health</a:t>
            </a:r>
          </a:p>
          <a:p>
            <a:pPr marL="2171700" lvl="4" indent="-342900">
              <a:buFont typeface="Arial" panose="020B0604020202020204" pitchFamily="34" charset="0"/>
              <a:buChar char="•"/>
            </a:pPr>
            <a:r>
              <a:rPr lang="en-US" sz="2400" b="0" i="0" dirty="0">
                <a:solidFill>
                  <a:srgbClr val="222222"/>
                </a:solidFill>
                <a:effectLst/>
              </a:rPr>
              <a:t>Surgery</a:t>
            </a:r>
          </a:p>
          <a:p>
            <a:pPr marL="2171700" lvl="4" indent="-342900">
              <a:buFont typeface="Arial" panose="020B0604020202020204" pitchFamily="34" charset="0"/>
              <a:buChar char="•"/>
            </a:pPr>
            <a:r>
              <a:rPr lang="en-US" sz="2400" b="0" i="0" dirty="0">
                <a:solidFill>
                  <a:srgbClr val="222222"/>
                </a:solidFill>
                <a:effectLst/>
              </a:rPr>
              <a:t>Acute medicine </a:t>
            </a:r>
          </a:p>
          <a:p>
            <a:pPr marL="2171700" lvl="4" indent="-342900">
              <a:buFont typeface="Arial" panose="020B0604020202020204" pitchFamily="34" charset="0"/>
              <a:buChar char="•"/>
            </a:pPr>
            <a:r>
              <a:rPr lang="en-US" sz="2400" b="0" i="0" dirty="0">
                <a:solidFill>
                  <a:srgbClr val="222222"/>
                </a:solidFill>
                <a:effectLst/>
              </a:rPr>
              <a:t>Older People and Communities </a:t>
            </a:r>
          </a:p>
          <a:p>
            <a:pPr marL="2171700" lvl="4" indent="-342900">
              <a:buFont typeface="Arial" panose="020B0604020202020204" pitchFamily="34" charset="0"/>
              <a:buChar char="•"/>
            </a:pPr>
            <a:r>
              <a:rPr lang="en-US" sz="2400" b="0" i="0" dirty="0">
                <a:solidFill>
                  <a:srgbClr val="222222"/>
                </a:solidFill>
                <a:effectLst/>
              </a:rPr>
              <a:t>Learning disabilities </a:t>
            </a:r>
          </a:p>
          <a:p>
            <a:pPr marL="2171700" lvl="4" indent="-342900">
              <a:buFont typeface="Arial" panose="020B0604020202020204" pitchFamily="34" charset="0"/>
              <a:buChar char="•"/>
            </a:pPr>
            <a:r>
              <a:rPr lang="en-US" sz="2400" b="0" i="0" dirty="0">
                <a:solidFill>
                  <a:srgbClr val="222222"/>
                </a:solidFill>
                <a:effectLst/>
              </a:rPr>
              <a:t>Primary Care</a:t>
            </a:r>
          </a:p>
        </p:txBody>
      </p:sp>
      <p:sp>
        <p:nvSpPr>
          <p:cNvPr id="6" name="TextBox 5">
            <a:extLst>
              <a:ext uri="{FF2B5EF4-FFF2-40B4-BE49-F238E27FC236}">
                <a16:creationId xmlns:a16="http://schemas.microsoft.com/office/drawing/2014/main" id="{A55664A4-558F-49EB-95CB-09753ED0BE72}"/>
              </a:ext>
            </a:extLst>
          </p:cNvPr>
          <p:cNvSpPr txBox="1"/>
          <p:nvPr/>
        </p:nvSpPr>
        <p:spPr>
          <a:xfrm>
            <a:off x="53686" y="136512"/>
            <a:ext cx="6988381" cy="307777"/>
          </a:xfrm>
          <a:prstGeom prst="rect">
            <a:avLst/>
          </a:prstGeom>
          <a:noFill/>
        </p:spPr>
        <p:txBody>
          <a:bodyPr wrap="square">
            <a:spAutoFit/>
          </a:bodyPr>
          <a:lstStyle/>
          <a:p>
            <a:r>
              <a:rPr lang="en-GB" sz="1400" dirty="0"/>
              <a:t>Having technical difficulties? Contact </a:t>
            </a:r>
            <a:r>
              <a:rPr lang="en-GB" sz="1400" dirty="0">
                <a:hlinkClick r:id="rId4"/>
              </a:rPr>
              <a:t>info@convenzis.co.uk</a:t>
            </a:r>
            <a:r>
              <a:rPr lang="en-GB" sz="1400" dirty="0"/>
              <a:t> or 0161 820 0631  </a:t>
            </a:r>
          </a:p>
        </p:txBody>
      </p:sp>
      <p:sp>
        <p:nvSpPr>
          <p:cNvPr id="16" name="TextBox 15">
            <a:extLst>
              <a:ext uri="{FF2B5EF4-FFF2-40B4-BE49-F238E27FC236}">
                <a16:creationId xmlns:a16="http://schemas.microsoft.com/office/drawing/2014/main" id="{04B994A9-B2F5-4EAA-9596-ACC8731DFC22}"/>
              </a:ext>
            </a:extLst>
          </p:cNvPr>
          <p:cNvSpPr txBox="1"/>
          <p:nvPr/>
        </p:nvSpPr>
        <p:spPr>
          <a:xfrm>
            <a:off x="244953" y="4764765"/>
            <a:ext cx="8744668" cy="707886"/>
          </a:xfrm>
          <a:prstGeom prst="rect">
            <a:avLst/>
          </a:prstGeom>
          <a:noFill/>
        </p:spPr>
        <p:txBody>
          <a:bodyPr wrap="square">
            <a:spAutoFit/>
          </a:bodyPr>
          <a:lstStyle/>
          <a:p>
            <a:r>
              <a:rPr lang="en-GB" sz="2000" dirty="0"/>
              <a:t>Join sessions via direct links in your email or visit</a:t>
            </a:r>
            <a:r>
              <a:rPr lang="en-GB" sz="2000" b="1" dirty="0">
                <a:solidFill>
                  <a:srgbClr val="003893"/>
                </a:solidFill>
              </a:rPr>
              <a:t> </a:t>
            </a:r>
            <a:r>
              <a:rPr lang="en-GB" sz="2000" b="1" dirty="0">
                <a:solidFill>
                  <a:srgbClr val="003893"/>
                </a:solidFill>
                <a:hlinkClick r:id="rId5"/>
              </a:rPr>
              <a:t>www.convenzis.co.uk/hee-agenda-12th-of-November</a:t>
            </a:r>
            <a:r>
              <a:rPr lang="en-GB" sz="2000" dirty="0"/>
              <a:t>.</a:t>
            </a:r>
            <a:r>
              <a:rPr lang="en-GB" sz="2000" b="1" dirty="0">
                <a:solidFill>
                  <a:srgbClr val="003893"/>
                </a:solidFill>
              </a:rPr>
              <a:t> </a:t>
            </a:r>
            <a:endParaRPr lang="en-GB" sz="2000" dirty="0"/>
          </a:p>
        </p:txBody>
      </p:sp>
      <p:sp>
        <p:nvSpPr>
          <p:cNvPr id="15" name="TextBox 14">
            <a:extLst>
              <a:ext uri="{FF2B5EF4-FFF2-40B4-BE49-F238E27FC236}">
                <a16:creationId xmlns:a16="http://schemas.microsoft.com/office/drawing/2014/main" id="{41BD93A4-0B8C-458F-9A66-BBDA3FC6360A}"/>
              </a:ext>
            </a:extLst>
          </p:cNvPr>
          <p:cNvSpPr txBox="1"/>
          <p:nvPr/>
        </p:nvSpPr>
        <p:spPr>
          <a:xfrm>
            <a:off x="368629" y="6426926"/>
            <a:ext cx="3108713" cy="369332"/>
          </a:xfrm>
          <a:prstGeom prst="rect">
            <a:avLst/>
          </a:prstGeom>
          <a:noFill/>
        </p:spPr>
        <p:txBody>
          <a:bodyPr wrap="square" rtlCol="0">
            <a:spAutoFit/>
          </a:bodyPr>
          <a:lstStyle/>
          <a:p>
            <a:r>
              <a:rPr lang="en-GB" b="1" dirty="0">
                <a:solidFill>
                  <a:srgbClr val="003893"/>
                </a:solidFill>
                <a:hlinkClick r:id="rId6"/>
              </a:rPr>
              <a:t>#AdvancingPractice2020</a:t>
            </a:r>
            <a:endParaRPr lang="en-GB" b="1" dirty="0">
              <a:latin typeface="+mj-lt"/>
            </a:endParaRPr>
          </a:p>
        </p:txBody>
      </p:sp>
    </p:spTree>
    <p:extLst>
      <p:ext uri="{BB962C8B-B14F-4D97-AF65-F5344CB8AC3E}">
        <p14:creationId xmlns:p14="http://schemas.microsoft.com/office/powerpoint/2010/main" val="356816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226670" y="684668"/>
            <a:ext cx="4572000" cy="769441"/>
          </a:xfrm>
          <a:prstGeom prst="rect">
            <a:avLst/>
          </a:prstGeom>
          <a:noFill/>
        </p:spPr>
        <p:txBody>
          <a:bodyPr wrap="square">
            <a:spAutoFit/>
          </a:bodyPr>
          <a:lstStyle/>
          <a:p>
            <a:r>
              <a:rPr lang="en-GB" sz="4400" b="1" dirty="0">
                <a:solidFill>
                  <a:srgbClr val="A00054"/>
                </a:solidFill>
              </a:rPr>
              <a:t>Slido</a:t>
            </a:r>
          </a:p>
        </p:txBody>
      </p:sp>
      <p:pic>
        <p:nvPicPr>
          <p:cNvPr id="4" name="Picture 3" descr="Join at Slido.com #95327">
            <a:extLst>
              <a:ext uri="{FF2B5EF4-FFF2-40B4-BE49-F238E27FC236}">
                <a16:creationId xmlns:a16="http://schemas.microsoft.com/office/drawing/2014/main" id="{3FDD948E-FD78-4335-9CEA-CB276DBA8D1B}"/>
              </a:ext>
            </a:extLst>
          </p:cNvPr>
          <p:cNvPicPr>
            <a:picLocks noChangeAspect="1"/>
          </p:cNvPicPr>
          <p:nvPr/>
        </p:nvPicPr>
        <p:blipFill rotWithShape="1">
          <a:blip r:embed="rId3"/>
          <a:srcRect l="5679" t="27012" r="667" b="16197"/>
          <a:stretch/>
        </p:blipFill>
        <p:spPr>
          <a:xfrm>
            <a:off x="226670" y="2049780"/>
            <a:ext cx="8397987" cy="2758439"/>
          </a:xfrm>
          <a:prstGeom prst="rect">
            <a:avLst/>
          </a:prstGeom>
        </p:spPr>
      </p:pic>
      <p:sp>
        <p:nvSpPr>
          <p:cNvPr id="6" name="TextBox 5">
            <a:extLst>
              <a:ext uri="{FF2B5EF4-FFF2-40B4-BE49-F238E27FC236}">
                <a16:creationId xmlns:a16="http://schemas.microsoft.com/office/drawing/2014/main" id="{298944C2-86DE-400E-A0A0-F22BB582776C}"/>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7" name="TextBox 6">
            <a:extLst>
              <a:ext uri="{FF2B5EF4-FFF2-40B4-BE49-F238E27FC236}">
                <a16:creationId xmlns:a16="http://schemas.microsoft.com/office/drawing/2014/main" id="{A37A4069-020B-44DD-B9A1-040B5563259F}"/>
              </a:ext>
            </a:extLst>
          </p:cNvPr>
          <p:cNvSpPr txBox="1"/>
          <p:nvPr/>
        </p:nvSpPr>
        <p:spPr>
          <a:xfrm>
            <a:off x="6035287" y="6352156"/>
            <a:ext cx="3108713" cy="369332"/>
          </a:xfrm>
          <a:prstGeom prst="rect">
            <a:avLst/>
          </a:prstGeom>
          <a:noFill/>
        </p:spPr>
        <p:txBody>
          <a:bodyPr wrap="square" rtlCol="0">
            <a:spAutoFit/>
          </a:bodyPr>
          <a:lstStyle/>
          <a:p>
            <a:r>
              <a:rPr lang="en-GB" b="1" i="0" u="sng" dirty="0">
                <a:solidFill>
                  <a:srgbClr val="1B95E0"/>
                </a:solidFill>
                <a:effectLst/>
                <a:latin typeface="+mj-lt"/>
                <a:hlinkClick r:id="rId4"/>
              </a:rPr>
              <a:t>#AdvPracWeek20</a:t>
            </a:r>
            <a:endParaRPr lang="en-GB" b="1" dirty="0">
              <a:latin typeface="+mj-lt"/>
            </a:endParaRPr>
          </a:p>
        </p:txBody>
      </p:sp>
      <p:sp>
        <p:nvSpPr>
          <p:cNvPr id="3" name="TextBox 2">
            <a:extLst>
              <a:ext uri="{FF2B5EF4-FFF2-40B4-BE49-F238E27FC236}">
                <a16:creationId xmlns:a16="http://schemas.microsoft.com/office/drawing/2014/main" id="{6E2EC356-97CE-40AF-BE72-5D3D9E53A474}"/>
              </a:ext>
            </a:extLst>
          </p:cNvPr>
          <p:cNvSpPr txBox="1"/>
          <p:nvPr/>
        </p:nvSpPr>
        <p:spPr>
          <a:xfrm>
            <a:off x="53686" y="136512"/>
            <a:ext cx="6988381" cy="307777"/>
          </a:xfrm>
          <a:prstGeom prst="rect">
            <a:avLst/>
          </a:prstGeom>
          <a:noFill/>
        </p:spPr>
        <p:txBody>
          <a:bodyPr wrap="square">
            <a:spAutoFit/>
          </a:bodyPr>
          <a:lstStyle/>
          <a:p>
            <a:r>
              <a:rPr lang="en-GB" sz="1400" dirty="0"/>
              <a:t>Having technical difficulties? Contact </a:t>
            </a:r>
            <a:r>
              <a:rPr lang="en-GB" sz="1400" dirty="0">
                <a:hlinkClick r:id="rId5"/>
              </a:rPr>
              <a:t>info@convenzis.co.uk</a:t>
            </a:r>
            <a:r>
              <a:rPr lang="en-GB" sz="1400" dirty="0"/>
              <a:t> or 0161 820 0631  </a:t>
            </a:r>
          </a:p>
        </p:txBody>
      </p:sp>
      <p:sp>
        <p:nvSpPr>
          <p:cNvPr id="10" name="Title 9">
            <a:extLst>
              <a:ext uri="{FF2B5EF4-FFF2-40B4-BE49-F238E27FC236}">
                <a16:creationId xmlns:a16="http://schemas.microsoft.com/office/drawing/2014/main" id="{B01C8AC1-8CBE-452D-A826-3D4FBD0A45B6}"/>
              </a:ext>
            </a:extLst>
          </p:cNvPr>
          <p:cNvSpPr>
            <a:spLocks noGrp="1"/>
          </p:cNvSpPr>
          <p:nvPr>
            <p:ph type="ctrTitle"/>
          </p:nvPr>
        </p:nvSpPr>
        <p:spPr>
          <a:xfrm>
            <a:off x="457200" y="-679449"/>
            <a:ext cx="7772400" cy="679449"/>
          </a:xfrm>
        </p:spPr>
        <p:txBody>
          <a:bodyPr anchor="b"/>
          <a:lstStyle/>
          <a:p>
            <a:r>
              <a:rPr lang="en-US" dirty="0"/>
              <a:t>Slido</a:t>
            </a:r>
            <a:endParaRPr lang="en-GB" dirty="0"/>
          </a:p>
        </p:txBody>
      </p:sp>
    </p:spTree>
    <p:extLst>
      <p:ext uri="{BB962C8B-B14F-4D97-AF65-F5344CB8AC3E}">
        <p14:creationId xmlns:p14="http://schemas.microsoft.com/office/powerpoint/2010/main" val="165013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226670" y="425185"/>
            <a:ext cx="4572000" cy="646331"/>
          </a:xfrm>
          <a:prstGeom prst="rect">
            <a:avLst/>
          </a:prstGeom>
          <a:noFill/>
        </p:spPr>
        <p:txBody>
          <a:bodyPr wrap="square">
            <a:spAutoFit/>
          </a:bodyPr>
          <a:lstStyle/>
          <a:p>
            <a:r>
              <a:rPr lang="en-GB" sz="3600" b="1" dirty="0">
                <a:solidFill>
                  <a:srgbClr val="A00054"/>
                </a:solidFill>
              </a:rPr>
              <a:t>Purpose</a:t>
            </a:r>
          </a:p>
        </p:txBody>
      </p:sp>
      <p:sp>
        <p:nvSpPr>
          <p:cNvPr id="2" name="TextBox 1">
            <a:extLst>
              <a:ext uri="{FF2B5EF4-FFF2-40B4-BE49-F238E27FC236}">
                <a16:creationId xmlns:a16="http://schemas.microsoft.com/office/drawing/2014/main" id="{C1FC3D0E-714B-45BB-969D-D701644DE7C5}"/>
              </a:ext>
            </a:extLst>
          </p:cNvPr>
          <p:cNvSpPr txBox="1"/>
          <p:nvPr/>
        </p:nvSpPr>
        <p:spPr>
          <a:xfrm>
            <a:off x="226670" y="1194659"/>
            <a:ext cx="822959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The purpose of this session is to introduce the South East Advancing Practice Faculty and share the vision for our future.</a:t>
            </a:r>
          </a:p>
          <a:p>
            <a:endParaRPr lang="en-US" sz="2400" dirty="0">
              <a:cs typeface="Arial"/>
            </a:endParaRPr>
          </a:p>
          <a:p>
            <a:r>
              <a:rPr lang="en-US" sz="2400" dirty="0">
                <a:cs typeface="Arial"/>
              </a:rPr>
              <a:t>The session aims to share and explore:</a:t>
            </a:r>
          </a:p>
          <a:p>
            <a:endParaRPr lang="en-US" sz="2400" dirty="0">
              <a:cs typeface="Arial"/>
            </a:endParaRPr>
          </a:p>
          <a:p>
            <a:pPr marL="800100" lvl="1" indent="-342900">
              <a:buFont typeface="Courier New" panose="02070309020205020404" pitchFamily="49" charset="0"/>
              <a:buChar char="o"/>
            </a:pPr>
            <a:r>
              <a:rPr lang="en-US" sz="2400" dirty="0">
                <a:cs typeface="Arial"/>
              </a:rPr>
              <a:t>Who we are </a:t>
            </a:r>
          </a:p>
          <a:p>
            <a:pPr marL="800100" lvl="1" indent="-342900">
              <a:buFont typeface="Courier New" panose="02070309020205020404" pitchFamily="49" charset="0"/>
              <a:buChar char="o"/>
            </a:pPr>
            <a:r>
              <a:rPr lang="en-US" sz="2400" dirty="0">
                <a:cs typeface="Arial"/>
              </a:rPr>
              <a:t>What has been achieved so far across the region</a:t>
            </a:r>
          </a:p>
          <a:p>
            <a:pPr marL="800100" lvl="1" indent="-342900">
              <a:buFont typeface="Courier New" panose="02070309020205020404" pitchFamily="49" charset="0"/>
              <a:buChar char="o"/>
            </a:pPr>
            <a:r>
              <a:rPr lang="en-US" sz="2400" dirty="0">
                <a:cs typeface="Arial"/>
              </a:rPr>
              <a:t>Where we are now</a:t>
            </a:r>
          </a:p>
          <a:p>
            <a:pPr marL="800100" lvl="1" indent="-342900">
              <a:buFont typeface="Courier New" panose="02070309020205020404" pitchFamily="49" charset="0"/>
              <a:buChar char="o"/>
            </a:pPr>
            <a:r>
              <a:rPr lang="en-US" sz="2400" dirty="0">
                <a:cs typeface="Arial"/>
              </a:rPr>
              <a:t>Where we are going and how do we get there.</a:t>
            </a:r>
          </a:p>
          <a:p>
            <a:pPr marL="800100" lvl="1" indent="-342900">
              <a:buFont typeface="Courier New" panose="02070309020205020404" pitchFamily="49" charset="0"/>
              <a:buChar char="o"/>
            </a:pPr>
            <a:endParaRPr lang="en-US" sz="2000" dirty="0">
              <a:cs typeface="Arial"/>
            </a:endParaRPr>
          </a:p>
          <a:p>
            <a:pPr lvl="1"/>
            <a:endParaRPr lang="en-US" sz="2000" dirty="0">
              <a:cs typeface="Arial"/>
            </a:endParaRPr>
          </a:p>
          <a:p>
            <a:pPr lvl="1"/>
            <a:endParaRPr lang="en-US" sz="2000" dirty="0">
              <a:cs typeface="Arial"/>
            </a:endParaRPr>
          </a:p>
        </p:txBody>
      </p:sp>
      <p:pic>
        <p:nvPicPr>
          <p:cNvPr id="8" name="Graphic 7" descr="Road">
            <a:extLst>
              <a:ext uri="{FF2B5EF4-FFF2-40B4-BE49-F238E27FC236}">
                <a16:creationId xmlns:a16="http://schemas.microsoft.com/office/drawing/2014/main" id="{5BBC7920-42F4-4748-AF94-B1C2CEC31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3831" y="4241795"/>
            <a:ext cx="2060169" cy="2060169"/>
          </a:xfrm>
          <a:prstGeom prst="rect">
            <a:avLst/>
          </a:prstGeom>
        </p:spPr>
      </p:pic>
      <p:sp>
        <p:nvSpPr>
          <p:cNvPr id="3" name="TextBox 2">
            <a:extLst>
              <a:ext uri="{FF2B5EF4-FFF2-40B4-BE49-F238E27FC236}">
                <a16:creationId xmlns:a16="http://schemas.microsoft.com/office/drawing/2014/main" id="{336EA0DC-6C6D-4606-8F09-47D185B6F7A4}"/>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4" name="TextBox 3">
            <a:extLst>
              <a:ext uri="{FF2B5EF4-FFF2-40B4-BE49-F238E27FC236}">
                <a16:creationId xmlns:a16="http://schemas.microsoft.com/office/drawing/2014/main" id="{267EBC7A-5405-476D-8116-091518270A11}"/>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5"/>
              </a:rPr>
              <a:t>#AdvPracWeek20</a:t>
            </a:r>
            <a:endParaRPr lang="en-GB" b="1" dirty="0">
              <a:latin typeface="+mj-lt"/>
            </a:endParaRPr>
          </a:p>
        </p:txBody>
      </p:sp>
      <p:sp>
        <p:nvSpPr>
          <p:cNvPr id="5" name="Title 4">
            <a:extLst>
              <a:ext uri="{FF2B5EF4-FFF2-40B4-BE49-F238E27FC236}">
                <a16:creationId xmlns:a16="http://schemas.microsoft.com/office/drawing/2014/main" id="{18E4B127-2298-4F26-A977-54F66E53B7DB}"/>
              </a:ext>
            </a:extLst>
          </p:cNvPr>
          <p:cNvSpPr>
            <a:spLocks noGrp="1"/>
          </p:cNvSpPr>
          <p:nvPr>
            <p:ph type="ctrTitle"/>
          </p:nvPr>
        </p:nvSpPr>
        <p:spPr>
          <a:xfrm>
            <a:off x="457200" y="-679449"/>
            <a:ext cx="7772400" cy="679449"/>
          </a:xfrm>
        </p:spPr>
        <p:txBody>
          <a:bodyPr anchor="b"/>
          <a:lstStyle/>
          <a:p>
            <a:r>
              <a:rPr lang="en-US" dirty="0"/>
              <a:t>Purpose</a:t>
            </a:r>
            <a:endParaRPr lang="en-GB" dirty="0"/>
          </a:p>
        </p:txBody>
      </p:sp>
    </p:spTree>
    <p:extLst>
      <p:ext uri="{BB962C8B-B14F-4D97-AF65-F5344CB8AC3E}">
        <p14:creationId xmlns:p14="http://schemas.microsoft.com/office/powerpoint/2010/main" val="283439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275308" y="539915"/>
            <a:ext cx="4572000" cy="1077218"/>
          </a:xfrm>
          <a:prstGeom prst="rect">
            <a:avLst/>
          </a:prstGeom>
          <a:noFill/>
        </p:spPr>
        <p:txBody>
          <a:bodyPr wrap="square">
            <a:spAutoFit/>
          </a:bodyPr>
          <a:lstStyle/>
          <a:p>
            <a:r>
              <a:rPr lang="en-US" sz="3200" b="1" dirty="0">
                <a:solidFill>
                  <a:srgbClr val="A00054"/>
                </a:solidFill>
                <a:cs typeface="Calibri"/>
              </a:rPr>
              <a:t>Who is in this virtual room?</a:t>
            </a:r>
          </a:p>
        </p:txBody>
      </p:sp>
      <p:pic>
        <p:nvPicPr>
          <p:cNvPr id="4" name="Graphic 3" descr="Target Audience">
            <a:extLst>
              <a:ext uri="{FF2B5EF4-FFF2-40B4-BE49-F238E27FC236}">
                <a16:creationId xmlns:a16="http://schemas.microsoft.com/office/drawing/2014/main" id="{4D710384-AC81-418D-9C1A-07EF39F149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6692" y="1746085"/>
            <a:ext cx="4572000" cy="4572000"/>
          </a:xfrm>
          <a:prstGeom prst="rect">
            <a:avLst/>
          </a:prstGeom>
        </p:spPr>
      </p:pic>
      <p:sp>
        <p:nvSpPr>
          <p:cNvPr id="2" name="TextBox 1">
            <a:extLst>
              <a:ext uri="{FF2B5EF4-FFF2-40B4-BE49-F238E27FC236}">
                <a16:creationId xmlns:a16="http://schemas.microsoft.com/office/drawing/2014/main" id="{1177305F-1188-4AEA-B840-884ED40E0408}"/>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3" name="TextBox 2">
            <a:extLst>
              <a:ext uri="{FF2B5EF4-FFF2-40B4-BE49-F238E27FC236}">
                <a16:creationId xmlns:a16="http://schemas.microsoft.com/office/drawing/2014/main" id="{42492B25-3859-4D65-9D05-E29283B650F3}"/>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5"/>
              </a:rPr>
              <a:t>#AdvPracWeek20</a:t>
            </a:r>
            <a:endParaRPr lang="en-GB" b="1" dirty="0">
              <a:latin typeface="+mj-lt"/>
            </a:endParaRPr>
          </a:p>
        </p:txBody>
      </p:sp>
      <p:sp>
        <p:nvSpPr>
          <p:cNvPr id="5" name="Title 4">
            <a:extLst>
              <a:ext uri="{FF2B5EF4-FFF2-40B4-BE49-F238E27FC236}">
                <a16:creationId xmlns:a16="http://schemas.microsoft.com/office/drawing/2014/main" id="{BFA4D49C-613A-4636-AA6B-BCF1049C287C}"/>
              </a:ext>
            </a:extLst>
          </p:cNvPr>
          <p:cNvSpPr>
            <a:spLocks noGrp="1"/>
          </p:cNvSpPr>
          <p:nvPr>
            <p:ph type="ctrTitle"/>
          </p:nvPr>
        </p:nvSpPr>
        <p:spPr>
          <a:xfrm>
            <a:off x="457200" y="-679449"/>
            <a:ext cx="7772400" cy="679449"/>
          </a:xfrm>
        </p:spPr>
        <p:txBody>
          <a:bodyPr anchor="b"/>
          <a:lstStyle/>
          <a:p>
            <a:r>
              <a:rPr lang="en-US" dirty="0">
                <a:cs typeface="Calibri"/>
              </a:rPr>
              <a:t>Who do we have joining us today?</a:t>
            </a:r>
          </a:p>
        </p:txBody>
      </p:sp>
      <p:sp>
        <p:nvSpPr>
          <p:cNvPr id="8" name="TextBox 7">
            <a:extLst>
              <a:ext uri="{FF2B5EF4-FFF2-40B4-BE49-F238E27FC236}">
                <a16:creationId xmlns:a16="http://schemas.microsoft.com/office/drawing/2014/main" id="{540138FF-7112-4B08-B5FC-1FD0469D37BA}"/>
              </a:ext>
            </a:extLst>
          </p:cNvPr>
          <p:cNvSpPr txBox="1"/>
          <p:nvPr/>
        </p:nvSpPr>
        <p:spPr>
          <a:xfrm>
            <a:off x="275308" y="2159981"/>
            <a:ext cx="4572000" cy="1077218"/>
          </a:xfrm>
          <a:prstGeom prst="rect">
            <a:avLst/>
          </a:prstGeom>
          <a:noFill/>
        </p:spPr>
        <p:txBody>
          <a:bodyPr wrap="square">
            <a:spAutoFit/>
          </a:bodyPr>
          <a:lstStyle/>
          <a:p>
            <a:r>
              <a:rPr lang="en-US" sz="3200" b="1" dirty="0">
                <a:solidFill>
                  <a:srgbClr val="003893"/>
                </a:solidFill>
                <a:latin typeface="Arial" panose="020B0604020202020204" pitchFamily="34" charset="0"/>
                <a:cs typeface="Arial" panose="020B0604020202020204" pitchFamily="34" charset="0"/>
              </a:rPr>
              <a:t>Slido poll – </a:t>
            </a:r>
            <a:r>
              <a:rPr lang="en-US" sz="3200" dirty="0">
                <a:latin typeface="Arial" panose="020B0604020202020204" pitchFamily="34" charset="0"/>
                <a:cs typeface="Arial" panose="020B0604020202020204" pitchFamily="34" charset="0"/>
              </a:rPr>
              <a:t>Who do we have joining us today?</a:t>
            </a:r>
          </a:p>
        </p:txBody>
      </p:sp>
    </p:spTree>
    <p:extLst>
      <p:ext uri="{BB962C8B-B14F-4D97-AF65-F5344CB8AC3E}">
        <p14:creationId xmlns:p14="http://schemas.microsoft.com/office/powerpoint/2010/main" val="57065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485476" y="718388"/>
            <a:ext cx="4572000" cy="461665"/>
          </a:xfrm>
          <a:prstGeom prst="rect">
            <a:avLst/>
          </a:prstGeom>
          <a:noFill/>
        </p:spPr>
        <p:txBody>
          <a:bodyPr wrap="square">
            <a:spAutoFit/>
          </a:bodyPr>
          <a:lstStyle/>
          <a:p>
            <a:r>
              <a:rPr lang="en-GB" sz="2400" b="1" dirty="0">
                <a:solidFill>
                  <a:srgbClr val="A00054"/>
                </a:solidFill>
              </a:rPr>
              <a:t>HEE South East profile</a:t>
            </a:r>
          </a:p>
        </p:txBody>
      </p:sp>
      <p:pic>
        <p:nvPicPr>
          <p:cNvPr id="4" name="Picture 3" descr="South East Map&#10;">
            <a:extLst>
              <a:ext uri="{FF2B5EF4-FFF2-40B4-BE49-F238E27FC236}">
                <a16:creationId xmlns:a16="http://schemas.microsoft.com/office/drawing/2014/main" id="{671F9D40-5345-4F5F-9C18-B1D7C1FACDA2}"/>
              </a:ext>
            </a:extLst>
          </p:cNvPr>
          <p:cNvPicPr>
            <a:picLocks noChangeAspect="1"/>
          </p:cNvPicPr>
          <p:nvPr/>
        </p:nvPicPr>
        <p:blipFill rotWithShape="1">
          <a:blip r:embed="rId3"/>
          <a:srcRect t="13970" r="-165"/>
          <a:stretch/>
        </p:blipFill>
        <p:spPr>
          <a:xfrm>
            <a:off x="530604" y="1227842"/>
            <a:ext cx="8082791" cy="4911770"/>
          </a:xfrm>
          <a:prstGeom prst="rect">
            <a:avLst/>
          </a:prstGeom>
        </p:spPr>
      </p:pic>
      <p:sp>
        <p:nvSpPr>
          <p:cNvPr id="2" name="TextBox 1">
            <a:extLst>
              <a:ext uri="{FF2B5EF4-FFF2-40B4-BE49-F238E27FC236}">
                <a16:creationId xmlns:a16="http://schemas.microsoft.com/office/drawing/2014/main" id="{C76986FC-B72F-4A60-A380-074623AFE28D}"/>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3" name="TextBox 2">
            <a:extLst>
              <a:ext uri="{FF2B5EF4-FFF2-40B4-BE49-F238E27FC236}">
                <a16:creationId xmlns:a16="http://schemas.microsoft.com/office/drawing/2014/main" id="{5CDB6DBC-CD68-4596-A08F-EF82190DE9FF}"/>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4"/>
              </a:rPr>
              <a:t>#AdvPracWeek20</a:t>
            </a:r>
            <a:endParaRPr lang="en-GB" b="1" dirty="0">
              <a:latin typeface="+mj-lt"/>
            </a:endParaRPr>
          </a:p>
        </p:txBody>
      </p:sp>
      <p:sp>
        <p:nvSpPr>
          <p:cNvPr id="5" name="Title 4">
            <a:extLst>
              <a:ext uri="{FF2B5EF4-FFF2-40B4-BE49-F238E27FC236}">
                <a16:creationId xmlns:a16="http://schemas.microsoft.com/office/drawing/2014/main" id="{42680BDB-22AE-4CC5-8AFC-E83B4136C24E}"/>
              </a:ext>
            </a:extLst>
          </p:cNvPr>
          <p:cNvSpPr>
            <a:spLocks noGrp="1"/>
          </p:cNvSpPr>
          <p:nvPr>
            <p:ph type="ctrTitle"/>
          </p:nvPr>
        </p:nvSpPr>
        <p:spPr>
          <a:xfrm>
            <a:off x="457200" y="-679449"/>
            <a:ext cx="7772400" cy="679449"/>
          </a:xfrm>
        </p:spPr>
        <p:txBody>
          <a:bodyPr anchor="b"/>
          <a:lstStyle/>
          <a:p>
            <a:r>
              <a:rPr lang="en-US" dirty="0"/>
              <a:t>HEE South East Profile </a:t>
            </a:r>
            <a:endParaRPr lang="en-GB" dirty="0"/>
          </a:p>
        </p:txBody>
      </p:sp>
    </p:spTree>
    <p:extLst>
      <p:ext uri="{BB962C8B-B14F-4D97-AF65-F5344CB8AC3E}">
        <p14:creationId xmlns:p14="http://schemas.microsoft.com/office/powerpoint/2010/main" val="6755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47C1BB9-78FF-4146-8D4E-1F6E42EA4354}"/>
              </a:ext>
            </a:extLst>
          </p:cNvPr>
          <p:cNvSpPr txBox="1">
            <a:spLocks/>
          </p:cNvSpPr>
          <p:nvPr/>
        </p:nvSpPr>
        <p:spPr>
          <a:xfrm>
            <a:off x="200120" y="271071"/>
            <a:ext cx="5242738" cy="679449"/>
          </a:xfrm>
          <a:prstGeom prst="rect">
            <a:avLst/>
          </a:prstGeom>
        </p:spPr>
        <p:txBody>
          <a:bodyPr lIns="91440" tIns="45720" rIns="91440" bIns="45720" anchor="t"/>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US" sz="2800" dirty="0"/>
              <a:t>South East Advancing Practice Faculty Team</a:t>
            </a:r>
            <a:r>
              <a:rPr lang="en-US" sz="2800" dirty="0">
                <a:ea typeface="+mj-lt"/>
                <a:cs typeface="+mj-lt"/>
              </a:rPr>
              <a:t> </a:t>
            </a:r>
            <a:endParaRPr lang="en-US" sz="2800" dirty="0"/>
          </a:p>
          <a:p>
            <a:endParaRPr lang="en-US" sz="2400" dirty="0">
              <a:solidFill>
                <a:srgbClr val="003893"/>
              </a:solidFill>
              <a:cs typeface="Arial"/>
            </a:endParaRPr>
          </a:p>
        </p:txBody>
      </p:sp>
      <p:sp>
        <p:nvSpPr>
          <p:cNvPr id="2" name="TextBox 1">
            <a:extLst>
              <a:ext uri="{FF2B5EF4-FFF2-40B4-BE49-F238E27FC236}">
                <a16:creationId xmlns:a16="http://schemas.microsoft.com/office/drawing/2014/main" id="{1EB527F2-0858-468A-B166-C1B4A1382106}"/>
              </a:ext>
            </a:extLst>
          </p:cNvPr>
          <p:cNvSpPr txBox="1"/>
          <p:nvPr/>
        </p:nvSpPr>
        <p:spPr>
          <a:xfrm>
            <a:off x="200120" y="1167686"/>
            <a:ext cx="88358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Senior Leadership Team Lead: </a:t>
            </a:r>
            <a:r>
              <a:rPr lang="en-US" dirty="0"/>
              <a:t>Donna Poole, </a:t>
            </a:r>
            <a:r>
              <a:rPr lang="en-GB" sz="1800" dirty="0">
                <a:solidFill>
                  <a:srgbClr val="0E101A"/>
                </a:solidFill>
                <a:effectLst/>
                <a:latin typeface="Arial" panose="020B0604020202020204" pitchFamily="34" charset="0"/>
                <a:ea typeface="Times New Roman" panose="02020603050405020304" pitchFamily="18" charset="0"/>
              </a:rPr>
              <a:t>Head of Clinical Education Transformation, South East region</a:t>
            </a:r>
            <a:endParaRPr lang="en-GB" sz="1800" dirty="0">
              <a:effectLst/>
              <a:latin typeface="Times New Roman" panose="02020603050405020304" pitchFamily="18" charset="0"/>
              <a:ea typeface="Times New Roman" panose="02020603050405020304" pitchFamily="18" charset="0"/>
            </a:endParaRPr>
          </a:p>
          <a:p>
            <a:endParaRPr lang="en-US" dirty="0">
              <a:ea typeface="+mn-lt"/>
              <a:cs typeface="+mn-lt"/>
            </a:endParaRPr>
          </a:p>
        </p:txBody>
      </p:sp>
      <p:grpSp>
        <p:nvGrpSpPr>
          <p:cNvPr id="5" name="Group 4" descr="Pink = Post Holder&#10;">
            <a:extLst>
              <a:ext uri="{FF2B5EF4-FFF2-40B4-BE49-F238E27FC236}">
                <a16:creationId xmlns:a16="http://schemas.microsoft.com/office/drawing/2014/main" id="{DFFDD186-9B62-4D4A-9370-E8D368A73B9A}"/>
              </a:ext>
            </a:extLst>
          </p:cNvPr>
          <p:cNvGrpSpPr/>
          <p:nvPr/>
        </p:nvGrpSpPr>
        <p:grpSpPr>
          <a:xfrm>
            <a:off x="7489699" y="5161406"/>
            <a:ext cx="1360124" cy="458184"/>
            <a:chOff x="149610" y="962816"/>
            <a:chExt cx="1368371" cy="693939"/>
          </a:xfrm>
        </p:grpSpPr>
        <p:sp>
          <p:nvSpPr>
            <p:cNvPr id="6" name="Rectangle 5">
              <a:extLst>
                <a:ext uri="{FF2B5EF4-FFF2-40B4-BE49-F238E27FC236}">
                  <a16:creationId xmlns:a16="http://schemas.microsoft.com/office/drawing/2014/main" id="{84D50BF1-2222-4E37-A178-784915951D88}"/>
                </a:ext>
              </a:extLst>
            </p:cNvPr>
            <p:cNvSpPr/>
            <p:nvPr/>
          </p:nvSpPr>
          <p:spPr>
            <a:xfrm>
              <a:off x="162592" y="962816"/>
              <a:ext cx="1355389" cy="677694"/>
            </a:xfrm>
            <a:prstGeom prst="rect">
              <a:avLst/>
            </a:prstGeom>
            <a:solidFill>
              <a:srgbClr val="A00054"/>
            </a:solidFill>
            <a:ln w="25400" cap="flat"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sp>
        <p:sp>
          <p:nvSpPr>
            <p:cNvPr id="7" name="TextBox 6">
              <a:extLst>
                <a:ext uri="{FF2B5EF4-FFF2-40B4-BE49-F238E27FC236}">
                  <a16:creationId xmlns:a16="http://schemas.microsoft.com/office/drawing/2014/main" id="{FD91FE7D-8646-4C3C-934F-F1C9CC5BA105}"/>
                </a:ext>
              </a:extLst>
            </p:cNvPr>
            <p:cNvSpPr txBox="1"/>
            <p:nvPr/>
          </p:nvSpPr>
          <p:spPr>
            <a:xfrm>
              <a:off x="149610" y="979061"/>
              <a:ext cx="1355389" cy="677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72" tIns="3572" rIns="3572" bIns="3572" numCol="1" spcCol="1270" anchor="ctr" anchorCtr="0">
              <a:noAutofit/>
            </a:bodyPr>
            <a:lstStyle/>
            <a:p>
              <a:pPr algn="ctr" defTabSz="250031">
                <a:lnSpc>
                  <a:spcPct val="90000"/>
                </a:lnSpc>
                <a:spcBef>
                  <a:spcPct val="0"/>
                </a:spcBef>
                <a:spcAft>
                  <a:spcPct val="35000"/>
                </a:spcAft>
              </a:pPr>
              <a:r>
                <a:rPr lang="en-US" sz="1600" dirty="0">
                  <a:solidFill>
                    <a:prstClr val="white"/>
                  </a:solidFill>
                  <a:latin typeface="Arial"/>
                </a:rPr>
                <a:t>Post holder</a:t>
              </a:r>
              <a:endParaRPr lang="en-GB" sz="1600" dirty="0">
                <a:solidFill>
                  <a:prstClr val="white"/>
                </a:solidFill>
                <a:latin typeface="Arial"/>
              </a:endParaRPr>
            </a:p>
          </p:txBody>
        </p:sp>
      </p:grpSp>
      <p:graphicFrame>
        <p:nvGraphicFramePr>
          <p:cNvPr id="4" name="Diagram 3" descr="Donna Poole, Exec Sponsor&#10;Sarah Goodhew, Advancing Practice Lead &#10;Project Manager&#10;  Tina McGrath, Project Support Officer&#10;   Administrator Support &#10;  Project Manager&#10;  Supervision and Assessment Lead&#10;">
            <a:extLst>
              <a:ext uri="{FF2B5EF4-FFF2-40B4-BE49-F238E27FC236}">
                <a16:creationId xmlns:a16="http://schemas.microsoft.com/office/drawing/2014/main" id="{2B068676-9198-422B-92F9-CA6B3DCACD48}"/>
              </a:ext>
            </a:extLst>
          </p:cNvPr>
          <p:cNvGraphicFramePr/>
          <p:nvPr>
            <p:extLst>
              <p:ext uri="{D42A27DB-BD31-4B8C-83A1-F6EECF244321}">
                <p14:modId xmlns:p14="http://schemas.microsoft.com/office/powerpoint/2010/main" val="2637142375"/>
              </p:ext>
            </p:extLst>
          </p:nvPr>
        </p:nvGraphicFramePr>
        <p:xfrm>
          <a:off x="1047389" y="2091016"/>
          <a:ext cx="6657882" cy="399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descr="Blue - Recruiting">
            <a:extLst>
              <a:ext uri="{FF2B5EF4-FFF2-40B4-BE49-F238E27FC236}">
                <a16:creationId xmlns:a16="http://schemas.microsoft.com/office/drawing/2014/main" id="{7FC87EBB-372C-4AA0-888C-4BB3F5049CDB}"/>
              </a:ext>
            </a:extLst>
          </p:cNvPr>
          <p:cNvGrpSpPr/>
          <p:nvPr/>
        </p:nvGrpSpPr>
        <p:grpSpPr>
          <a:xfrm>
            <a:off x="7489699" y="5630315"/>
            <a:ext cx="1360125" cy="464023"/>
            <a:chOff x="3781482" y="962816"/>
            <a:chExt cx="1355390" cy="784367"/>
          </a:xfrm>
        </p:grpSpPr>
        <p:sp>
          <p:nvSpPr>
            <p:cNvPr id="12" name="Rectangle 11">
              <a:extLst>
                <a:ext uri="{FF2B5EF4-FFF2-40B4-BE49-F238E27FC236}">
                  <a16:creationId xmlns:a16="http://schemas.microsoft.com/office/drawing/2014/main" id="{73E687BF-1B21-41A4-B147-3FBE2EF0B3DA}"/>
                </a:ext>
              </a:extLst>
            </p:cNvPr>
            <p:cNvSpPr/>
            <p:nvPr/>
          </p:nvSpPr>
          <p:spPr>
            <a:xfrm>
              <a:off x="3781483" y="962816"/>
              <a:ext cx="1355389" cy="677694"/>
            </a:xfrm>
            <a:prstGeom prst="rect">
              <a:avLst/>
            </a:prstGeom>
            <a:solidFill>
              <a:srgbClr val="003893"/>
            </a:solidFill>
            <a:ln w="25400" cap="flat"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sp>
        <p:sp>
          <p:nvSpPr>
            <p:cNvPr id="13" name="TextBox 12">
              <a:extLst>
                <a:ext uri="{FF2B5EF4-FFF2-40B4-BE49-F238E27FC236}">
                  <a16:creationId xmlns:a16="http://schemas.microsoft.com/office/drawing/2014/main" id="{5BFF30B6-5198-4392-B40F-C400E3CEB04D}"/>
                </a:ext>
              </a:extLst>
            </p:cNvPr>
            <p:cNvSpPr txBox="1"/>
            <p:nvPr/>
          </p:nvSpPr>
          <p:spPr>
            <a:xfrm>
              <a:off x="3781482" y="1069489"/>
              <a:ext cx="1355389" cy="677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01" tIns="5001" rIns="5001" bIns="5001" numCol="1" spcCol="1270" anchor="ctr" anchorCtr="0">
              <a:noAutofit/>
            </a:bodyPr>
            <a:lstStyle/>
            <a:p>
              <a:pPr algn="ctr" defTabSz="350044">
                <a:lnSpc>
                  <a:spcPct val="90000"/>
                </a:lnSpc>
                <a:spcBef>
                  <a:spcPct val="0"/>
                </a:spcBef>
                <a:spcAft>
                  <a:spcPct val="35000"/>
                </a:spcAft>
              </a:pPr>
              <a:r>
                <a:rPr lang="en-US" sz="2000" b="1" i="1" baseline="30000" dirty="0">
                  <a:solidFill>
                    <a:prstClr val="white"/>
                  </a:solidFill>
                  <a:latin typeface="Arial"/>
                </a:rPr>
                <a:t>Recruiting </a:t>
              </a:r>
              <a:endParaRPr lang="en-GB" sz="2000" b="1" i="1" baseline="30000" dirty="0">
                <a:solidFill>
                  <a:prstClr val="white"/>
                </a:solidFill>
                <a:latin typeface="Arial"/>
              </a:endParaRPr>
            </a:p>
          </p:txBody>
        </p:sp>
      </p:grpSp>
      <p:pic>
        <p:nvPicPr>
          <p:cNvPr id="14" name="Picture 13" descr="Photo of Sarah Goodhew">
            <a:extLst>
              <a:ext uri="{FF2B5EF4-FFF2-40B4-BE49-F238E27FC236}">
                <a16:creationId xmlns:a16="http://schemas.microsoft.com/office/drawing/2014/main" id="{CFCAAC50-AD3F-42F5-B016-BE2CB6BB6AC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5137509" y="2440662"/>
            <a:ext cx="1398080" cy="1147367"/>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Photo of Tina McGrath">
            <a:extLst>
              <a:ext uri="{FF2B5EF4-FFF2-40B4-BE49-F238E27FC236}">
                <a16:creationId xmlns:a16="http://schemas.microsoft.com/office/drawing/2014/main" id="{76A3618B-BD10-4047-A955-1D30B6F47358}"/>
              </a:ext>
            </a:extLst>
          </p:cNvPr>
          <p:cNvPicPr/>
          <p:nvPr/>
        </p:nvPicPr>
        <p:blipFill>
          <a:blip r:embed="rId9"/>
          <a:srcRect/>
          <a:stretch/>
        </p:blipFill>
        <p:spPr>
          <a:xfrm>
            <a:off x="4018415" y="4505336"/>
            <a:ext cx="1088016" cy="1163522"/>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Photo of Donna Poole">
            <a:extLst>
              <a:ext uri="{FF2B5EF4-FFF2-40B4-BE49-F238E27FC236}">
                <a16:creationId xmlns:a16="http://schemas.microsoft.com/office/drawing/2014/main" id="{C8008FCF-A079-4637-94AA-2FCB60466399}"/>
              </a:ext>
            </a:extLst>
          </p:cNvPr>
          <p:cNvPicPr/>
          <p:nvPr/>
        </p:nvPicPr>
        <p:blipFill>
          <a:blip r:embed="rId10"/>
          <a:srcRect/>
          <a:stretch/>
        </p:blipFill>
        <p:spPr>
          <a:xfrm>
            <a:off x="2384346" y="1889177"/>
            <a:ext cx="1252112" cy="1060255"/>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9A9271C-E46E-4E9E-BB4E-51B857703BB6}"/>
              </a:ext>
            </a:extLst>
          </p:cNvPr>
          <p:cNvSpPr txBox="1"/>
          <p:nvPr/>
        </p:nvSpPr>
        <p:spPr>
          <a:xfrm>
            <a:off x="226736" y="6360324"/>
            <a:ext cx="3108713" cy="369332"/>
          </a:xfrm>
          <a:prstGeom prst="rect">
            <a:avLst/>
          </a:prstGeom>
          <a:noFill/>
        </p:spPr>
        <p:txBody>
          <a:bodyPr wrap="square" rtlCol="0">
            <a:spAutoFit/>
          </a:bodyPr>
          <a:lstStyle/>
          <a:p>
            <a:r>
              <a:rPr lang="en-US" b="1" dirty="0"/>
              <a:t>Slido.com #95327</a:t>
            </a:r>
            <a:endParaRPr lang="en-GB" b="1" dirty="0"/>
          </a:p>
        </p:txBody>
      </p:sp>
      <p:sp>
        <p:nvSpPr>
          <p:cNvPr id="9" name="TextBox 8">
            <a:extLst>
              <a:ext uri="{FF2B5EF4-FFF2-40B4-BE49-F238E27FC236}">
                <a16:creationId xmlns:a16="http://schemas.microsoft.com/office/drawing/2014/main" id="{3F295F22-5C93-4841-A9EE-6F64D3EABE1E}"/>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11"/>
              </a:rPr>
              <a:t>#AdvPracWeek20</a:t>
            </a:r>
            <a:endParaRPr lang="en-GB" b="1" dirty="0">
              <a:latin typeface="+mj-lt"/>
            </a:endParaRPr>
          </a:p>
        </p:txBody>
      </p:sp>
      <p:pic>
        <p:nvPicPr>
          <p:cNvPr id="10" name="Picture 9" descr="Photo of Sandie Skinner">
            <a:extLst>
              <a:ext uri="{FF2B5EF4-FFF2-40B4-BE49-F238E27FC236}">
                <a16:creationId xmlns:a16="http://schemas.microsoft.com/office/drawing/2014/main" id="{D6B3A9BC-93F4-4B1D-B96C-5B9201B79112}"/>
              </a:ext>
            </a:extLst>
          </p:cNvPr>
          <p:cNvPicPr/>
          <p:nvPr/>
        </p:nvPicPr>
        <p:blipFill>
          <a:blip r:embed="rId12"/>
          <a:srcRect/>
          <a:stretch/>
        </p:blipFill>
        <p:spPr>
          <a:xfrm>
            <a:off x="846877" y="3429000"/>
            <a:ext cx="1183704" cy="1163522"/>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itle 14">
            <a:extLst>
              <a:ext uri="{FF2B5EF4-FFF2-40B4-BE49-F238E27FC236}">
                <a16:creationId xmlns:a16="http://schemas.microsoft.com/office/drawing/2014/main" id="{77B0DF63-6CC7-4FE5-BF75-A3BC1AEEBA42}"/>
              </a:ext>
            </a:extLst>
          </p:cNvPr>
          <p:cNvSpPr>
            <a:spLocks noGrp="1"/>
          </p:cNvSpPr>
          <p:nvPr>
            <p:ph type="ctrTitle"/>
          </p:nvPr>
        </p:nvSpPr>
        <p:spPr>
          <a:xfrm>
            <a:off x="457200" y="-679449"/>
            <a:ext cx="7772400" cy="679449"/>
          </a:xfrm>
        </p:spPr>
        <p:txBody>
          <a:bodyPr anchor="b"/>
          <a:lstStyle/>
          <a:p>
            <a:r>
              <a:rPr lang="en-US" dirty="0"/>
              <a:t>South East Advancing Practice Faculty Team</a:t>
            </a:r>
            <a:r>
              <a:rPr lang="en-US" dirty="0">
                <a:ea typeface="+mj-lt"/>
                <a:cs typeface="+mj-lt"/>
              </a:rPr>
              <a:t> </a:t>
            </a:r>
            <a:endParaRPr lang="en-US" dirty="0"/>
          </a:p>
        </p:txBody>
      </p:sp>
    </p:spTree>
    <p:extLst>
      <p:ext uri="{BB962C8B-B14F-4D97-AF65-F5344CB8AC3E}">
        <p14:creationId xmlns:p14="http://schemas.microsoft.com/office/powerpoint/2010/main" val="84328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47C1BB9-78FF-4146-8D4E-1F6E42EA4354}"/>
              </a:ext>
            </a:extLst>
          </p:cNvPr>
          <p:cNvSpPr txBox="1">
            <a:spLocks/>
          </p:cNvSpPr>
          <p:nvPr/>
        </p:nvSpPr>
        <p:spPr>
          <a:xfrm>
            <a:off x="161064" y="459914"/>
            <a:ext cx="5444605" cy="679449"/>
          </a:xfrm>
          <a:prstGeom prst="rect">
            <a:avLst/>
          </a:prstGeom>
        </p:spPr>
        <p:txBody>
          <a:bodyPr lIns="91440" tIns="45720" rIns="91440" bIns="45720" anchor="t"/>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US" sz="3200" dirty="0"/>
              <a:t>What have </a:t>
            </a:r>
            <a:r>
              <a:rPr lang="en-US" sz="5400" i="1" dirty="0">
                <a:solidFill>
                  <a:srgbClr val="003893"/>
                </a:solidFill>
              </a:rPr>
              <a:t>we</a:t>
            </a:r>
            <a:r>
              <a:rPr lang="en-US" sz="3200" dirty="0"/>
              <a:t> achieved so far…</a:t>
            </a:r>
            <a:endParaRPr lang="en-US" sz="2000" dirty="0">
              <a:solidFill>
                <a:srgbClr val="003893"/>
              </a:solidFill>
            </a:endParaRPr>
          </a:p>
          <a:p>
            <a:endParaRPr lang="en-US" sz="2400" dirty="0">
              <a:solidFill>
                <a:srgbClr val="003893"/>
              </a:solidFill>
              <a:cs typeface="Arial"/>
            </a:endParaRPr>
          </a:p>
        </p:txBody>
      </p:sp>
      <p:sp>
        <p:nvSpPr>
          <p:cNvPr id="2" name="TextBox 1">
            <a:extLst>
              <a:ext uri="{FF2B5EF4-FFF2-40B4-BE49-F238E27FC236}">
                <a16:creationId xmlns:a16="http://schemas.microsoft.com/office/drawing/2014/main" id="{1EB527F2-0858-468A-B166-C1B4A1382106}"/>
              </a:ext>
            </a:extLst>
          </p:cNvPr>
          <p:cNvSpPr txBox="1"/>
          <p:nvPr/>
        </p:nvSpPr>
        <p:spPr>
          <a:xfrm>
            <a:off x="827886" y="2085030"/>
            <a:ext cx="7488227"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3893"/>
                </a:solidFill>
              </a:rPr>
              <a:t>Influencing the National Agenda</a:t>
            </a:r>
          </a:p>
          <a:p>
            <a:endParaRPr lang="en-US" sz="1000" b="1" dirty="0"/>
          </a:p>
          <a:p>
            <a:pPr marL="285750" indent="-285750">
              <a:buBlip>
                <a:blip r:embed="rId3">
                  <a:extLst>
                    <a:ext uri="{96DAC541-7B7A-43D3-8B79-37D633B846F1}">
                      <asvg:svgBlip xmlns:asvg="http://schemas.microsoft.com/office/drawing/2016/SVG/main" r:embed="rId4"/>
                    </a:ext>
                  </a:extLst>
                </a:blip>
              </a:buBlip>
            </a:pPr>
            <a:r>
              <a:rPr lang="en-US" dirty="0"/>
              <a:t>Consultant level Practice</a:t>
            </a:r>
          </a:p>
          <a:p>
            <a:pPr marL="285750" indent="-285750">
              <a:buBlip>
                <a:blip r:embed="rId3">
                  <a:extLst>
                    <a:ext uri="{96DAC541-7B7A-43D3-8B79-37D633B846F1}">
                      <asvg:svgBlip xmlns:asvg="http://schemas.microsoft.com/office/drawing/2016/SVG/main" r:embed="rId4"/>
                    </a:ext>
                  </a:extLst>
                </a:blip>
              </a:buBlip>
            </a:pPr>
            <a:r>
              <a:rPr lang="en-US" dirty="0"/>
              <a:t>Independent Portfolio Route</a:t>
            </a:r>
          </a:p>
          <a:p>
            <a:pPr marL="285750" indent="-285750">
              <a:buBlip>
                <a:blip r:embed="rId3">
                  <a:extLst>
                    <a:ext uri="{96DAC541-7B7A-43D3-8B79-37D633B846F1}">
                      <asvg:svgBlip xmlns:asvg="http://schemas.microsoft.com/office/drawing/2016/SVG/main" r:embed="rId4"/>
                    </a:ext>
                  </a:extLst>
                </a:blip>
              </a:buBlip>
            </a:pPr>
            <a:r>
              <a:rPr lang="en-US" dirty="0"/>
              <a:t>Mental Health Curriculum and Framework</a:t>
            </a:r>
          </a:p>
          <a:p>
            <a:pPr marL="285750" indent="-285750">
              <a:buBlip>
                <a:blip r:embed="rId3">
                  <a:extLst>
                    <a:ext uri="{96DAC541-7B7A-43D3-8B79-37D633B846F1}">
                      <asvg:svgBlip xmlns:asvg="http://schemas.microsoft.com/office/drawing/2016/SVG/main" r:embed="rId4"/>
                    </a:ext>
                  </a:extLst>
                </a:blip>
              </a:buBlip>
            </a:pPr>
            <a:r>
              <a:rPr lang="en-US" dirty="0"/>
              <a:t>CPD</a:t>
            </a:r>
          </a:p>
          <a:p>
            <a:pPr marL="285750" indent="-285750">
              <a:buBlip>
                <a:blip r:embed="rId3">
                  <a:extLst>
                    <a:ext uri="{96DAC541-7B7A-43D3-8B79-37D633B846F1}">
                      <asvg:svgBlip xmlns:asvg="http://schemas.microsoft.com/office/drawing/2016/SVG/main" r:embed="rId4"/>
                    </a:ext>
                  </a:extLst>
                </a:blip>
              </a:buBlip>
            </a:pPr>
            <a:r>
              <a:rPr lang="en-US" dirty="0"/>
              <a:t>Credentials</a:t>
            </a:r>
          </a:p>
          <a:p>
            <a:endParaRPr lang="en-US" b="1" dirty="0"/>
          </a:p>
          <a:p>
            <a:r>
              <a:rPr lang="en-US" sz="2000" b="1" dirty="0">
                <a:solidFill>
                  <a:srgbClr val="003893"/>
                </a:solidFill>
              </a:rPr>
              <a:t>Regional Engagement &amp; Innovation</a:t>
            </a:r>
          </a:p>
          <a:p>
            <a:endParaRPr lang="en-US" sz="1000" b="1" dirty="0"/>
          </a:p>
          <a:p>
            <a:pPr marL="285750" indent="-285750">
              <a:buBlip>
                <a:blip r:embed="rId3">
                  <a:extLst>
                    <a:ext uri="{96DAC541-7B7A-43D3-8B79-37D633B846F1}">
                      <asvg:svgBlip xmlns:asvg="http://schemas.microsoft.com/office/drawing/2016/SVG/main" r:embed="rId4"/>
                    </a:ext>
                  </a:extLst>
                </a:blip>
              </a:buBlip>
            </a:pPr>
            <a:r>
              <a:rPr lang="en-US" dirty="0"/>
              <a:t>Communities of Practice</a:t>
            </a:r>
          </a:p>
          <a:p>
            <a:pPr marL="285750" indent="-285750">
              <a:buBlip>
                <a:blip r:embed="rId3">
                  <a:extLst>
                    <a:ext uri="{96DAC541-7B7A-43D3-8B79-37D633B846F1}">
                      <asvg:svgBlip xmlns:asvg="http://schemas.microsoft.com/office/drawing/2016/SVG/main" r:embed="rId4"/>
                    </a:ext>
                  </a:extLst>
                </a:blip>
              </a:buBlip>
            </a:pPr>
            <a:r>
              <a:rPr lang="en-US" dirty="0"/>
              <a:t>Networks, steering groups and conferences</a:t>
            </a:r>
          </a:p>
          <a:p>
            <a:pPr marL="285750" indent="-285750">
              <a:buBlip>
                <a:blip r:embed="rId3">
                  <a:extLst>
                    <a:ext uri="{96DAC541-7B7A-43D3-8B79-37D633B846F1}">
                      <asvg:svgBlip xmlns:asvg="http://schemas.microsoft.com/office/drawing/2016/SVG/main" r:embed="rId4"/>
                    </a:ext>
                  </a:extLst>
                </a:blip>
              </a:buBlip>
            </a:pPr>
            <a:r>
              <a:rPr lang="en-US" dirty="0"/>
              <a:t>Active engagement in the ACP Survey </a:t>
            </a:r>
          </a:p>
          <a:p>
            <a:pPr marL="285750" indent="-285750">
              <a:buBlip>
                <a:blip r:embed="rId3">
                  <a:extLst>
                    <a:ext uri="{96DAC541-7B7A-43D3-8B79-37D633B846F1}">
                      <asvg:svgBlip xmlns:asvg="http://schemas.microsoft.com/office/drawing/2016/SVG/main" r:embed="rId4"/>
                    </a:ext>
                  </a:extLst>
                </a:blip>
              </a:buBlip>
            </a:pPr>
            <a:r>
              <a:rPr lang="en-US" dirty="0"/>
              <a:t>Action Learning Sets in Primary Care &amp; Mental Health</a:t>
            </a:r>
          </a:p>
          <a:p>
            <a:pPr marL="285750" indent="-285750">
              <a:buBlip>
                <a:blip r:embed="rId3">
                  <a:extLst>
                    <a:ext uri="{96DAC541-7B7A-43D3-8B79-37D633B846F1}">
                      <asvg:svgBlip xmlns:asvg="http://schemas.microsoft.com/office/drawing/2016/SVG/main" r:embed="rId4"/>
                    </a:ext>
                  </a:extLst>
                </a:blip>
              </a:buBlip>
            </a:pPr>
            <a:endParaRPr lang="en-US" b="1" dirty="0"/>
          </a:p>
          <a:p>
            <a:pPr marL="285750" indent="-285750">
              <a:buBlip>
                <a:blip r:embed="rId3">
                  <a:extLst>
                    <a:ext uri="{96DAC541-7B7A-43D3-8B79-37D633B846F1}">
                      <asvg:svgBlip xmlns:asvg="http://schemas.microsoft.com/office/drawing/2016/SVG/main" r:embed="rId4"/>
                    </a:ext>
                  </a:extLst>
                </a:blip>
              </a:buBlip>
            </a:pPr>
            <a:endParaRPr lang="en-US" b="1" dirty="0"/>
          </a:p>
          <a:p>
            <a:pPr marL="285750" indent="-285750">
              <a:buBlip>
                <a:blip r:embed="rId3">
                  <a:extLst>
                    <a:ext uri="{96DAC541-7B7A-43D3-8B79-37D633B846F1}">
                      <asvg:svgBlip xmlns:asvg="http://schemas.microsoft.com/office/drawing/2016/SVG/main" r:embed="rId4"/>
                    </a:ext>
                  </a:extLst>
                </a:blip>
              </a:buBlip>
            </a:pPr>
            <a:endParaRPr lang="en-US" b="1" dirty="0"/>
          </a:p>
          <a:p>
            <a:pPr marL="285750" indent="-285750">
              <a:buBlip>
                <a:blip r:embed="rId3">
                  <a:extLst>
                    <a:ext uri="{96DAC541-7B7A-43D3-8B79-37D633B846F1}">
                      <asvg:svgBlip xmlns:asvg="http://schemas.microsoft.com/office/drawing/2016/SVG/main" r:embed="rId4"/>
                    </a:ext>
                  </a:extLst>
                </a:blip>
              </a:buBlip>
            </a:pPr>
            <a:endParaRPr lang="en-US" b="1" dirty="0"/>
          </a:p>
          <a:p>
            <a:endParaRPr lang="en-US" b="1" dirty="0"/>
          </a:p>
        </p:txBody>
      </p:sp>
      <p:sp>
        <p:nvSpPr>
          <p:cNvPr id="3" name="TextBox 2">
            <a:extLst>
              <a:ext uri="{FF2B5EF4-FFF2-40B4-BE49-F238E27FC236}">
                <a16:creationId xmlns:a16="http://schemas.microsoft.com/office/drawing/2014/main" id="{908E7CA3-254E-4E73-A3C0-7A151847428E}"/>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5" name="TextBox 4">
            <a:extLst>
              <a:ext uri="{FF2B5EF4-FFF2-40B4-BE49-F238E27FC236}">
                <a16:creationId xmlns:a16="http://schemas.microsoft.com/office/drawing/2014/main" id="{157AF459-6C53-4895-A0ED-1E60E35C3225}"/>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5"/>
              </a:rPr>
              <a:t>#AdvPracWeek20</a:t>
            </a:r>
            <a:endParaRPr lang="en-GB" b="1" dirty="0">
              <a:latin typeface="+mj-lt"/>
            </a:endParaRPr>
          </a:p>
        </p:txBody>
      </p:sp>
      <p:sp>
        <p:nvSpPr>
          <p:cNvPr id="4" name="Title 3">
            <a:extLst>
              <a:ext uri="{FF2B5EF4-FFF2-40B4-BE49-F238E27FC236}">
                <a16:creationId xmlns:a16="http://schemas.microsoft.com/office/drawing/2014/main" id="{11359024-FF66-4817-91EB-667623ED5E57}"/>
              </a:ext>
            </a:extLst>
          </p:cNvPr>
          <p:cNvSpPr>
            <a:spLocks noGrp="1"/>
          </p:cNvSpPr>
          <p:nvPr>
            <p:ph type="ctrTitle"/>
          </p:nvPr>
        </p:nvSpPr>
        <p:spPr>
          <a:xfrm>
            <a:off x="457200" y="-679449"/>
            <a:ext cx="7772400" cy="679449"/>
          </a:xfrm>
        </p:spPr>
        <p:txBody>
          <a:bodyPr anchor="b"/>
          <a:lstStyle/>
          <a:p>
            <a:r>
              <a:rPr lang="en-US" dirty="0"/>
              <a:t>What have </a:t>
            </a:r>
            <a:r>
              <a:rPr lang="en-US" sz="6000" i="1" dirty="0">
                <a:solidFill>
                  <a:srgbClr val="003893"/>
                </a:solidFill>
              </a:rPr>
              <a:t>we</a:t>
            </a:r>
            <a:r>
              <a:rPr lang="en-US" dirty="0"/>
              <a:t> achieved so far…</a:t>
            </a:r>
            <a:endParaRPr lang="en-US" sz="2400" dirty="0">
              <a:solidFill>
                <a:srgbClr val="003893"/>
              </a:solidFill>
            </a:endParaRPr>
          </a:p>
        </p:txBody>
      </p:sp>
    </p:spTree>
    <p:extLst>
      <p:ext uri="{BB962C8B-B14F-4D97-AF65-F5344CB8AC3E}">
        <p14:creationId xmlns:p14="http://schemas.microsoft.com/office/powerpoint/2010/main" val="138092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47C1BB9-78FF-4146-8D4E-1F6E42EA4354}"/>
              </a:ext>
            </a:extLst>
          </p:cNvPr>
          <p:cNvSpPr txBox="1">
            <a:spLocks/>
          </p:cNvSpPr>
          <p:nvPr/>
        </p:nvSpPr>
        <p:spPr>
          <a:xfrm>
            <a:off x="183641" y="286766"/>
            <a:ext cx="5444605" cy="679449"/>
          </a:xfrm>
          <a:prstGeom prst="rect">
            <a:avLst/>
          </a:prstGeom>
        </p:spPr>
        <p:txBody>
          <a:bodyPr lIns="91440" tIns="45720" rIns="91440" bIns="45720" anchor="t"/>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US" sz="3200" dirty="0"/>
              <a:t>What next…</a:t>
            </a:r>
            <a:endParaRPr lang="en-US" sz="2000" dirty="0">
              <a:solidFill>
                <a:srgbClr val="003893"/>
              </a:solidFill>
            </a:endParaRPr>
          </a:p>
          <a:p>
            <a:endParaRPr lang="en-US" sz="2400" dirty="0">
              <a:solidFill>
                <a:srgbClr val="003893"/>
              </a:solidFill>
              <a:cs typeface="Arial"/>
            </a:endParaRPr>
          </a:p>
        </p:txBody>
      </p:sp>
      <p:sp>
        <p:nvSpPr>
          <p:cNvPr id="3" name="TextBox 2">
            <a:extLst>
              <a:ext uri="{FF2B5EF4-FFF2-40B4-BE49-F238E27FC236}">
                <a16:creationId xmlns:a16="http://schemas.microsoft.com/office/drawing/2014/main" id="{8CEADC30-6633-488C-A84D-64662EB37858}"/>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sp>
        <p:nvSpPr>
          <p:cNvPr id="4" name="TextBox 3">
            <a:extLst>
              <a:ext uri="{FF2B5EF4-FFF2-40B4-BE49-F238E27FC236}">
                <a16:creationId xmlns:a16="http://schemas.microsoft.com/office/drawing/2014/main" id="{7A522602-B84E-4F79-ABC6-7F01F7D0F46D}"/>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3"/>
              </a:rPr>
              <a:t>#AdvPracWeek20</a:t>
            </a:r>
            <a:endParaRPr lang="en-GB" b="1" dirty="0">
              <a:latin typeface="+mj-lt"/>
            </a:endParaRPr>
          </a:p>
        </p:txBody>
      </p:sp>
      <p:sp>
        <p:nvSpPr>
          <p:cNvPr id="6" name="Title 5">
            <a:extLst>
              <a:ext uri="{FF2B5EF4-FFF2-40B4-BE49-F238E27FC236}">
                <a16:creationId xmlns:a16="http://schemas.microsoft.com/office/drawing/2014/main" id="{8276611E-BAFE-4C8C-B589-04FDA747789C}"/>
              </a:ext>
            </a:extLst>
          </p:cNvPr>
          <p:cNvSpPr>
            <a:spLocks noGrp="1"/>
          </p:cNvSpPr>
          <p:nvPr>
            <p:ph type="ctrTitle"/>
          </p:nvPr>
        </p:nvSpPr>
        <p:spPr>
          <a:xfrm>
            <a:off x="183641" y="877860"/>
            <a:ext cx="7772400" cy="679449"/>
          </a:xfrm>
        </p:spPr>
        <p:txBody>
          <a:bodyPr/>
          <a:lstStyle/>
          <a:p>
            <a:r>
              <a:rPr lang="en-US" sz="2800" dirty="0">
                <a:solidFill>
                  <a:srgbClr val="003893"/>
                </a:solidFill>
              </a:rPr>
              <a:t>National &amp; regional ask</a:t>
            </a:r>
            <a:endParaRPr lang="en-GB" sz="2800" dirty="0">
              <a:solidFill>
                <a:srgbClr val="003893"/>
              </a:solidFill>
            </a:endParaRPr>
          </a:p>
        </p:txBody>
      </p:sp>
      <p:sp>
        <p:nvSpPr>
          <p:cNvPr id="7" name="Text Placeholder 6">
            <a:extLst>
              <a:ext uri="{FF2B5EF4-FFF2-40B4-BE49-F238E27FC236}">
                <a16:creationId xmlns:a16="http://schemas.microsoft.com/office/drawing/2014/main" id="{18C18A13-831F-483C-8C0F-38A4F205F8A9}"/>
              </a:ext>
            </a:extLst>
          </p:cNvPr>
          <p:cNvSpPr>
            <a:spLocks noGrp="1"/>
          </p:cNvSpPr>
          <p:nvPr>
            <p:ph type="body" sz="quarter" idx="13"/>
          </p:nvPr>
        </p:nvSpPr>
        <p:spPr>
          <a:xfrm>
            <a:off x="316111" y="1510212"/>
            <a:ext cx="8011886" cy="3720662"/>
          </a:xfrm>
        </p:spPr>
        <p:txBody>
          <a:bodyPr/>
          <a:lstStyle/>
          <a:p>
            <a:pPr>
              <a:buFont typeface="Arial" panose="020B0604020202020204" pitchFamily="34" charset="0"/>
              <a:buChar char="•"/>
            </a:pPr>
            <a:r>
              <a:rPr lang="en-US" sz="1600" dirty="0"/>
              <a:t>To drive the step change in advanced practice </a:t>
            </a:r>
            <a:r>
              <a:rPr lang="en-GB" sz="1600" dirty="0"/>
              <a:t>signalled</a:t>
            </a:r>
            <a:r>
              <a:rPr lang="en-US" sz="1600" dirty="0"/>
              <a:t> in the NHS Long Term Plan.</a:t>
            </a:r>
          </a:p>
          <a:p>
            <a:pPr marL="0" indent="0">
              <a:buNone/>
            </a:pPr>
            <a:endParaRPr lang="en-US" sz="1600" dirty="0"/>
          </a:p>
          <a:p>
            <a:r>
              <a:rPr lang="en-GB" sz="1600" dirty="0"/>
              <a:t>To drive modernised transformed pathways of care.</a:t>
            </a:r>
          </a:p>
          <a:p>
            <a:pPr marL="0" indent="0">
              <a:buNone/>
            </a:pPr>
            <a:endParaRPr lang="en-GB" sz="1600" dirty="0"/>
          </a:p>
          <a:p>
            <a:r>
              <a:rPr lang="en-GB" sz="1600" dirty="0"/>
              <a:t>To support quality, value and impact.</a:t>
            </a:r>
          </a:p>
          <a:p>
            <a:pPr marL="0" indent="0">
              <a:buNone/>
            </a:pPr>
            <a:endParaRPr lang="en-GB" sz="1600" dirty="0"/>
          </a:p>
          <a:p>
            <a:r>
              <a:rPr lang="en-GB" sz="1600" dirty="0"/>
              <a:t>To lead and promote advanced practice as part of the workforce solutions that support service change.</a:t>
            </a:r>
          </a:p>
          <a:p>
            <a:pPr marL="0" indent="0">
              <a:buNone/>
            </a:pPr>
            <a:endParaRPr lang="en-GB" sz="1600" dirty="0"/>
          </a:p>
          <a:p>
            <a:r>
              <a:rPr lang="en-GB" sz="1600" dirty="0"/>
              <a:t>To work with our 6 </a:t>
            </a:r>
            <a:r>
              <a:rPr lang="en-GB" sz="1600" dirty="0">
                <a:latin typeface="arial" panose="020B0604020202020204" pitchFamily="34" charset="0"/>
              </a:rPr>
              <a:t>I</a:t>
            </a:r>
            <a:r>
              <a:rPr lang="en-GB" sz="1600" i="0" dirty="0">
                <a:effectLst/>
                <a:latin typeface="arial" panose="020B0604020202020204" pitchFamily="34" charset="0"/>
              </a:rPr>
              <a:t>ntegrated </a:t>
            </a:r>
            <a:r>
              <a:rPr lang="en-GB" sz="1600" dirty="0">
                <a:latin typeface="arial" panose="020B0604020202020204" pitchFamily="34" charset="0"/>
              </a:rPr>
              <a:t>C</a:t>
            </a:r>
            <a:r>
              <a:rPr lang="en-GB" sz="1600" i="0" dirty="0">
                <a:effectLst/>
                <a:latin typeface="arial" panose="020B0604020202020204" pitchFamily="34" charset="0"/>
              </a:rPr>
              <a:t>are </a:t>
            </a:r>
            <a:r>
              <a:rPr lang="en-GB" sz="1600" dirty="0">
                <a:latin typeface="arial" panose="020B0604020202020204" pitchFamily="34" charset="0"/>
              </a:rPr>
              <a:t>S</a:t>
            </a:r>
            <a:r>
              <a:rPr lang="en-GB" sz="1600" i="0" dirty="0">
                <a:effectLst/>
                <a:latin typeface="arial" panose="020B0604020202020204" pitchFamily="34" charset="0"/>
              </a:rPr>
              <a:t>ystems</a:t>
            </a:r>
            <a:r>
              <a:rPr lang="en-GB" sz="1600" dirty="0"/>
              <a:t>/</a:t>
            </a:r>
            <a:r>
              <a:rPr lang="en-GB" sz="1600" dirty="0">
                <a:latin typeface="arial" panose="020B0604020202020204" pitchFamily="34" charset="0"/>
              </a:rPr>
              <a:t>S</a:t>
            </a:r>
            <a:r>
              <a:rPr lang="en-GB" sz="1600" b="0" i="0" dirty="0">
                <a:effectLst/>
                <a:latin typeface="arial" panose="020B0604020202020204" pitchFamily="34" charset="0"/>
              </a:rPr>
              <a:t>ustainability and Transformation Partnerships</a:t>
            </a:r>
            <a:r>
              <a:rPr lang="en-GB" sz="1600" dirty="0"/>
              <a:t> to identify demand and commission high quality education and training.</a:t>
            </a:r>
          </a:p>
          <a:p>
            <a:pPr marL="0" indent="0">
              <a:buNone/>
            </a:pPr>
            <a:endParaRPr lang="en-GB" sz="1600" dirty="0"/>
          </a:p>
          <a:p>
            <a:r>
              <a:rPr lang="en-GB" sz="1600" dirty="0"/>
              <a:t>To support the supervisory needs of our learners.</a:t>
            </a:r>
          </a:p>
        </p:txBody>
      </p:sp>
    </p:spTree>
    <p:extLst>
      <p:ext uri="{BB962C8B-B14F-4D97-AF65-F5344CB8AC3E}">
        <p14:creationId xmlns:p14="http://schemas.microsoft.com/office/powerpoint/2010/main" val="304404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1EA4454-A562-434A-9180-FC52110C7FF7}"/>
              </a:ext>
            </a:extLst>
          </p:cNvPr>
          <p:cNvSpPr txBox="1"/>
          <p:nvPr/>
        </p:nvSpPr>
        <p:spPr>
          <a:xfrm>
            <a:off x="370905" y="2381370"/>
            <a:ext cx="5516880" cy="1569660"/>
          </a:xfrm>
          <a:prstGeom prst="rect">
            <a:avLst/>
          </a:prstGeom>
          <a:noFill/>
        </p:spPr>
        <p:txBody>
          <a:bodyPr wrap="square">
            <a:spAutoFit/>
          </a:bodyPr>
          <a:lstStyle/>
          <a:p>
            <a:r>
              <a:rPr lang="en-US" sz="2400" b="1" dirty="0">
                <a:solidFill>
                  <a:srgbClr val="003893"/>
                </a:solidFill>
                <a:effectLst/>
                <a:latin typeface="Arial" panose="020B0604020202020204" pitchFamily="34" charset="0"/>
                <a:ea typeface="Times New Roman" panose="02020603050405020304" pitchFamily="18" charset="0"/>
              </a:rPr>
              <a:t>Slido poll - </a:t>
            </a:r>
            <a:r>
              <a:rPr lang="en-US" sz="2400" dirty="0">
                <a:effectLst/>
                <a:latin typeface="Arial" panose="020B0604020202020204" pitchFamily="34" charset="0"/>
                <a:ea typeface="Times New Roman" panose="02020603050405020304" pitchFamily="18" charset="0"/>
              </a:rPr>
              <a:t>What suggestions could you offer to help us shape our communication approach to enable this? </a:t>
            </a:r>
            <a:endParaRPr lang="en-GB" sz="4000" dirty="0"/>
          </a:p>
        </p:txBody>
      </p:sp>
      <p:sp>
        <p:nvSpPr>
          <p:cNvPr id="4" name="TextBox 3">
            <a:extLst>
              <a:ext uri="{FF2B5EF4-FFF2-40B4-BE49-F238E27FC236}">
                <a16:creationId xmlns:a16="http://schemas.microsoft.com/office/drawing/2014/main" id="{01454BA2-7E38-490F-A95B-C2FA3CED98CB}"/>
              </a:ext>
            </a:extLst>
          </p:cNvPr>
          <p:cNvSpPr txBox="1"/>
          <p:nvPr/>
        </p:nvSpPr>
        <p:spPr>
          <a:xfrm>
            <a:off x="226670" y="6426926"/>
            <a:ext cx="3108713" cy="369332"/>
          </a:xfrm>
          <a:prstGeom prst="rect">
            <a:avLst/>
          </a:prstGeom>
          <a:noFill/>
        </p:spPr>
        <p:txBody>
          <a:bodyPr wrap="square" rtlCol="0">
            <a:spAutoFit/>
          </a:bodyPr>
          <a:lstStyle/>
          <a:p>
            <a:r>
              <a:rPr lang="en-US" b="1" dirty="0"/>
              <a:t>Slido.com #95327</a:t>
            </a:r>
            <a:endParaRPr lang="en-GB" b="1" dirty="0"/>
          </a:p>
        </p:txBody>
      </p:sp>
      <p:pic>
        <p:nvPicPr>
          <p:cNvPr id="9" name="Graphic 8" descr="Connections">
            <a:extLst>
              <a:ext uri="{FF2B5EF4-FFF2-40B4-BE49-F238E27FC236}">
                <a16:creationId xmlns:a16="http://schemas.microsoft.com/office/drawing/2014/main" id="{D671E489-A5A4-48BE-9890-083E61E8D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4449" y="2265407"/>
            <a:ext cx="4100559" cy="4100559"/>
          </a:xfrm>
          <a:prstGeom prst="rect">
            <a:avLst/>
          </a:prstGeom>
        </p:spPr>
      </p:pic>
      <p:sp>
        <p:nvSpPr>
          <p:cNvPr id="10" name="TextBox 9">
            <a:extLst>
              <a:ext uri="{FF2B5EF4-FFF2-40B4-BE49-F238E27FC236}">
                <a16:creationId xmlns:a16="http://schemas.microsoft.com/office/drawing/2014/main" id="{77218523-68C4-4B7B-AC5F-E7496D103BD5}"/>
              </a:ext>
            </a:extLst>
          </p:cNvPr>
          <p:cNvSpPr txBox="1"/>
          <p:nvPr/>
        </p:nvSpPr>
        <p:spPr>
          <a:xfrm>
            <a:off x="5360373" y="6365966"/>
            <a:ext cx="3108713" cy="369332"/>
          </a:xfrm>
          <a:prstGeom prst="rect">
            <a:avLst/>
          </a:prstGeom>
          <a:noFill/>
        </p:spPr>
        <p:txBody>
          <a:bodyPr wrap="square" rtlCol="0">
            <a:spAutoFit/>
          </a:bodyPr>
          <a:lstStyle/>
          <a:p>
            <a:r>
              <a:rPr lang="en-GB" b="1" i="0" u="sng" dirty="0">
                <a:solidFill>
                  <a:srgbClr val="1B95E0"/>
                </a:solidFill>
                <a:effectLst/>
                <a:latin typeface="+mj-lt"/>
                <a:hlinkClick r:id="rId5"/>
              </a:rPr>
              <a:t>#AdvPracWeek20</a:t>
            </a:r>
            <a:endParaRPr lang="en-GB" b="1" dirty="0">
              <a:latin typeface="+mj-lt"/>
            </a:endParaRPr>
          </a:p>
        </p:txBody>
      </p:sp>
      <p:sp>
        <p:nvSpPr>
          <p:cNvPr id="2" name="Title 1">
            <a:extLst>
              <a:ext uri="{FF2B5EF4-FFF2-40B4-BE49-F238E27FC236}">
                <a16:creationId xmlns:a16="http://schemas.microsoft.com/office/drawing/2014/main" id="{C707C28A-44A2-4C37-A441-835A114B2885}"/>
              </a:ext>
            </a:extLst>
          </p:cNvPr>
          <p:cNvSpPr>
            <a:spLocks noGrp="1"/>
          </p:cNvSpPr>
          <p:nvPr>
            <p:ph type="ctrTitle"/>
          </p:nvPr>
        </p:nvSpPr>
        <p:spPr>
          <a:xfrm>
            <a:off x="457200" y="-679449"/>
            <a:ext cx="7772400" cy="679449"/>
          </a:xfrm>
        </p:spPr>
        <p:txBody>
          <a:bodyPr anchor="b"/>
          <a:lstStyle/>
          <a:p>
            <a:r>
              <a:rPr lang="en-US" dirty="0">
                <a:latin typeface="Arial" panose="020B0604020202020204" pitchFamily="34" charset="0"/>
                <a:ea typeface="Times New Roman" panose="02020603050405020304" pitchFamily="18" charset="0"/>
              </a:rPr>
              <a:t>Communication approach</a:t>
            </a:r>
            <a:endParaRPr lang="en-GB" sz="4400" dirty="0"/>
          </a:p>
        </p:txBody>
      </p:sp>
      <p:sp>
        <p:nvSpPr>
          <p:cNvPr id="8" name="TextBox 7">
            <a:extLst>
              <a:ext uri="{FF2B5EF4-FFF2-40B4-BE49-F238E27FC236}">
                <a16:creationId xmlns:a16="http://schemas.microsoft.com/office/drawing/2014/main" id="{8860CA3E-A1C3-49FA-AAD3-A59B7B328795}"/>
              </a:ext>
            </a:extLst>
          </p:cNvPr>
          <p:cNvSpPr txBox="1"/>
          <p:nvPr/>
        </p:nvSpPr>
        <p:spPr>
          <a:xfrm>
            <a:off x="226397" y="266259"/>
            <a:ext cx="4572000" cy="1754326"/>
          </a:xfrm>
          <a:prstGeom prst="rect">
            <a:avLst/>
          </a:prstGeom>
          <a:noFill/>
        </p:spPr>
        <p:txBody>
          <a:bodyPr wrap="square">
            <a:spAutoFit/>
          </a:bodyPr>
          <a:lstStyle/>
          <a:p>
            <a:pPr lvl="0" fontAlgn="base"/>
            <a:r>
              <a:rPr lang="en-US" sz="3600" b="1" dirty="0">
                <a:solidFill>
                  <a:srgbClr val="A00054"/>
                </a:solidFill>
                <a:latin typeface="Arial" panose="020B0604020202020204" pitchFamily="34" charset="0"/>
                <a:ea typeface="Times New Roman" panose="02020603050405020304" pitchFamily="18" charset="0"/>
              </a:rPr>
              <a:t>Shaping our communication approach</a:t>
            </a:r>
            <a:endParaRPr lang="en-GB" sz="3600" b="1" dirty="0">
              <a:solidFill>
                <a:srgbClr val="A00054"/>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5360389"/>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600D5A45EA04B8618821CBCA96CD0" ma:contentTypeVersion="9" ma:contentTypeDescription="Create a new document." ma:contentTypeScope="" ma:versionID="7d93b4e8a5046137e9a1ea583854f7a4">
  <xsd:schema xmlns:xsd="http://www.w3.org/2001/XMLSchema" xmlns:xs="http://www.w3.org/2001/XMLSchema" xmlns:p="http://schemas.microsoft.com/office/2006/metadata/properties" xmlns:ns2="a08db89e-ee73-4ae1-bd01-1100354f273b" xmlns:ns3="43b97ac5-fbaa-4d5d-9c4a-5a7462f46725" targetNamespace="http://schemas.microsoft.com/office/2006/metadata/properties" ma:root="true" ma:fieldsID="d99f029bfcd331af1cc82226aca1903e" ns2:_="" ns3:_="">
    <xsd:import namespace="a08db89e-ee73-4ae1-bd01-1100354f273b"/>
    <xsd:import namespace="43b97ac5-fbaa-4d5d-9c4a-5a7462f467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db89e-ee73-4ae1-bd01-1100354f2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b97ac5-fbaa-4d5d-9c4a-5a7462f467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3b97ac5-fbaa-4d5d-9c4a-5a7462f46725">
      <UserInfo>
        <DisplayName>Claire Parker</DisplayName>
        <AccountId>99</AccountId>
        <AccountType/>
      </UserInfo>
    </SharedWithUsers>
  </documentManagement>
</p:properties>
</file>

<file path=customXml/itemProps1.xml><?xml version="1.0" encoding="utf-8"?>
<ds:datastoreItem xmlns:ds="http://schemas.openxmlformats.org/officeDocument/2006/customXml" ds:itemID="{F46FB5BD-C8BD-42C4-B084-A71496CB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db89e-ee73-4ae1-bd01-1100354f273b"/>
    <ds:schemaRef ds:uri="43b97ac5-fbaa-4d5d-9c4a-5a7462f467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1A1D6-7708-46B6-AE10-E7295AC66D6E}">
  <ds:schemaRefs>
    <ds:schemaRef ds:uri="http://schemas.microsoft.com/sharepoint/v3/contenttype/forms"/>
  </ds:schemaRefs>
</ds:datastoreItem>
</file>

<file path=customXml/itemProps3.xml><?xml version="1.0" encoding="utf-8"?>
<ds:datastoreItem xmlns:ds="http://schemas.openxmlformats.org/officeDocument/2006/customXml" ds:itemID="{7C7BFF85-9401-413D-ADB8-81C7F7E6191F}">
  <ds:schemaRefs>
    <ds:schemaRef ds:uri="http://schemas.microsoft.com/office/infopath/2007/PartnerControls"/>
    <ds:schemaRef ds:uri="43b97ac5-fbaa-4d5d-9c4a-5a7462f4672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08db89e-ee73-4ae1-bd01-1100354f273b"/>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TEMPLATE+-+Master+slide+deck+v2 (1)</Template>
  <TotalTime>732</TotalTime>
  <Words>1889</Words>
  <Application>Microsoft Office PowerPoint</Application>
  <PresentationFormat>On-screen Show (4:3)</PresentationFormat>
  <Paragraphs>261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Calibri</vt:lpstr>
      <vt:lpstr>Courier New</vt:lpstr>
      <vt:lpstr>Noto serif</vt:lpstr>
      <vt:lpstr>Symbol</vt:lpstr>
      <vt:lpstr>Times New Roman</vt:lpstr>
      <vt:lpstr>HEE PPT - Master slide deck_1 (1)</vt:lpstr>
      <vt:lpstr>HEE South East Advancing Practice Faculty</vt:lpstr>
      <vt:lpstr>Slido</vt:lpstr>
      <vt:lpstr>Purpose</vt:lpstr>
      <vt:lpstr>Who do we have joining us today?</vt:lpstr>
      <vt:lpstr>HEE South East Profile </vt:lpstr>
      <vt:lpstr>South East Advancing Practice Faculty Team </vt:lpstr>
      <vt:lpstr>What have we achieved so far…</vt:lpstr>
      <vt:lpstr>National &amp; regional ask</vt:lpstr>
      <vt:lpstr>Communication approach</vt:lpstr>
      <vt:lpstr>What are your expectations, what do you want from the faculty and how can you contribute? </vt:lpstr>
      <vt:lpstr>Questions</vt:lpstr>
      <vt:lpstr>Contact</vt:lpstr>
      <vt:lpstr>Next up…</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Devon Puttick</dc:creator>
  <cp:lastModifiedBy>Devon Puttick</cp:lastModifiedBy>
  <cp:revision>9</cp:revision>
  <dcterms:created xsi:type="dcterms:W3CDTF">2019-07-29T07:48:02Z</dcterms:created>
  <dcterms:modified xsi:type="dcterms:W3CDTF">2020-11-11T17:10:38Z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0x010100DEF600D5A45EA04B8618821CBCA96CD0</vt:lpwstr>
  </property>
</Properties>
</file>