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417" r:id="rId2"/>
    <p:sldId id="423" r:id="rId3"/>
    <p:sldId id="434" r:id="rId4"/>
    <p:sldId id="449" r:id="rId5"/>
    <p:sldId id="451" r:id="rId6"/>
    <p:sldId id="445" r:id="rId7"/>
    <p:sldId id="454" r:id="rId8"/>
    <p:sldId id="453" r:id="rId9"/>
    <p:sldId id="452" r:id="rId10"/>
    <p:sldId id="429" r:id="rId11"/>
    <p:sldId id="436" r:id="rId12"/>
    <p:sldId id="437" r:id="rId13"/>
    <p:sldId id="439" r:id="rId14"/>
    <p:sldId id="442" r:id="rId15"/>
    <p:sldId id="440" r:id="rId16"/>
    <p:sldId id="441" r:id="rId17"/>
    <p:sldId id="443" r:id="rId18"/>
    <p:sldId id="455" r:id="rId19"/>
    <p:sldId id="446" r:id="rId20"/>
    <p:sldId id="43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181"/>
    <a:srgbClr val="F28B20"/>
    <a:srgbClr val="97A1C3"/>
    <a:srgbClr val="60686D"/>
    <a:srgbClr val="E94E1B"/>
    <a:srgbClr val="8D979E"/>
    <a:srgbClr val="E6EBEE"/>
    <a:srgbClr val="D67C1C"/>
    <a:srgbClr val="9CC5CE"/>
    <a:srgbClr val="7BC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37" autoAdjust="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58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70F83-17DC-1649-B130-6D34680024CB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FEE63-697B-074F-B4EA-6EDC99BBCA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56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9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34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5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5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6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6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6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7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15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1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2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49A3D-6129-5C4B-ABB4-02EB33401BE5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D9EC7-A787-CB4F-9426-94BE49F0CF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4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jp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52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5898533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What Is It?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28B20"/>
              </a:solidFill>
              <a:latin typeface="Trebuchet MS"/>
              <a:cs typeface="Trebuchet M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B8B2BFB-3084-4818-9FD4-45F192724077}"/>
              </a:ext>
            </a:extLst>
          </p:cNvPr>
          <p:cNvSpPr/>
          <p:nvPr/>
        </p:nvSpPr>
        <p:spPr>
          <a:xfrm>
            <a:off x="1599863" y="1462664"/>
            <a:ext cx="5306646" cy="3725503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2800" dirty="0">
                <a:solidFill>
                  <a:schemeClr val="bg1"/>
                </a:solidFill>
                <a:latin typeface="Trebuchet MS"/>
                <a:cs typeface="Trebuchet MS"/>
              </a:rPr>
              <a:t>Gives you the tools and knowledge to be able to understand your sleep and make the behavioral and environmental changes that will help you sleep better.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662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47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551411-1285-4500-9BD2-BF9212295E8C}"/>
              </a:ext>
            </a:extLst>
          </p:cNvPr>
          <p:cNvSpPr txBox="1"/>
          <p:nvPr/>
        </p:nvSpPr>
        <p:spPr>
          <a:xfrm>
            <a:off x="230584" y="131310"/>
            <a:ext cx="6704788" cy="205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&amp; culture.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8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E960EBA-5A8B-4D37-AABB-8ABFE03509DE}"/>
              </a:ext>
            </a:extLst>
          </p:cNvPr>
          <p:cNvSpPr/>
          <p:nvPr/>
        </p:nvSpPr>
        <p:spPr>
          <a:xfrm>
            <a:off x="230584" y="1187903"/>
            <a:ext cx="5486400" cy="1998707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GB" sz="2800" b="1" dirty="0">
                <a:solidFill>
                  <a:schemeClr val="bg1"/>
                </a:solidFill>
                <a:latin typeface="Trebuchet MS"/>
                <a:cs typeface="Trebuchet MS"/>
              </a:rPr>
              <a:t>We celebrate a lack of sleep.</a:t>
            </a:r>
          </a:p>
          <a:p>
            <a:pPr>
              <a:lnSpc>
                <a:spcPct val="110000"/>
              </a:lnSpc>
            </a:pPr>
            <a:r>
              <a:rPr lang="en-GB" sz="2800" b="1" dirty="0">
                <a:solidFill>
                  <a:schemeClr val="bg1"/>
                </a:solidFill>
                <a:latin typeface="Trebuchet MS"/>
                <a:cs typeface="Trebuchet MS"/>
              </a:rPr>
              <a:t>Don’t sleep well? Then you must be successful.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D26BA3-D797-41A4-A65E-DAC66B6459CB}"/>
              </a:ext>
            </a:extLst>
          </p:cNvPr>
          <p:cNvSpPr/>
          <p:nvPr/>
        </p:nvSpPr>
        <p:spPr>
          <a:xfrm>
            <a:off x="2973784" y="3592063"/>
            <a:ext cx="5486400" cy="1890954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GB" sz="2800" dirty="0">
                <a:solidFill>
                  <a:schemeClr val="bg1"/>
                </a:solidFill>
                <a:latin typeface="Trebuchet MS"/>
                <a:cs typeface="Trebuchet MS"/>
              </a:rPr>
              <a:t>Sleep deprivation is not classed as serious. Tired? Then you must be lazy.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59159" y="597227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30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5898533" cy="1483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What sleep looks like.</a:t>
            </a: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28B20"/>
              </a:solidFill>
              <a:latin typeface="Trebuchet MS"/>
              <a:cs typeface="Trebuchet M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A5CC53-4A2D-45DD-9028-F0E3962AF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06" y="1257594"/>
            <a:ext cx="7669433" cy="40419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23662" y="5888496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1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5898533" cy="4868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How to sleep better.</a:t>
            </a: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GB" sz="28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r>
              <a:rPr lang="en-GB" sz="2800" dirty="0">
                <a:solidFill>
                  <a:schemeClr val="bg1"/>
                </a:solidFill>
                <a:latin typeface="Trebuchet MS"/>
                <a:cs typeface="Trebuchet MS"/>
              </a:rPr>
              <a:t>1. What is your sleep opportunity?</a:t>
            </a:r>
          </a:p>
          <a:p>
            <a:pPr>
              <a:lnSpc>
                <a:spcPct val="110000"/>
              </a:lnSpc>
            </a:pPr>
            <a:endParaRPr lang="en-GB" sz="28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r>
              <a:rPr lang="en-GB" sz="2800" dirty="0">
                <a:solidFill>
                  <a:schemeClr val="bg1"/>
                </a:solidFill>
                <a:latin typeface="Trebuchet MS"/>
                <a:cs typeface="Trebuchet MS"/>
              </a:rPr>
              <a:t>2. Your pre-sleep routine</a:t>
            </a:r>
          </a:p>
          <a:p>
            <a:pPr>
              <a:lnSpc>
                <a:spcPct val="110000"/>
              </a:lnSpc>
            </a:pPr>
            <a:endParaRPr lang="en-GB" sz="28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r>
              <a:rPr lang="en-GB" sz="2800" dirty="0">
                <a:solidFill>
                  <a:schemeClr val="bg1"/>
                </a:solidFill>
                <a:latin typeface="Trebuchet MS"/>
                <a:cs typeface="Trebuchet MS"/>
              </a:rPr>
              <a:t>3. Your sleep environment</a:t>
            </a:r>
          </a:p>
          <a:p>
            <a:pPr>
              <a:lnSpc>
                <a:spcPct val="110000"/>
              </a:lnSpc>
            </a:pPr>
            <a:endParaRPr lang="en-GB" sz="28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r>
              <a:rPr lang="en-GB" sz="2800" dirty="0">
                <a:solidFill>
                  <a:schemeClr val="bg1"/>
                </a:solidFill>
                <a:latin typeface="Trebuchet MS"/>
                <a:cs typeface="Trebuchet MS"/>
              </a:rPr>
              <a:t>4. And relax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28B20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1798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311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401023"/>
            <a:ext cx="8104139" cy="4722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What is your sleep opportunity?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Trebuchet MS"/>
                <a:cs typeface="Trebuchet MS"/>
              </a:rPr>
              <a:t>Work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Trebuchet MS"/>
                <a:cs typeface="Trebuchet MS"/>
              </a:rPr>
              <a:t>Kids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Trebuchet MS"/>
                <a:cs typeface="Trebuchet MS"/>
              </a:rPr>
              <a:t>Exercise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Trebuchet MS"/>
                <a:cs typeface="Trebuchet MS"/>
              </a:rPr>
              <a:t>Hobbies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Trebuchet MS"/>
                <a:cs typeface="Trebuchet MS"/>
              </a:rPr>
              <a:t>Your partner</a:t>
            </a:r>
          </a:p>
          <a:p>
            <a:pPr marL="742950" lvl="0" indent="-742950">
              <a:lnSpc>
                <a:spcPct val="150000"/>
              </a:lnSpc>
              <a:buAutoNum type="arabicPeriod"/>
            </a:pPr>
            <a:endParaRPr lang="en-US" sz="2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37949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993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343765"/>
            <a:ext cx="8104139" cy="592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>
                <a:solidFill>
                  <a:schemeClr val="bg1"/>
                </a:solidFill>
                <a:latin typeface="Trebuchet MS"/>
                <a:cs typeface="Trebuchet MS"/>
              </a:rPr>
              <a:t>Sleep </a:t>
            </a:r>
            <a:r>
              <a:rPr lang="fr-FR" sz="3600" dirty="0" err="1">
                <a:solidFill>
                  <a:schemeClr val="bg1"/>
                </a:solidFill>
                <a:latin typeface="Trebuchet MS"/>
                <a:cs typeface="Trebuchet MS"/>
              </a:rPr>
              <a:t>Environment</a:t>
            </a:r>
            <a:endParaRPr lang="fr-FR" sz="36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50000"/>
              </a:lnSpc>
            </a:pPr>
            <a:endParaRPr lang="fr-FR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bg1"/>
                </a:solidFill>
                <a:latin typeface="Trebuchet MS"/>
                <a:cs typeface="Trebuchet MS"/>
              </a:rPr>
              <a:t>Cool-16-18 degrees Celsius in the room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bg1"/>
                </a:solidFill>
                <a:latin typeface="Trebuchet MS"/>
                <a:cs typeface="Trebuchet MS"/>
              </a:rPr>
              <a:t>Consistent-Light &amp; Noise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bg1"/>
                </a:solidFill>
                <a:latin typeface="Trebuchet MS"/>
                <a:cs typeface="Trebuchet MS"/>
              </a:rPr>
              <a:t>Comfortable-Mattress, Pillow, Duvet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GB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bg1"/>
                </a:solidFill>
                <a:latin typeface="Trebuchet MS"/>
                <a:cs typeface="Trebuchet MS"/>
              </a:rPr>
              <a:t>Calm-Decor, Tidiness</a:t>
            </a:r>
          </a:p>
          <a:p>
            <a:pPr marL="742950" lvl="0" indent="-742950">
              <a:lnSpc>
                <a:spcPct val="150000"/>
              </a:lnSpc>
              <a:buAutoNum type="arabicPeriod"/>
            </a:pPr>
            <a:endParaRPr lang="en-US" sz="2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662" y="5984423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060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75F71C-56DD-4250-B831-9709CDBB05CF}"/>
              </a:ext>
            </a:extLst>
          </p:cNvPr>
          <p:cNvSpPr txBox="1"/>
          <p:nvPr/>
        </p:nvSpPr>
        <p:spPr>
          <a:xfrm>
            <a:off x="127243" y="261720"/>
            <a:ext cx="5778687" cy="1483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How to sleep better.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28B20"/>
              </a:solidFill>
              <a:latin typeface="Trebuchet MS"/>
              <a:cs typeface="Trebuchet M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C3C212-028C-4D64-B624-7D3F018A70FB}"/>
              </a:ext>
            </a:extLst>
          </p:cNvPr>
          <p:cNvSpPr/>
          <p:nvPr/>
        </p:nvSpPr>
        <p:spPr>
          <a:xfrm>
            <a:off x="394077" y="1713596"/>
            <a:ext cx="3441472" cy="1785223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GB" sz="2000" dirty="0">
                <a:solidFill>
                  <a:schemeClr val="bg1"/>
                </a:solidFill>
                <a:latin typeface="Trebuchet MS"/>
                <a:cs typeface="Trebuchet MS"/>
              </a:rPr>
              <a:t>Golden hour before bed - create a healthy pre-sleep routine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534370D-2002-4964-9DDE-0C492B155FC6}"/>
              </a:ext>
            </a:extLst>
          </p:cNvPr>
          <p:cNvSpPr/>
          <p:nvPr/>
        </p:nvSpPr>
        <p:spPr>
          <a:xfrm>
            <a:off x="4916032" y="1938422"/>
            <a:ext cx="3441472" cy="1785223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GB" sz="2000" dirty="0">
                <a:solidFill>
                  <a:schemeClr val="bg1"/>
                </a:solidFill>
                <a:latin typeface="Trebuchet MS"/>
                <a:cs typeface="Trebuchet MS"/>
              </a:rPr>
              <a:t>reduce blue light &amp; make right decisions around tech activity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E257EB6-E605-46A0-A6A1-9881E8E531DB}"/>
              </a:ext>
            </a:extLst>
          </p:cNvPr>
          <p:cNvSpPr/>
          <p:nvPr/>
        </p:nvSpPr>
        <p:spPr>
          <a:xfrm>
            <a:off x="1333155" y="3800748"/>
            <a:ext cx="3441472" cy="1785223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en-US" sz="2000" dirty="0">
                <a:solidFill>
                  <a:schemeClr val="bg1"/>
                </a:solidFill>
                <a:latin typeface="Trebuchet MS"/>
                <a:cs typeface="Trebuchet MS"/>
              </a:rPr>
              <a:t>Relaxing Activities-What relaxes you?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8680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73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5898533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How to sleep better.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28B20"/>
              </a:solidFill>
              <a:latin typeface="Trebuchet MS"/>
              <a:cs typeface="Trebuchet M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B8B2BFB-3084-4818-9FD4-45F192724077}"/>
              </a:ext>
            </a:extLst>
          </p:cNvPr>
          <p:cNvSpPr/>
          <p:nvPr/>
        </p:nvSpPr>
        <p:spPr>
          <a:xfrm>
            <a:off x="716199" y="1462664"/>
            <a:ext cx="7372724" cy="3725503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GB" sz="4800" dirty="0">
                <a:solidFill>
                  <a:schemeClr val="bg1"/>
                </a:solidFill>
                <a:latin typeface="Trebuchet MS"/>
                <a:cs typeface="Trebuchet MS"/>
              </a:rPr>
              <a:t>Going to bed when you are sleepy &amp; waking up at the same time everyday</a:t>
            </a:r>
          </a:p>
          <a:p>
            <a:pPr algn="ctr">
              <a:lnSpc>
                <a:spcPct val="110000"/>
              </a:lnSpc>
            </a:pPr>
            <a:endParaRPr lang="en-US" sz="2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00373" y="5921418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73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401023"/>
            <a:ext cx="8104139" cy="4301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bg1"/>
                </a:solidFill>
                <a:latin typeface="Trebuchet MS"/>
                <a:cs typeface="Trebuchet MS"/>
              </a:rPr>
              <a:t>And relax.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solidFill>
                  <a:schemeClr val="bg1"/>
                </a:solidFill>
                <a:latin typeface="Trebuchet MS"/>
                <a:cs typeface="Trebuchet MS"/>
              </a:rPr>
              <a:t>-The “The” technique</a:t>
            </a:r>
          </a:p>
          <a:p>
            <a:pPr>
              <a:lnSpc>
                <a:spcPct val="150000"/>
              </a:lnSpc>
            </a:pPr>
            <a:endParaRPr lang="en-GB" sz="30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50000"/>
              </a:lnSpc>
            </a:pPr>
            <a:r>
              <a:rPr lang="en-GB" sz="3000" dirty="0">
                <a:solidFill>
                  <a:schemeClr val="bg1"/>
                </a:solidFill>
                <a:latin typeface="Trebuchet MS"/>
                <a:cs typeface="Trebuchet MS"/>
              </a:rPr>
              <a:t>-Pick a line from a song</a:t>
            </a:r>
          </a:p>
          <a:p>
            <a:pPr>
              <a:lnSpc>
                <a:spcPct val="150000"/>
              </a:lnSpc>
            </a:pPr>
            <a:endParaRPr lang="en-GB" sz="30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50000"/>
              </a:lnSpc>
            </a:pPr>
            <a:r>
              <a:rPr lang="en-GB" sz="3000" dirty="0">
                <a:solidFill>
                  <a:schemeClr val="bg1"/>
                </a:solidFill>
                <a:latin typeface="Trebuchet MS"/>
                <a:cs typeface="Trebuchet MS"/>
              </a:rPr>
              <a:t>-Yogic breathing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662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71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401023"/>
            <a:ext cx="8104139" cy="4503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bg1"/>
                </a:solidFill>
                <a:latin typeface="Trebuchet MS"/>
                <a:cs typeface="Trebuchet MS"/>
              </a:rPr>
              <a:t>And relax.</a:t>
            </a:r>
          </a:p>
          <a:p>
            <a:pPr algn="ctr">
              <a:lnSpc>
                <a:spcPct val="150000"/>
              </a:lnSpc>
            </a:pPr>
            <a:endParaRPr lang="en-GB" sz="40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>
              <a:lnSpc>
                <a:spcPct val="150000"/>
              </a:lnSpc>
            </a:pPr>
            <a:r>
              <a:rPr lang="en-GB" sz="4000" dirty="0">
                <a:solidFill>
                  <a:schemeClr val="bg1"/>
                </a:solidFill>
                <a:latin typeface="Trebuchet MS"/>
                <a:cs typeface="Trebuchet MS"/>
              </a:rPr>
              <a:t>Change your mindset, You might be  a poor sleeper but you are brilliant at being tired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662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83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5898533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How to sleep better.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F28B20"/>
              </a:solidFill>
              <a:latin typeface="Trebuchet MS"/>
              <a:cs typeface="Trebuchet M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B8B2BFB-3084-4818-9FD4-45F192724077}"/>
              </a:ext>
            </a:extLst>
          </p:cNvPr>
          <p:cNvSpPr/>
          <p:nvPr/>
        </p:nvSpPr>
        <p:spPr>
          <a:xfrm>
            <a:off x="716199" y="1462664"/>
            <a:ext cx="7372724" cy="3725503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GB" sz="4800" dirty="0">
                <a:solidFill>
                  <a:schemeClr val="bg1"/>
                </a:solidFill>
                <a:latin typeface="Trebuchet MS"/>
                <a:cs typeface="Trebuchet MS"/>
              </a:rPr>
              <a:t>Tell yourself the story of</a:t>
            </a:r>
          </a:p>
          <a:p>
            <a:pPr algn="ctr">
              <a:lnSpc>
                <a:spcPct val="110000"/>
              </a:lnSpc>
            </a:pPr>
            <a:r>
              <a:rPr lang="en-GB" sz="4800">
                <a:solidFill>
                  <a:schemeClr val="bg1"/>
                </a:solidFill>
                <a:latin typeface="Trebuchet MS"/>
                <a:cs typeface="Trebuchet MS"/>
              </a:rPr>
              <a:t>when </a:t>
            </a:r>
            <a:r>
              <a:rPr lang="en-GB" sz="4800" dirty="0">
                <a:solidFill>
                  <a:schemeClr val="bg1"/>
                </a:solidFill>
                <a:latin typeface="Trebuchet MS"/>
                <a:cs typeface="Trebuchet MS"/>
              </a:rPr>
              <a:t>you have had poor sleep and you have performed amazingly</a:t>
            </a:r>
          </a:p>
          <a:p>
            <a:pPr algn="ctr">
              <a:lnSpc>
                <a:spcPct val="110000"/>
              </a:lnSpc>
            </a:pPr>
            <a:endParaRPr lang="en-US" sz="28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95407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C97CE-3EAE-41DB-B575-91930938E809}"/>
              </a:ext>
            </a:extLst>
          </p:cNvPr>
          <p:cNvSpPr txBox="1"/>
          <p:nvPr/>
        </p:nvSpPr>
        <p:spPr>
          <a:xfrm>
            <a:off x="230584" y="453031"/>
            <a:ext cx="7169022" cy="3686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About The Sleep Geek.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rebuchet MS"/>
                <a:cs typeface="Trebuchet MS"/>
              </a:rPr>
              <a:t>-Sleep Behaviour &amp; Environment Expert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rebuchet MS"/>
                <a:cs typeface="Trebuchet MS"/>
              </a:rPr>
              <a:t>-Insomniac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rebuchet MS"/>
                <a:cs typeface="Trebuchet MS"/>
              </a:rPr>
              <a:t>-Sports Teams &amp; </a:t>
            </a:r>
            <a:r>
              <a:rPr lang="en-US" sz="2200" dirty="0" err="1">
                <a:solidFill>
                  <a:schemeClr val="bg1"/>
                </a:solidFill>
                <a:latin typeface="Trebuchet MS"/>
                <a:cs typeface="Trebuchet MS"/>
              </a:rPr>
              <a:t>Organisations</a:t>
            </a:r>
            <a:endParaRPr lang="en-US" sz="22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rebuchet MS"/>
                <a:cs typeface="Trebuchet MS"/>
              </a:rPr>
              <a:t>-Help companies develop products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rebuchet MS"/>
                <a:cs typeface="Trebuchet MS"/>
              </a:rPr>
              <a:t>-Expert on Channel 4’s Secrets of Sleep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D48419-C721-4FC6-9EB8-9E0411F95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852" y="1328403"/>
            <a:ext cx="1673516" cy="16662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30584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48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0243E3-6B30-4576-ABB1-2CD3F172D0DD}"/>
              </a:ext>
            </a:extLst>
          </p:cNvPr>
          <p:cNvSpPr/>
          <p:nvPr/>
        </p:nvSpPr>
        <p:spPr>
          <a:xfrm>
            <a:off x="337651" y="201798"/>
            <a:ext cx="8384318" cy="510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  <a:defRPr/>
            </a:pPr>
            <a:r>
              <a:rPr lang="en-US" sz="3600" dirty="0">
                <a:solidFill>
                  <a:prstClr val="white"/>
                </a:solidFill>
                <a:latin typeface="Trebuchet MS"/>
                <a:cs typeface="Trebuchet MS"/>
              </a:rPr>
              <a:t>Need more Information?</a:t>
            </a:r>
          </a:p>
          <a:p>
            <a:pPr lvl="0">
              <a:lnSpc>
                <a:spcPct val="110000"/>
              </a:lnSpc>
              <a:defRPr/>
            </a:pPr>
            <a:endParaRPr lang="en-US" sz="20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10000"/>
              </a:lnSpc>
              <a:defRPr/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10000"/>
              </a:lnSpc>
              <a:defRPr/>
            </a:pPr>
            <a:r>
              <a:rPr lang="en-US" sz="2400" dirty="0">
                <a:solidFill>
                  <a:prstClr val="white"/>
                </a:solidFill>
                <a:latin typeface="Trebuchet MS"/>
                <a:cs typeface="Trebuchet MS"/>
              </a:rPr>
              <a:t>Get in touch.</a:t>
            </a:r>
          </a:p>
          <a:p>
            <a:pPr lvl="0">
              <a:lnSpc>
                <a:spcPct val="110000"/>
              </a:lnSpc>
              <a:defRPr/>
            </a:pPr>
            <a:r>
              <a:rPr lang="en-US" sz="2400" dirty="0">
                <a:solidFill>
                  <a:prstClr val="white"/>
                </a:solidFill>
                <a:latin typeface="Trebuchet MS"/>
                <a:cs typeface="Trebuchet MS"/>
              </a:rPr>
              <a:t>w. thesleepgeek.co.uk</a:t>
            </a:r>
          </a:p>
          <a:p>
            <a:pPr lvl="0">
              <a:lnSpc>
                <a:spcPct val="110000"/>
              </a:lnSpc>
              <a:defRPr/>
            </a:pPr>
            <a:r>
              <a:rPr lang="en-US" sz="2400" dirty="0">
                <a:solidFill>
                  <a:prstClr val="white"/>
                </a:solidFill>
                <a:latin typeface="Trebuchet MS"/>
                <a:cs typeface="Trebuchet MS"/>
              </a:rPr>
              <a:t>e. hello@thesleepgeek.co.uk</a:t>
            </a:r>
          </a:p>
          <a:p>
            <a:pPr lvl="0">
              <a:lnSpc>
                <a:spcPct val="110000"/>
              </a:lnSpc>
              <a:defRPr/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10000"/>
              </a:lnSpc>
              <a:defRPr/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10000"/>
              </a:lnSpc>
              <a:defRPr/>
            </a:pPr>
            <a:r>
              <a:rPr lang="en-US" sz="2400" dirty="0">
                <a:solidFill>
                  <a:prstClr val="white"/>
                </a:solidFill>
                <a:latin typeface="Trebuchet MS"/>
                <a:cs typeface="Trebuchet MS"/>
              </a:rPr>
              <a:t>For the latest on all things sleep, follow me:</a:t>
            </a:r>
          </a:p>
          <a:p>
            <a:pPr lvl="0">
              <a:lnSpc>
                <a:spcPct val="110000"/>
              </a:lnSpc>
              <a:defRPr/>
            </a:pPr>
            <a:r>
              <a:rPr lang="en-US" dirty="0">
                <a:solidFill>
                  <a:prstClr val="white"/>
                </a:solidFill>
                <a:latin typeface="Trebuchet MS"/>
                <a:cs typeface="Trebuchet MS"/>
              </a:rPr>
              <a:t>	</a:t>
            </a:r>
          </a:p>
          <a:p>
            <a:pPr lvl="0">
              <a:lnSpc>
                <a:spcPct val="110000"/>
              </a:lnSpc>
              <a:defRPr/>
            </a:pPr>
            <a:r>
              <a:rPr lang="en-US" dirty="0">
                <a:solidFill>
                  <a:prstClr val="white"/>
                </a:solidFill>
                <a:latin typeface="Trebuchet MS"/>
                <a:cs typeface="Trebuchet MS"/>
              </a:rPr>
              <a:t>	@</a:t>
            </a:r>
            <a:r>
              <a:rPr lang="en-US" dirty="0" err="1">
                <a:solidFill>
                  <a:prstClr val="white"/>
                </a:solidFill>
                <a:latin typeface="Trebuchet MS"/>
                <a:cs typeface="Trebuchet MS"/>
              </a:rPr>
              <a:t>TheSleepGeek</a:t>
            </a:r>
            <a:r>
              <a:rPr lang="en-US" dirty="0">
                <a:solidFill>
                  <a:prstClr val="white"/>
                </a:solidFill>
                <a:latin typeface="Trebuchet MS"/>
                <a:cs typeface="Trebuchet MS"/>
              </a:rPr>
              <a:t>					   @thesleepgeek</a:t>
            </a:r>
          </a:p>
          <a:p>
            <a:pPr lvl="0">
              <a:lnSpc>
                <a:spcPct val="110000"/>
              </a:lnSpc>
              <a:defRPr/>
            </a:pPr>
            <a:endParaRPr lang="en-US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10000"/>
              </a:lnSpc>
              <a:defRPr/>
            </a:pPr>
            <a:r>
              <a:rPr lang="en-GB" dirty="0">
                <a:solidFill>
                  <a:prstClr val="white"/>
                </a:solidFill>
                <a:latin typeface="Trebuchet MS"/>
                <a:cs typeface="Trebuchet MS"/>
              </a:rPr>
              <a:t>	</a:t>
            </a:r>
            <a:r>
              <a:rPr lang="en-GB" dirty="0" err="1">
                <a:solidFill>
                  <a:prstClr val="white"/>
                </a:solidFill>
                <a:latin typeface="Trebuchet MS"/>
                <a:cs typeface="Trebuchet MS"/>
              </a:rPr>
              <a:t>TheSleepGeek</a:t>
            </a:r>
            <a:r>
              <a:rPr lang="en-GB" dirty="0">
                <a:solidFill>
                  <a:prstClr val="white"/>
                </a:solidFill>
                <a:latin typeface="Trebuchet MS"/>
                <a:cs typeface="Trebuchet MS"/>
              </a:rPr>
              <a:t>					    </a:t>
            </a:r>
            <a:r>
              <a:rPr lang="en-GB">
                <a:solidFill>
                  <a:prstClr val="white"/>
                </a:solidFill>
                <a:latin typeface="Trebuchet MS"/>
                <a:cs typeface="Trebuchet MS"/>
              </a:rPr>
              <a:t>TheSleepGeek</a:t>
            </a:r>
            <a:endParaRPr lang="en-US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D6E121-2A12-4D11-BA37-14690F72D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84" y="4205248"/>
            <a:ext cx="354037" cy="3540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1341A6-6D4F-4184-9ACA-E9D80C9157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313" y="4761083"/>
            <a:ext cx="333790" cy="3337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96787" y="5989285"/>
            <a:ext cx="770830" cy="7544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7730B3-7CFA-4808-9915-4564A7E71B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6211" y="4205686"/>
            <a:ext cx="353599" cy="3535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62D4F1-F7DB-4460-95A9-4A994A9399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3316" y="4818472"/>
            <a:ext cx="536494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09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528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To encourage sleep you need a drop in heart rate (be relaxed) and a drop in core temperature (feel cooler)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662" y="5928617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2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3071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You cannot force yourself to sleep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white"/>
                </a:solidFill>
                <a:latin typeface="Trebuchet MS"/>
                <a:cs typeface="Trebuchet MS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00372" y="5949460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91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3912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We all have an individual sleep need (Sleep Quantity + Sleep Quality)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662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9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547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Your body likes consistency when it comes to sleep -Your lie in could be the reason you are not sleeping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57510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5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5472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During the day our sleep pressure builds, driving our sleepiness at bedtime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86085" y="5936527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60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4142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Naps help sleep deprivation, but for many make poor sleep worse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00372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1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B90D3-7892-4B9F-8981-A177E8202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513E2E-B3A1-4125-84AE-3D94BB451D1B}"/>
              </a:ext>
            </a:extLst>
          </p:cNvPr>
          <p:cNvSpPr txBox="1"/>
          <p:nvPr/>
        </p:nvSpPr>
        <p:spPr>
          <a:xfrm>
            <a:off x="5905930" y="5989285"/>
            <a:ext cx="4069733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Trebuchet MS"/>
                <a:cs typeface="Trebuchet MS"/>
              </a:rPr>
              <a:t>thesleepgeek.co.uk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F23215-293B-4674-A9BB-433AAAF4E288}"/>
              </a:ext>
            </a:extLst>
          </p:cNvPr>
          <p:cNvSpPr txBox="1"/>
          <p:nvPr/>
        </p:nvSpPr>
        <p:spPr>
          <a:xfrm>
            <a:off x="323662" y="297331"/>
            <a:ext cx="8104139" cy="491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dirty="0">
                <a:solidFill>
                  <a:schemeClr val="bg1"/>
                </a:solidFill>
                <a:latin typeface="Trebuchet MS"/>
                <a:cs typeface="Trebuchet MS"/>
              </a:rPr>
              <a:t>Sleep truths.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60686D"/>
              </a:solidFill>
              <a:latin typeface="Trebuchet MS"/>
              <a:cs typeface="Trebuchet M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  <a:latin typeface="Trebuchet MS"/>
                <a:cs typeface="Trebuchet MS"/>
              </a:rPr>
              <a:t>Everyone has their own Sleep Type (are you an owl, a lark or a typical sleeper)</a:t>
            </a:r>
          </a:p>
          <a:p>
            <a:pPr lvl="0">
              <a:lnSpc>
                <a:spcPct val="150000"/>
              </a:lnSpc>
            </a:pPr>
            <a:endParaRPr lang="en-US" sz="2400" dirty="0">
              <a:solidFill>
                <a:prstClr val="white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F6A226-2C12-46AE-9FC6-80C1605F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1797" y="5989285"/>
            <a:ext cx="770830" cy="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5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C5AF0A9AE0D4D8032BBF19C904698" ma:contentTypeVersion="20" ma:contentTypeDescription="Create a new document." ma:contentTypeScope="" ma:versionID="867221da17ec2f9c62b685efb7cd5391">
  <xsd:schema xmlns:xsd="http://www.w3.org/2001/XMLSchema" xmlns:xs="http://www.w3.org/2001/XMLSchema" xmlns:p="http://schemas.microsoft.com/office/2006/metadata/properties" xmlns:ns2="03b25e55-1fda-4dd5-9a75-c38d0989a0e2" xmlns:ns3="d2389ad0-4628-4ca4-babd-a5e1ca1fc43d" targetNamespace="http://schemas.microsoft.com/office/2006/metadata/properties" ma:root="true" ma:fieldsID="564d56024ec950cb51b530f9321c7ac6" ns2:_="" ns3:_="">
    <xsd:import namespace="03b25e55-1fda-4dd5-9a75-c38d0989a0e2"/>
    <xsd:import namespace="d2389ad0-4628-4ca4-babd-a5e1ca1fc4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Number" minOccurs="0"/>
                <xsd:element ref="ns2:NumberOrde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b25e55-1fda-4dd5-9a75-c38d0989a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umber" ma:index="15" nillable="true" ma:displayName="Number" ma:format="Dropdown" ma:internalName="Number" ma:percentage="FALSE">
      <xsd:simpleType>
        <xsd:restriction base="dms:Number"/>
      </xsd:simpleType>
    </xsd:element>
    <xsd:element name="NumberOrder" ma:index="16" nillable="true" ma:displayName="Number Order" ma:default="6" ma:format="Dropdown" ma:indexed="true" ma:internalName="NumberOrder" ma:percentage="FALSE">
      <xsd:simpleType>
        <xsd:restriction base="dms:Number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b5e471e-86a7-4573-b003-24887ebde4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89ad0-4628-4ca4-babd-a5e1ca1fc43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2e7178f-5b02-4f7e-a22e-1f7fb5c4485f}" ma:internalName="TaxCatchAll" ma:showField="CatchAllData" ma:web="d2389ad0-4628-4ca4-babd-a5e1ca1fc4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berOrder xmlns="03b25e55-1fda-4dd5-9a75-c38d0989a0e2">6</NumberOrder>
    <Number xmlns="03b25e55-1fda-4dd5-9a75-c38d0989a0e2" xsi:nil="true"/>
    <lcf76f155ced4ddcb4097134ff3c332f xmlns="03b25e55-1fda-4dd5-9a75-c38d0989a0e2">
      <Terms xmlns="http://schemas.microsoft.com/office/infopath/2007/PartnerControls"/>
    </lcf76f155ced4ddcb4097134ff3c332f>
    <TaxCatchAll xmlns="d2389ad0-4628-4ca4-babd-a5e1ca1fc43d" xsi:nil="true"/>
  </documentManagement>
</p:properties>
</file>

<file path=customXml/itemProps1.xml><?xml version="1.0" encoding="utf-8"?>
<ds:datastoreItem xmlns:ds="http://schemas.openxmlformats.org/officeDocument/2006/customXml" ds:itemID="{4F2E9984-D459-4E0C-8CCE-CE96B9BDCE28}"/>
</file>

<file path=customXml/itemProps2.xml><?xml version="1.0" encoding="utf-8"?>
<ds:datastoreItem xmlns:ds="http://schemas.openxmlformats.org/officeDocument/2006/customXml" ds:itemID="{C3AF273F-5838-45E6-9E86-0E44646B870B}"/>
</file>

<file path=customXml/itemProps3.xml><?xml version="1.0" encoding="utf-8"?>
<ds:datastoreItem xmlns:ds="http://schemas.openxmlformats.org/officeDocument/2006/customXml" ds:itemID="{B3F4A7DE-0B87-4BC8-B63E-F8EE3888FE26}"/>
</file>

<file path=docProps/app.xml><?xml version="1.0" encoding="utf-8"?>
<Properties xmlns="http://schemas.openxmlformats.org/officeDocument/2006/extended-properties" xmlns:vt="http://schemas.openxmlformats.org/officeDocument/2006/docPropsVTypes">
  <TotalTime>4919</TotalTime>
  <Words>469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Holland</dc:creator>
  <cp:lastModifiedBy>Louise Walczak</cp:lastModifiedBy>
  <cp:revision>206</cp:revision>
  <dcterms:created xsi:type="dcterms:W3CDTF">2013-08-14T08:12:26Z</dcterms:created>
  <dcterms:modified xsi:type="dcterms:W3CDTF">2020-02-10T14:40:42Z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0x0101001A0C5AF0A9AE0D4D8032BBF19C904698</vt:lpwstr>
  </property>
</Properties>
</file>