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6858000" cy="5143500"/>
  <p:notesSz cx="6858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1594485"/>
            <a:ext cx="58293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2880360"/>
            <a:ext cx="48006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633472" y="4267200"/>
            <a:ext cx="184785" cy="134620"/>
          </a:xfrm>
          <a:custGeom>
            <a:avLst/>
            <a:gdLst/>
            <a:ahLst/>
            <a:cxnLst/>
            <a:rect l="l" t="t" r="r" b="b"/>
            <a:pathLst>
              <a:path w="184785" h="134620">
                <a:moveTo>
                  <a:pt x="184403" y="0"/>
                </a:moveTo>
                <a:lnTo>
                  <a:pt x="0" y="0"/>
                </a:lnTo>
                <a:lnTo>
                  <a:pt x="0" y="134112"/>
                </a:lnTo>
                <a:lnTo>
                  <a:pt x="184403" y="134112"/>
                </a:lnTo>
                <a:lnTo>
                  <a:pt x="184403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633472" y="4131563"/>
            <a:ext cx="184785" cy="135890"/>
          </a:xfrm>
          <a:custGeom>
            <a:avLst/>
            <a:gdLst/>
            <a:ahLst/>
            <a:cxnLst/>
            <a:rect l="l" t="t" r="r" b="b"/>
            <a:pathLst>
              <a:path w="184785" h="135889">
                <a:moveTo>
                  <a:pt x="184403" y="0"/>
                </a:moveTo>
                <a:lnTo>
                  <a:pt x="0" y="0"/>
                </a:lnTo>
                <a:lnTo>
                  <a:pt x="0" y="135636"/>
                </a:lnTo>
                <a:lnTo>
                  <a:pt x="184403" y="135636"/>
                </a:lnTo>
                <a:lnTo>
                  <a:pt x="184403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633472" y="3875532"/>
            <a:ext cx="93345" cy="134620"/>
          </a:xfrm>
          <a:custGeom>
            <a:avLst/>
            <a:gdLst/>
            <a:ahLst/>
            <a:cxnLst/>
            <a:rect l="l" t="t" r="r" b="b"/>
            <a:pathLst>
              <a:path w="93344" h="134620">
                <a:moveTo>
                  <a:pt x="92963" y="0"/>
                </a:moveTo>
                <a:lnTo>
                  <a:pt x="0" y="0"/>
                </a:lnTo>
                <a:lnTo>
                  <a:pt x="0" y="134112"/>
                </a:lnTo>
                <a:lnTo>
                  <a:pt x="92963" y="134112"/>
                </a:lnTo>
                <a:lnTo>
                  <a:pt x="92963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633472" y="3741419"/>
            <a:ext cx="93345" cy="134620"/>
          </a:xfrm>
          <a:custGeom>
            <a:avLst/>
            <a:gdLst/>
            <a:ahLst/>
            <a:cxnLst/>
            <a:rect l="l" t="t" r="r" b="b"/>
            <a:pathLst>
              <a:path w="93344" h="134620">
                <a:moveTo>
                  <a:pt x="92963" y="0"/>
                </a:moveTo>
                <a:lnTo>
                  <a:pt x="0" y="0"/>
                </a:lnTo>
                <a:lnTo>
                  <a:pt x="0" y="134111"/>
                </a:lnTo>
                <a:lnTo>
                  <a:pt x="92963" y="134111"/>
                </a:lnTo>
                <a:lnTo>
                  <a:pt x="92963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633472" y="3483863"/>
            <a:ext cx="184785" cy="135890"/>
          </a:xfrm>
          <a:custGeom>
            <a:avLst/>
            <a:gdLst/>
            <a:ahLst/>
            <a:cxnLst/>
            <a:rect l="l" t="t" r="r" b="b"/>
            <a:pathLst>
              <a:path w="184785" h="135889">
                <a:moveTo>
                  <a:pt x="184403" y="0"/>
                </a:moveTo>
                <a:lnTo>
                  <a:pt x="0" y="0"/>
                </a:lnTo>
                <a:lnTo>
                  <a:pt x="0" y="135636"/>
                </a:lnTo>
                <a:lnTo>
                  <a:pt x="184403" y="135636"/>
                </a:lnTo>
                <a:lnTo>
                  <a:pt x="184403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633472" y="3349751"/>
            <a:ext cx="93345" cy="134620"/>
          </a:xfrm>
          <a:custGeom>
            <a:avLst/>
            <a:gdLst/>
            <a:ahLst/>
            <a:cxnLst/>
            <a:rect l="l" t="t" r="r" b="b"/>
            <a:pathLst>
              <a:path w="93344" h="134620">
                <a:moveTo>
                  <a:pt x="92963" y="0"/>
                </a:moveTo>
                <a:lnTo>
                  <a:pt x="0" y="0"/>
                </a:lnTo>
                <a:lnTo>
                  <a:pt x="0" y="134112"/>
                </a:lnTo>
                <a:lnTo>
                  <a:pt x="92963" y="134112"/>
                </a:lnTo>
                <a:lnTo>
                  <a:pt x="92963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2633472" y="3093719"/>
            <a:ext cx="368935" cy="134620"/>
          </a:xfrm>
          <a:custGeom>
            <a:avLst/>
            <a:gdLst/>
            <a:ahLst/>
            <a:cxnLst/>
            <a:rect l="l" t="t" r="r" b="b"/>
            <a:pathLst>
              <a:path w="368935" h="134619">
                <a:moveTo>
                  <a:pt x="368807" y="0"/>
                </a:moveTo>
                <a:lnTo>
                  <a:pt x="0" y="0"/>
                </a:lnTo>
                <a:lnTo>
                  <a:pt x="0" y="134112"/>
                </a:lnTo>
                <a:lnTo>
                  <a:pt x="368807" y="134112"/>
                </a:lnTo>
                <a:lnTo>
                  <a:pt x="368807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2633472" y="2958083"/>
            <a:ext cx="277495" cy="135890"/>
          </a:xfrm>
          <a:custGeom>
            <a:avLst/>
            <a:gdLst/>
            <a:ahLst/>
            <a:cxnLst/>
            <a:rect l="l" t="t" r="r" b="b"/>
            <a:pathLst>
              <a:path w="277494" h="135889">
                <a:moveTo>
                  <a:pt x="277367" y="0"/>
                </a:moveTo>
                <a:lnTo>
                  <a:pt x="0" y="0"/>
                </a:lnTo>
                <a:lnTo>
                  <a:pt x="0" y="135636"/>
                </a:lnTo>
                <a:lnTo>
                  <a:pt x="277367" y="135636"/>
                </a:lnTo>
                <a:lnTo>
                  <a:pt x="277367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2633472" y="2702051"/>
            <a:ext cx="553720" cy="135890"/>
          </a:xfrm>
          <a:custGeom>
            <a:avLst/>
            <a:gdLst/>
            <a:ahLst/>
            <a:cxnLst/>
            <a:rect l="l" t="t" r="r" b="b"/>
            <a:pathLst>
              <a:path w="553719" h="135889">
                <a:moveTo>
                  <a:pt x="553211" y="0"/>
                </a:moveTo>
                <a:lnTo>
                  <a:pt x="0" y="0"/>
                </a:lnTo>
                <a:lnTo>
                  <a:pt x="0" y="135636"/>
                </a:lnTo>
                <a:lnTo>
                  <a:pt x="553211" y="135636"/>
                </a:lnTo>
                <a:lnTo>
                  <a:pt x="553211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2633472" y="2567939"/>
            <a:ext cx="462280" cy="134620"/>
          </a:xfrm>
          <a:custGeom>
            <a:avLst/>
            <a:gdLst/>
            <a:ahLst/>
            <a:cxnLst/>
            <a:rect l="l" t="t" r="r" b="b"/>
            <a:pathLst>
              <a:path w="462280" h="134619">
                <a:moveTo>
                  <a:pt x="461771" y="0"/>
                </a:moveTo>
                <a:lnTo>
                  <a:pt x="0" y="0"/>
                </a:lnTo>
                <a:lnTo>
                  <a:pt x="0" y="134112"/>
                </a:lnTo>
                <a:lnTo>
                  <a:pt x="461771" y="134112"/>
                </a:lnTo>
                <a:lnTo>
                  <a:pt x="461771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2633472" y="2311907"/>
            <a:ext cx="1199515" cy="134620"/>
          </a:xfrm>
          <a:custGeom>
            <a:avLst/>
            <a:gdLst/>
            <a:ahLst/>
            <a:cxnLst/>
            <a:rect l="l" t="t" r="r" b="b"/>
            <a:pathLst>
              <a:path w="1199514" h="134619">
                <a:moveTo>
                  <a:pt x="1199388" y="0"/>
                </a:moveTo>
                <a:lnTo>
                  <a:pt x="0" y="0"/>
                </a:lnTo>
                <a:lnTo>
                  <a:pt x="0" y="134112"/>
                </a:lnTo>
                <a:lnTo>
                  <a:pt x="1199388" y="134112"/>
                </a:lnTo>
                <a:lnTo>
                  <a:pt x="1199388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2633472" y="2176271"/>
            <a:ext cx="368935" cy="135890"/>
          </a:xfrm>
          <a:custGeom>
            <a:avLst/>
            <a:gdLst/>
            <a:ahLst/>
            <a:cxnLst/>
            <a:rect l="l" t="t" r="r" b="b"/>
            <a:pathLst>
              <a:path w="368935" h="135889">
                <a:moveTo>
                  <a:pt x="368807" y="0"/>
                </a:moveTo>
                <a:lnTo>
                  <a:pt x="0" y="0"/>
                </a:lnTo>
                <a:lnTo>
                  <a:pt x="0" y="135635"/>
                </a:lnTo>
                <a:lnTo>
                  <a:pt x="368807" y="135635"/>
                </a:lnTo>
                <a:lnTo>
                  <a:pt x="368807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2633472" y="1920239"/>
            <a:ext cx="3042285" cy="135890"/>
          </a:xfrm>
          <a:custGeom>
            <a:avLst/>
            <a:gdLst/>
            <a:ahLst/>
            <a:cxnLst/>
            <a:rect l="l" t="t" r="r" b="b"/>
            <a:pathLst>
              <a:path w="3042285" h="135889">
                <a:moveTo>
                  <a:pt x="3041904" y="0"/>
                </a:moveTo>
                <a:lnTo>
                  <a:pt x="0" y="0"/>
                </a:lnTo>
                <a:lnTo>
                  <a:pt x="0" y="135636"/>
                </a:lnTo>
                <a:lnTo>
                  <a:pt x="3041904" y="135636"/>
                </a:lnTo>
                <a:lnTo>
                  <a:pt x="3041904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2633472" y="1786127"/>
            <a:ext cx="1659889" cy="134620"/>
          </a:xfrm>
          <a:custGeom>
            <a:avLst/>
            <a:gdLst/>
            <a:ahLst/>
            <a:cxnLst/>
            <a:rect l="l" t="t" r="r" b="b"/>
            <a:pathLst>
              <a:path w="1659889" h="134619">
                <a:moveTo>
                  <a:pt x="1659636" y="0"/>
                </a:moveTo>
                <a:lnTo>
                  <a:pt x="0" y="0"/>
                </a:lnTo>
                <a:lnTo>
                  <a:pt x="0" y="134112"/>
                </a:lnTo>
                <a:lnTo>
                  <a:pt x="1659636" y="134112"/>
                </a:lnTo>
                <a:lnTo>
                  <a:pt x="1659636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2633472" y="1725167"/>
            <a:ext cx="0" cy="2737485"/>
          </a:xfrm>
          <a:custGeom>
            <a:avLst/>
            <a:gdLst/>
            <a:ahLst/>
            <a:cxnLst/>
            <a:rect l="l" t="t" r="r" b="b"/>
            <a:pathLst>
              <a:path w="0" h="2737485">
                <a:moveTo>
                  <a:pt x="0" y="2737104"/>
                </a:moveTo>
                <a:lnTo>
                  <a:pt x="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6" y="305815"/>
            <a:ext cx="652002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262" y="1774825"/>
            <a:ext cx="6159500" cy="2527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4783455"/>
            <a:ext cx="219456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9390" y="4715869"/>
            <a:ext cx="6359525" cy="172720"/>
            <a:chOff x="249390" y="4715869"/>
            <a:chExt cx="6359525" cy="172720"/>
          </a:xfrm>
        </p:grpSpPr>
        <p:sp>
          <p:nvSpPr>
            <p:cNvPr id="3" name="object 3" descr=""/>
            <p:cNvSpPr/>
            <p:nvPr/>
          </p:nvSpPr>
          <p:spPr>
            <a:xfrm>
              <a:off x="1360009" y="4718311"/>
              <a:ext cx="5248910" cy="0"/>
            </a:xfrm>
            <a:custGeom>
              <a:avLst/>
              <a:gdLst/>
              <a:ahLst/>
              <a:cxnLst/>
              <a:rect l="l" t="t" r="r" b="b"/>
              <a:pathLst>
                <a:path w="5248909" h="0">
                  <a:moveTo>
                    <a:pt x="0" y="0"/>
                  </a:moveTo>
                  <a:lnTo>
                    <a:pt x="0" y="0"/>
                  </a:lnTo>
                  <a:lnTo>
                    <a:pt x="5248719" y="0"/>
                  </a:lnTo>
                </a:path>
              </a:pathLst>
            </a:custGeom>
            <a:ln w="4273">
              <a:solidFill>
                <a:srgbClr val="1D438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390" y="4715869"/>
              <a:ext cx="3839845" cy="17218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100236" y="483492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681" y="0"/>
                  </a:moveTo>
                  <a:lnTo>
                    <a:pt x="0" y="0"/>
                  </a:lnTo>
                  <a:lnTo>
                    <a:pt x="0" y="6714"/>
                  </a:lnTo>
                  <a:lnTo>
                    <a:pt x="6681" y="6714"/>
                  </a:lnTo>
                  <a:lnTo>
                    <a:pt x="6681" y="0"/>
                  </a:lnTo>
                  <a:close/>
                </a:path>
              </a:pathLst>
            </a:custGeom>
            <a:solidFill>
              <a:srgbClr val="1D438B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48383"/>
            <a:ext cx="3366515" cy="219456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0" y="1549908"/>
            <a:ext cx="6858000" cy="2418715"/>
            <a:chOff x="0" y="1549908"/>
            <a:chExt cx="6858000" cy="241871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1484" y="1549908"/>
              <a:ext cx="3366516" cy="2380488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0" y="3710940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3838956"/>
              <a:ext cx="6858000" cy="129539"/>
            </a:xfrm>
            <a:custGeom>
              <a:avLst/>
              <a:gdLst/>
              <a:ahLst/>
              <a:cxnLst/>
              <a:rect l="l" t="t" r="r" b="b"/>
              <a:pathLst>
                <a:path w="6858000" h="129539">
                  <a:moveTo>
                    <a:pt x="6858000" y="0"/>
                  </a:moveTo>
                  <a:lnTo>
                    <a:pt x="0" y="0"/>
                  </a:lnTo>
                  <a:lnTo>
                    <a:pt x="0" y="129540"/>
                  </a:lnTo>
                  <a:lnTo>
                    <a:pt x="6858000" y="12954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80238" y="1069086"/>
            <a:ext cx="627253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/>
              <a:t>Discrimination</a:t>
            </a:r>
            <a:r>
              <a:rPr dirty="0" sz="2600" spc="-25"/>
              <a:t> </a:t>
            </a:r>
            <a:r>
              <a:rPr dirty="0" sz="2600"/>
              <a:t>&amp;</a:t>
            </a:r>
            <a:r>
              <a:rPr dirty="0" sz="2600" spc="-30"/>
              <a:t> </a:t>
            </a:r>
            <a:r>
              <a:rPr dirty="0" sz="2600"/>
              <a:t>racism</a:t>
            </a:r>
            <a:r>
              <a:rPr dirty="0" sz="2600" spc="-5"/>
              <a:t> </a:t>
            </a:r>
            <a:r>
              <a:rPr dirty="0" sz="2600"/>
              <a:t>in</a:t>
            </a:r>
            <a:r>
              <a:rPr dirty="0" sz="2600" spc="-15"/>
              <a:t> </a:t>
            </a:r>
            <a:r>
              <a:rPr dirty="0" sz="2600"/>
              <a:t>primary</a:t>
            </a:r>
            <a:r>
              <a:rPr dirty="0" sz="2600" spc="-20"/>
              <a:t> care</a:t>
            </a:r>
            <a:endParaRPr sz="2600"/>
          </a:p>
        </p:txBody>
      </p:sp>
      <p:sp>
        <p:nvSpPr>
          <p:cNvPr id="12" name="object 12" descr=""/>
          <p:cNvSpPr txBox="1"/>
          <p:nvPr/>
        </p:nvSpPr>
        <p:spPr>
          <a:xfrm>
            <a:off x="271983" y="4084726"/>
            <a:ext cx="583184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Experiences</a:t>
            </a:r>
            <a:r>
              <a:rPr dirty="0" sz="1500" spc="-3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primary</a:t>
            </a:r>
            <a:r>
              <a:rPr dirty="0" sz="1500" spc="-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care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working</a:t>
            </a:r>
            <a:r>
              <a:rPr dirty="0" sz="1500" spc="-4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500" spc="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South</a:t>
            </a:r>
            <a:r>
              <a:rPr dirty="0" sz="1500" spc="-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East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London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303275" y="1542288"/>
            <a:ext cx="585470" cy="239395"/>
          </a:xfrm>
          <a:custGeom>
            <a:avLst/>
            <a:gdLst/>
            <a:ahLst/>
            <a:cxnLst/>
            <a:rect l="l" t="t" r="r" b="b"/>
            <a:pathLst>
              <a:path w="585469" h="239394">
                <a:moveTo>
                  <a:pt x="585216" y="0"/>
                </a:moveTo>
                <a:lnTo>
                  <a:pt x="0" y="0"/>
                </a:lnTo>
                <a:lnTo>
                  <a:pt x="309092" y="239267"/>
                </a:lnTo>
                <a:lnTo>
                  <a:pt x="5852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4" name="object 1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71880" y="212946"/>
            <a:ext cx="2288110" cy="603349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0746" y="327746"/>
            <a:ext cx="2860795" cy="520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past</a:t>
            </a:r>
            <a:r>
              <a:rPr dirty="0" spc="-20"/>
              <a:t> 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2127" y="2188464"/>
            <a:ext cx="6403975" cy="1398270"/>
            <a:chOff x="262127" y="2188464"/>
            <a:chExt cx="6403975" cy="1398270"/>
          </a:xfrm>
        </p:grpSpPr>
        <p:sp>
          <p:nvSpPr>
            <p:cNvPr id="4" name="object 4" descr=""/>
            <p:cNvSpPr/>
            <p:nvPr/>
          </p:nvSpPr>
          <p:spPr>
            <a:xfrm>
              <a:off x="431291" y="3040380"/>
              <a:ext cx="155575" cy="541020"/>
            </a:xfrm>
            <a:custGeom>
              <a:avLst/>
              <a:gdLst/>
              <a:ahLst/>
              <a:cxnLst/>
              <a:rect l="l" t="t" r="r" b="b"/>
              <a:pathLst>
                <a:path w="155575" h="541020">
                  <a:moveTo>
                    <a:pt x="155448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155448" y="541019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7887" y="2769108"/>
              <a:ext cx="155575" cy="812800"/>
            </a:xfrm>
            <a:custGeom>
              <a:avLst/>
              <a:gdLst/>
              <a:ahLst/>
              <a:cxnLst/>
              <a:rect l="l" t="t" r="r" b="b"/>
              <a:pathLst>
                <a:path w="155575" h="812800">
                  <a:moveTo>
                    <a:pt x="155448" y="0"/>
                  </a:moveTo>
                  <a:lnTo>
                    <a:pt x="0" y="0"/>
                  </a:lnTo>
                  <a:lnTo>
                    <a:pt x="0" y="812292"/>
                  </a:lnTo>
                  <a:lnTo>
                    <a:pt x="155448" y="812292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24483" y="3543300"/>
              <a:ext cx="155575" cy="38100"/>
            </a:xfrm>
            <a:custGeom>
              <a:avLst/>
              <a:gdLst/>
              <a:ahLst/>
              <a:cxnLst/>
              <a:rect l="l" t="t" r="r" b="b"/>
              <a:pathLst>
                <a:path w="155575" h="38100">
                  <a:moveTo>
                    <a:pt x="155447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155447" y="38100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21079" y="3194304"/>
              <a:ext cx="155575" cy="387350"/>
            </a:xfrm>
            <a:custGeom>
              <a:avLst/>
              <a:gdLst/>
              <a:ahLst/>
              <a:cxnLst/>
              <a:rect l="l" t="t" r="r" b="b"/>
              <a:pathLst>
                <a:path w="155575" h="387350">
                  <a:moveTo>
                    <a:pt x="155447" y="0"/>
                  </a:moveTo>
                  <a:lnTo>
                    <a:pt x="0" y="0"/>
                  </a:lnTo>
                  <a:lnTo>
                    <a:pt x="0" y="387095"/>
                  </a:lnTo>
                  <a:lnTo>
                    <a:pt x="155447" y="387095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19200" y="2807208"/>
              <a:ext cx="154305" cy="774700"/>
            </a:xfrm>
            <a:custGeom>
              <a:avLst/>
              <a:gdLst/>
              <a:ahLst/>
              <a:cxnLst/>
              <a:rect l="l" t="t" r="r" b="b"/>
              <a:pathLst>
                <a:path w="154305" h="774700">
                  <a:moveTo>
                    <a:pt x="153924" y="0"/>
                  </a:moveTo>
                  <a:lnTo>
                    <a:pt x="0" y="0"/>
                  </a:lnTo>
                  <a:lnTo>
                    <a:pt x="0" y="774192"/>
                  </a:lnTo>
                  <a:lnTo>
                    <a:pt x="153924" y="774192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12975" y="3040380"/>
              <a:ext cx="154305" cy="541020"/>
            </a:xfrm>
            <a:custGeom>
              <a:avLst/>
              <a:gdLst/>
              <a:ahLst/>
              <a:cxnLst/>
              <a:rect l="l" t="t" r="r" b="b"/>
              <a:pathLst>
                <a:path w="154305" h="541020">
                  <a:moveTo>
                    <a:pt x="153924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153924" y="541019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909572" y="2884932"/>
              <a:ext cx="154305" cy="696595"/>
            </a:xfrm>
            <a:custGeom>
              <a:avLst/>
              <a:gdLst/>
              <a:ahLst/>
              <a:cxnLst/>
              <a:rect l="l" t="t" r="r" b="b"/>
              <a:pathLst>
                <a:path w="154305" h="696595">
                  <a:moveTo>
                    <a:pt x="153923" y="0"/>
                  </a:moveTo>
                  <a:lnTo>
                    <a:pt x="0" y="0"/>
                  </a:lnTo>
                  <a:lnTo>
                    <a:pt x="0" y="696468"/>
                  </a:lnTo>
                  <a:lnTo>
                    <a:pt x="153923" y="696468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106167" y="3349752"/>
              <a:ext cx="154305" cy="231775"/>
            </a:xfrm>
            <a:custGeom>
              <a:avLst/>
              <a:gdLst/>
              <a:ahLst/>
              <a:cxnLst/>
              <a:rect l="l" t="t" r="r" b="b"/>
              <a:pathLst>
                <a:path w="154305" h="231775">
                  <a:moveTo>
                    <a:pt x="153924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53924" y="23164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302763" y="3349752"/>
              <a:ext cx="154305" cy="231775"/>
            </a:xfrm>
            <a:custGeom>
              <a:avLst/>
              <a:gdLst/>
              <a:ahLst/>
              <a:cxnLst/>
              <a:rect l="l" t="t" r="r" b="b"/>
              <a:pathLst>
                <a:path w="154305" h="231775">
                  <a:moveTo>
                    <a:pt x="153924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53924" y="23164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9360" y="2304288"/>
              <a:ext cx="154305" cy="1277620"/>
            </a:xfrm>
            <a:custGeom>
              <a:avLst/>
              <a:gdLst/>
              <a:ahLst/>
              <a:cxnLst/>
              <a:rect l="l" t="t" r="r" b="b"/>
              <a:pathLst>
                <a:path w="154305" h="1277620">
                  <a:moveTo>
                    <a:pt x="153923" y="0"/>
                  </a:moveTo>
                  <a:lnTo>
                    <a:pt x="0" y="0"/>
                  </a:lnTo>
                  <a:lnTo>
                    <a:pt x="0" y="1277112"/>
                  </a:lnTo>
                  <a:lnTo>
                    <a:pt x="153923" y="1277112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993136" y="3387852"/>
              <a:ext cx="1435735" cy="193675"/>
            </a:xfrm>
            <a:custGeom>
              <a:avLst/>
              <a:gdLst/>
              <a:ahLst/>
              <a:cxnLst/>
              <a:rect l="l" t="t" r="r" b="b"/>
              <a:pathLst>
                <a:path w="1435735" h="193675">
                  <a:moveTo>
                    <a:pt x="155448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155448" y="193548"/>
                  </a:lnTo>
                  <a:lnTo>
                    <a:pt x="155448" y="0"/>
                  </a:lnTo>
                  <a:close/>
                </a:path>
                <a:path w="1435735" h="193675">
                  <a:moveTo>
                    <a:pt x="1435608" y="115824"/>
                  </a:moveTo>
                  <a:lnTo>
                    <a:pt x="1280160" y="115824"/>
                  </a:lnTo>
                  <a:lnTo>
                    <a:pt x="1280160" y="193548"/>
                  </a:lnTo>
                  <a:lnTo>
                    <a:pt x="1435608" y="193548"/>
                  </a:lnTo>
                  <a:lnTo>
                    <a:pt x="1435608" y="115824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469892" y="3233928"/>
              <a:ext cx="155575" cy="347980"/>
            </a:xfrm>
            <a:custGeom>
              <a:avLst/>
              <a:gdLst/>
              <a:ahLst/>
              <a:cxnLst/>
              <a:rect l="l" t="t" r="r" b="b"/>
              <a:pathLst>
                <a:path w="155575" h="347979">
                  <a:moveTo>
                    <a:pt x="155448" y="0"/>
                  </a:moveTo>
                  <a:lnTo>
                    <a:pt x="0" y="0"/>
                  </a:lnTo>
                  <a:lnTo>
                    <a:pt x="0" y="347472"/>
                  </a:lnTo>
                  <a:lnTo>
                    <a:pt x="155448" y="347472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666487" y="3465576"/>
              <a:ext cx="155575" cy="116205"/>
            </a:xfrm>
            <a:custGeom>
              <a:avLst/>
              <a:gdLst/>
              <a:ahLst/>
              <a:cxnLst/>
              <a:rect l="l" t="t" r="r" b="b"/>
              <a:pathLst>
                <a:path w="155575" h="116204">
                  <a:moveTo>
                    <a:pt x="155448" y="0"/>
                  </a:moveTo>
                  <a:lnTo>
                    <a:pt x="0" y="0"/>
                  </a:lnTo>
                  <a:lnTo>
                    <a:pt x="0" y="115824"/>
                  </a:lnTo>
                  <a:lnTo>
                    <a:pt x="155448" y="115824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553456" y="3040380"/>
              <a:ext cx="155575" cy="541020"/>
            </a:xfrm>
            <a:custGeom>
              <a:avLst/>
              <a:gdLst/>
              <a:ahLst/>
              <a:cxnLst/>
              <a:rect l="l" t="t" r="r" b="b"/>
              <a:pathLst>
                <a:path w="155575" h="541020">
                  <a:moveTo>
                    <a:pt x="155448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155448" y="541019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751575" y="2188464"/>
              <a:ext cx="154305" cy="1393190"/>
            </a:xfrm>
            <a:custGeom>
              <a:avLst/>
              <a:gdLst/>
              <a:ahLst/>
              <a:cxnLst/>
              <a:rect l="l" t="t" r="r" b="b"/>
              <a:pathLst>
                <a:path w="154304" h="1393189">
                  <a:moveTo>
                    <a:pt x="153924" y="0"/>
                  </a:moveTo>
                  <a:lnTo>
                    <a:pt x="0" y="0"/>
                  </a:lnTo>
                  <a:lnTo>
                    <a:pt x="0" y="1392936"/>
                  </a:lnTo>
                  <a:lnTo>
                    <a:pt x="153924" y="1392936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948172" y="3349752"/>
              <a:ext cx="154305" cy="231775"/>
            </a:xfrm>
            <a:custGeom>
              <a:avLst/>
              <a:gdLst/>
              <a:ahLst/>
              <a:cxnLst/>
              <a:rect l="l" t="t" r="r" b="b"/>
              <a:pathLst>
                <a:path w="154304" h="231775">
                  <a:moveTo>
                    <a:pt x="153924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53924" y="23164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779520" y="2731007"/>
              <a:ext cx="2715895" cy="850900"/>
            </a:xfrm>
            <a:custGeom>
              <a:avLst/>
              <a:gdLst/>
              <a:ahLst/>
              <a:cxnLst/>
              <a:rect l="l" t="t" r="r" b="b"/>
              <a:pathLst>
                <a:path w="2715895" h="850900">
                  <a:moveTo>
                    <a:pt x="155448" y="0"/>
                  </a:moveTo>
                  <a:lnTo>
                    <a:pt x="0" y="0"/>
                  </a:lnTo>
                  <a:lnTo>
                    <a:pt x="0" y="850392"/>
                  </a:lnTo>
                  <a:lnTo>
                    <a:pt x="155448" y="850392"/>
                  </a:lnTo>
                  <a:lnTo>
                    <a:pt x="155448" y="0"/>
                  </a:lnTo>
                  <a:close/>
                </a:path>
                <a:path w="2715895" h="850900">
                  <a:moveTo>
                    <a:pt x="1435608" y="425196"/>
                  </a:moveTo>
                  <a:lnTo>
                    <a:pt x="1280160" y="425196"/>
                  </a:lnTo>
                  <a:lnTo>
                    <a:pt x="1280160" y="850392"/>
                  </a:lnTo>
                  <a:lnTo>
                    <a:pt x="1435608" y="850392"/>
                  </a:lnTo>
                  <a:lnTo>
                    <a:pt x="1435608" y="425196"/>
                  </a:lnTo>
                  <a:close/>
                </a:path>
                <a:path w="2715895" h="850900">
                  <a:moveTo>
                    <a:pt x="2715768" y="0"/>
                  </a:moveTo>
                  <a:lnTo>
                    <a:pt x="2561844" y="0"/>
                  </a:lnTo>
                  <a:lnTo>
                    <a:pt x="2561844" y="850392"/>
                  </a:lnTo>
                  <a:lnTo>
                    <a:pt x="2715768" y="850392"/>
                  </a:lnTo>
                  <a:lnTo>
                    <a:pt x="2715768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62127" y="3581400"/>
              <a:ext cx="6403975" cy="0"/>
            </a:xfrm>
            <a:custGeom>
              <a:avLst/>
              <a:gdLst/>
              <a:ahLst/>
              <a:cxnLst/>
              <a:rect l="l" t="t" r="r" b="b"/>
              <a:pathLst>
                <a:path w="6403975" h="0">
                  <a:moveTo>
                    <a:pt x="0" y="0"/>
                  </a:moveTo>
                  <a:lnTo>
                    <a:pt x="64038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410362" y="27871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691385" y="27871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014852" y="313524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295902" y="325145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534025" y="27871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07263" y="251625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887982" y="26323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492497" y="2980435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730621" y="193586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46531" y="3290061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689094" y="321271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970270" y="309651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000455" y="294170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2127630" y="3096514"/>
            <a:ext cx="307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6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211829" y="3328796"/>
            <a:ext cx="503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4886071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166865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197355" y="25549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2478151" y="205206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3759200" y="24775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5039995" y="290296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320790" y="24775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264668" y="3821074"/>
            <a:ext cx="1233170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against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302768" y="3646423"/>
            <a:ext cx="2540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colleague</a:t>
            </a:r>
            <a:r>
              <a:rPr dirty="0" sz="1200" spc="3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complained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621663" y="3821074"/>
            <a:ext cx="11233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60655" marR="5080" indent="-14859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851785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Colleague complained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099052" y="3646423"/>
            <a:ext cx="129286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performance measures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disciplinary</a:t>
            </a:r>
            <a:r>
              <a:rPr dirty="0" sz="1200" spc="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action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5392673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Considered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leaving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left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due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racial 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 descr=""/>
          <p:cNvSpPr/>
          <p:nvPr/>
        </p:nvSpPr>
        <p:spPr>
          <a:xfrm>
            <a:off x="492251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/>
          <p:nvPr/>
        </p:nvSpPr>
        <p:spPr>
          <a:xfrm>
            <a:off x="140665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/>
          <p:nvPr/>
        </p:nvSpPr>
        <p:spPr>
          <a:xfrm>
            <a:off x="231190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/>
          <p:nvPr/>
        </p:nvSpPr>
        <p:spPr>
          <a:xfrm>
            <a:off x="4113276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/>
          <p:nvPr/>
        </p:nvSpPr>
        <p:spPr>
          <a:xfrm>
            <a:off x="5457444" y="1623060"/>
            <a:ext cx="78105" cy="78105"/>
          </a:xfrm>
          <a:custGeom>
            <a:avLst/>
            <a:gdLst/>
            <a:ahLst/>
            <a:cxnLst/>
            <a:rect l="l" t="t" r="r" b="b"/>
            <a:pathLst>
              <a:path w="78104" h="78105">
                <a:moveTo>
                  <a:pt x="77724" y="0"/>
                </a:moveTo>
                <a:lnTo>
                  <a:pt x="0" y="0"/>
                </a:lnTo>
                <a:lnTo>
                  <a:pt x="0" y="77724"/>
                </a:lnTo>
                <a:lnTo>
                  <a:pt x="77724" y="77724"/>
                </a:lnTo>
                <a:lnTo>
                  <a:pt x="77724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 txBox="1"/>
          <p:nvPr/>
        </p:nvSpPr>
        <p:spPr>
          <a:xfrm>
            <a:off x="358546" y="923620"/>
            <a:ext cx="6051550" cy="8299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they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considered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leaving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role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tabLst>
                <a:tab pos="1157605" algn="l"/>
                <a:tab pos="2063750" algn="l"/>
                <a:tab pos="3865245" algn="l"/>
                <a:tab pos="521017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/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1188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Impacts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racial</a:t>
            </a:r>
            <a:r>
              <a:rPr dirty="0" spc="-5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883361"/>
            <a:ext cx="6090920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91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shared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 perceived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based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background.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recent </a:t>
            </a:r>
            <a:r>
              <a:rPr dirty="0" sz="1400">
                <a:latin typeface="Arial"/>
                <a:cs typeface="Arial"/>
              </a:rPr>
              <a:t>instance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involved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subtle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underhanded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comments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actions.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307597" y="2460031"/>
            <a:ext cx="1552575" cy="1562100"/>
            <a:chOff x="4307597" y="2460031"/>
            <a:chExt cx="1552575" cy="1562100"/>
          </a:xfrm>
        </p:grpSpPr>
        <p:sp>
          <p:nvSpPr>
            <p:cNvPr id="5" name="object 5" descr=""/>
            <p:cNvSpPr/>
            <p:nvPr/>
          </p:nvSpPr>
          <p:spPr>
            <a:xfrm>
              <a:off x="5088636" y="2649982"/>
              <a:ext cx="771525" cy="1123315"/>
            </a:xfrm>
            <a:custGeom>
              <a:avLst/>
              <a:gdLst/>
              <a:ahLst/>
              <a:cxnLst/>
              <a:rect l="l" t="t" r="r" b="b"/>
              <a:pathLst>
                <a:path w="771525" h="1123314">
                  <a:moveTo>
                    <a:pt x="495808" y="0"/>
                  </a:moveTo>
                  <a:lnTo>
                    <a:pt x="0" y="590931"/>
                  </a:lnTo>
                  <a:lnTo>
                    <a:pt x="558546" y="1122807"/>
                  </a:lnTo>
                  <a:lnTo>
                    <a:pt x="575024" y="1105011"/>
                  </a:lnTo>
                  <a:lnTo>
                    <a:pt x="621122" y="1048389"/>
                  </a:lnTo>
                  <a:lnTo>
                    <a:pt x="648515" y="1008745"/>
                  </a:lnTo>
                  <a:lnTo>
                    <a:pt x="673121" y="967934"/>
                  </a:lnTo>
                  <a:lnTo>
                    <a:pt x="694953" y="926083"/>
                  </a:lnTo>
                  <a:lnTo>
                    <a:pt x="714020" y="883321"/>
                  </a:lnTo>
                  <a:lnTo>
                    <a:pt x="730334" y="839773"/>
                  </a:lnTo>
                  <a:lnTo>
                    <a:pt x="743907" y="795568"/>
                  </a:lnTo>
                  <a:lnTo>
                    <a:pt x="754749" y="750832"/>
                  </a:lnTo>
                  <a:lnTo>
                    <a:pt x="762872" y="705693"/>
                  </a:lnTo>
                  <a:lnTo>
                    <a:pt x="768287" y="660278"/>
                  </a:lnTo>
                  <a:lnTo>
                    <a:pt x="771006" y="614715"/>
                  </a:lnTo>
                  <a:lnTo>
                    <a:pt x="771039" y="569131"/>
                  </a:lnTo>
                  <a:lnTo>
                    <a:pt x="768397" y="523652"/>
                  </a:lnTo>
                  <a:lnTo>
                    <a:pt x="763093" y="478407"/>
                  </a:lnTo>
                  <a:lnTo>
                    <a:pt x="755136" y="433523"/>
                  </a:lnTo>
                  <a:lnTo>
                    <a:pt x="744539" y="389126"/>
                  </a:lnTo>
                  <a:lnTo>
                    <a:pt x="731313" y="345345"/>
                  </a:lnTo>
                  <a:lnTo>
                    <a:pt x="715469" y="302306"/>
                  </a:lnTo>
                  <a:lnTo>
                    <a:pt x="697017" y="260137"/>
                  </a:lnTo>
                  <a:lnTo>
                    <a:pt x="675970" y="218965"/>
                  </a:lnTo>
                  <a:lnTo>
                    <a:pt x="652339" y="178917"/>
                  </a:lnTo>
                  <a:lnTo>
                    <a:pt x="626134" y="140121"/>
                  </a:lnTo>
                  <a:lnTo>
                    <a:pt x="597367" y="102704"/>
                  </a:lnTo>
                  <a:lnTo>
                    <a:pt x="566050" y="66793"/>
                  </a:lnTo>
                  <a:lnTo>
                    <a:pt x="532193" y="32516"/>
                  </a:lnTo>
                  <a:lnTo>
                    <a:pt x="49580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88636" y="3240913"/>
              <a:ext cx="558800" cy="758825"/>
            </a:xfrm>
            <a:custGeom>
              <a:avLst/>
              <a:gdLst/>
              <a:ahLst/>
              <a:cxnLst/>
              <a:rect l="l" t="t" r="r" b="b"/>
              <a:pathLst>
                <a:path w="558800" h="758825">
                  <a:moveTo>
                    <a:pt x="0" y="0"/>
                  </a:moveTo>
                  <a:lnTo>
                    <a:pt x="139191" y="758659"/>
                  </a:lnTo>
                  <a:lnTo>
                    <a:pt x="186849" y="748351"/>
                  </a:lnTo>
                  <a:lnTo>
                    <a:pt x="233572" y="735113"/>
                  </a:lnTo>
                  <a:lnTo>
                    <a:pt x="279234" y="719012"/>
                  </a:lnTo>
                  <a:lnTo>
                    <a:pt x="323709" y="700117"/>
                  </a:lnTo>
                  <a:lnTo>
                    <a:pt x="366871" y="678495"/>
                  </a:lnTo>
                  <a:lnTo>
                    <a:pt x="408592" y="654216"/>
                  </a:lnTo>
                  <a:lnTo>
                    <a:pt x="448747" y="627346"/>
                  </a:lnTo>
                  <a:lnTo>
                    <a:pt x="487208" y="597954"/>
                  </a:lnTo>
                  <a:lnTo>
                    <a:pt x="523850" y="566108"/>
                  </a:lnTo>
                  <a:lnTo>
                    <a:pt x="558546" y="5318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088636" y="3240913"/>
              <a:ext cx="558800" cy="758825"/>
            </a:xfrm>
            <a:custGeom>
              <a:avLst/>
              <a:gdLst/>
              <a:ahLst/>
              <a:cxnLst/>
              <a:rect l="l" t="t" r="r" b="b"/>
              <a:pathLst>
                <a:path w="558800" h="758825">
                  <a:moveTo>
                    <a:pt x="558546" y="531876"/>
                  </a:moveTo>
                  <a:lnTo>
                    <a:pt x="523850" y="566108"/>
                  </a:lnTo>
                  <a:lnTo>
                    <a:pt x="487208" y="597954"/>
                  </a:lnTo>
                  <a:lnTo>
                    <a:pt x="448747" y="627346"/>
                  </a:lnTo>
                  <a:lnTo>
                    <a:pt x="408592" y="654216"/>
                  </a:lnTo>
                  <a:lnTo>
                    <a:pt x="366871" y="678495"/>
                  </a:lnTo>
                  <a:lnTo>
                    <a:pt x="323709" y="700117"/>
                  </a:lnTo>
                  <a:lnTo>
                    <a:pt x="279234" y="719012"/>
                  </a:lnTo>
                  <a:lnTo>
                    <a:pt x="233572" y="735113"/>
                  </a:lnTo>
                  <a:lnTo>
                    <a:pt x="186849" y="748351"/>
                  </a:lnTo>
                  <a:lnTo>
                    <a:pt x="139191" y="758659"/>
                  </a:lnTo>
                  <a:lnTo>
                    <a:pt x="0" y="0"/>
                  </a:lnTo>
                  <a:lnTo>
                    <a:pt x="558546" y="531876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17122" y="2469556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777887" y="0"/>
                  </a:moveTo>
                  <a:lnTo>
                    <a:pt x="729351" y="1124"/>
                  </a:lnTo>
                  <a:lnTo>
                    <a:pt x="680740" y="5331"/>
                  </a:lnTo>
                  <a:lnTo>
                    <a:pt x="632194" y="12658"/>
                  </a:lnTo>
                  <a:lnTo>
                    <a:pt x="584491" y="22950"/>
                  </a:lnTo>
                  <a:lnTo>
                    <a:pt x="538118" y="36023"/>
                  </a:lnTo>
                  <a:lnTo>
                    <a:pt x="493147" y="51772"/>
                  </a:lnTo>
                  <a:lnTo>
                    <a:pt x="449651" y="70092"/>
                  </a:lnTo>
                  <a:lnTo>
                    <a:pt x="407702" y="90878"/>
                  </a:lnTo>
                  <a:lnTo>
                    <a:pt x="367373" y="114025"/>
                  </a:lnTo>
                  <a:lnTo>
                    <a:pt x="328737" y="139426"/>
                  </a:lnTo>
                  <a:lnTo>
                    <a:pt x="291865" y="166978"/>
                  </a:lnTo>
                  <a:lnTo>
                    <a:pt x="256832" y="196575"/>
                  </a:lnTo>
                  <a:lnTo>
                    <a:pt x="223709" y="228110"/>
                  </a:lnTo>
                  <a:lnTo>
                    <a:pt x="192569" y="261480"/>
                  </a:lnTo>
                  <a:lnTo>
                    <a:pt x="163485" y="296579"/>
                  </a:lnTo>
                  <a:lnTo>
                    <a:pt x="136529" y="333302"/>
                  </a:lnTo>
                  <a:lnTo>
                    <a:pt x="111773" y="371542"/>
                  </a:lnTo>
                  <a:lnTo>
                    <a:pt x="89292" y="411196"/>
                  </a:lnTo>
                  <a:lnTo>
                    <a:pt x="69156" y="452158"/>
                  </a:lnTo>
                  <a:lnTo>
                    <a:pt x="51440" y="494322"/>
                  </a:lnTo>
                  <a:lnTo>
                    <a:pt x="36214" y="537584"/>
                  </a:lnTo>
                  <a:lnTo>
                    <a:pt x="23553" y="581838"/>
                  </a:lnTo>
                  <a:lnTo>
                    <a:pt x="13528" y="626978"/>
                  </a:lnTo>
                  <a:lnTo>
                    <a:pt x="6212" y="672900"/>
                  </a:lnTo>
                  <a:lnTo>
                    <a:pt x="1679" y="719498"/>
                  </a:lnTo>
                  <a:lnTo>
                    <a:pt x="0" y="766668"/>
                  </a:lnTo>
                  <a:lnTo>
                    <a:pt x="1247" y="814302"/>
                  </a:lnTo>
                  <a:lnTo>
                    <a:pt x="5495" y="862298"/>
                  </a:lnTo>
                  <a:lnTo>
                    <a:pt x="12815" y="910548"/>
                  </a:lnTo>
                  <a:lnTo>
                    <a:pt x="23106" y="958265"/>
                  </a:lnTo>
                  <a:lnTo>
                    <a:pt x="36179" y="1004649"/>
                  </a:lnTo>
                  <a:lnTo>
                    <a:pt x="51928" y="1049631"/>
                  </a:lnTo>
                  <a:lnTo>
                    <a:pt x="70249" y="1093136"/>
                  </a:lnTo>
                  <a:lnTo>
                    <a:pt x="91035" y="1135092"/>
                  </a:lnTo>
                  <a:lnTo>
                    <a:pt x="114181" y="1175427"/>
                  </a:lnTo>
                  <a:lnTo>
                    <a:pt x="139583" y="1214068"/>
                  </a:lnTo>
                  <a:lnTo>
                    <a:pt x="167135" y="1250943"/>
                  </a:lnTo>
                  <a:lnTo>
                    <a:pt x="196731" y="1285979"/>
                  </a:lnTo>
                  <a:lnTo>
                    <a:pt x="228267" y="1319104"/>
                  </a:lnTo>
                  <a:lnTo>
                    <a:pt x="261637" y="1350245"/>
                  </a:lnTo>
                  <a:lnTo>
                    <a:pt x="296736" y="1379330"/>
                  </a:lnTo>
                  <a:lnTo>
                    <a:pt x="333458" y="1406286"/>
                  </a:lnTo>
                  <a:lnTo>
                    <a:pt x="371699" y="1431041"/>
                  </a:lnTo>
                  <a:lnTo>
                    <a:pt x="411353" y="1453523"/>
                  </a:lnTo>
                  <a:lnTo>
                    <a:pt x="452315" y="1473658"/>
                  </a:lnTo>
                  <a:lnTo>
                    <a:pt x="494479" y="1491374"/>
                  </a:lnTo>
                  <a:lnTo>
                    <a:pt x="537740" y="1506599"/>
                  </a:lnTo>
                  <a:lnTo>
                    <a:pt x="581994" y="1519261"/>
                  </a:lnTo>
                  <a:lnTo>
                    <a:pt x="627135" y="1529286"/>
                  </a:lnTo>
                  <a:lnTo>
                    <a:pt x="673057" y="1536602"/>
                  </a:lnTo>
                  <a:lnTo>
                    <a:pt x="719655" y="1541137"/>
                  </a:lnTo>
                  <a:lnTo>
                    <a:pt x="766824" y="1542819"/>
                  </a:lnTo>
                  <a:lnTo>
                    <a:pt x="814459" y="1541574"/>
                  </a:lnTo>
                  <a:lnTo>
                    <a:pt x="862454" y="1537331"/>
                  </a:lnTo>
                  <a:lnTo>
                    <a:pt x="910705" y="1530016"/>
                  </a:lnTo>
                  <a:lnTo>
                    <a:pt x="771513" y="771356"/>
                  </a:lnTo>
                  <a:lnTo>
                    <a:pt x="1267321" y="180425"/>
                  </a:lnTo>
                  <a:lnTo>
                    <a:pt x="1228731" y="150099"/>
                  </a:lnTo>
                  <a:lnTo>
                    <a:pt x="1188545" y="122446"/>
                  </a:lnTo>
                  <a:lnTo>
                    <a:pt x="1146902" y="97504"/>
                  </a:lnTo>
                  <a:lnTo>
                    <a:pt x="1103940" y="75309"/>
                  </a:lnTo>
                  <a:lnTo>
                    <a:pt x="1059797" y="55898"/>
                  </a:lnTo>
                  <a:lnTo>
                    <a:pt x="1014611" y="39310"/>
                  </a:lnTo>
                  <a:lnTo>
                    <a:pt x="968521" y="25581"/>
                  </a:lnTo>
                  <a:lnTo>
                    <a:pt x="921666" y="14748"/>
                  </a:lnTo>
                  <a:lnTo>
                    <a:pt x="874183" y="6848"/>
                  </a:lnTo>
                  <a:lnTo>
                    <a:pt x="826210" y="1920"/>
                  </a:lnTo>
                  <a:lnTo>
                    <a:pt x="77788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17122" y="2469556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910705" y="1530016"/>
                  </a:moveTo>
                  <a:lnTo>
                    <a:pt x="862454" y="1537331"/>
                  </a:lnTo>
                  <a:lnTo>
                    <a:pt x="814459" y="1541574"/>
                  </a:lnTo>
                  <a:lnTo>
                    <a:pt x="766824" y="1542819"/>
                  </a:lnTo>
                  <a:lnTo>
                    <a:pt x="719655" y="1541137"/>
                  </a:lnTo>
                  <a:lnTo>
                    <a:pt x="673057" y="1536602"/>
                  </a:lnTo>
                  <a:lnTo>
                    <a:pt x="627135" y="1529286"/>
                  </a:lnTo>
                  <a:lnTo>
                    <a:pt x="581994" y="1519261"/>
                  </a:lnTo>
                  <a:lnTo>
                    <a:pt x="537740" y="1506599"/>
                  </a:lnTo>
                  <a:lnTo>
                    <a:pt x="494479" y="1491374"/>
                  </a:lnTo>
                  <a:lnTo>
                    <a:pt x="452315" y="1473658"/>
                  </a:lnTo>
                  <a:lnTo>
                    <a:pt x="411353" y="1453523"/>
                  </a:lnTo>
                  <a:lnTo>
                    <a:pt x="371699" y="1431041"/>
                  </a:lnTo>
                  <a:lnTo>
                    <a:pt x="333458" y="1406286"/>
                  </a:lnTo>
                  <a:lnTo>
                    <a:pt x="296736" y="1379330"/>
                  </a:lnTo>
                  <a:lnTo>
                    <a:pt x="261637" y="1350245"/>
                  </a:lnTo>
                  <a:lnTo>
                    <a:pt x="228267" y="1319104"/>
                  </a:lnTo>
                  <a:lnTo>
                    <a:pt x="196731" y="1285979"/>
                  </a:lnTo>
                  <a:lnTo>
                    <a:pt x="167135" y="1250943"/>
                  </a:lnTo>
                  <a:lnTo>
                    <a:pt x="139583" y="1214068"/>
                  </a:lnTo>
                  <a:lnTo>
                    <a:pt x="114181" y="1175427"/>
                  </a:lnTo>
                  <a:lnTo>
                    <a:pt x="91035" y="1135092"/>
                  </a:lnTo>
                  <a:lnTo>
                    <a:pt x="70249" y="1093136"/>
                  </a:lnTo>
                  <a:lnTo>
                    <a:pt x="51928" y="1049631"/>
                  </a:lnTo>
                  <a:lnTo>
                    <a:pt x="36179" y="1004649"/>
                  </a:lnTo>
                  <a:lnTo>
                    <a:pt x="23106" y="958265"/>
                  </a:lnTo>
                  <a:lnTo>
                    <a:pt x="12815" y="910548"/>
                  </a:lnTo>
                  <a:lnTo>
                    <a:pt x="5495" y="862298"/>
                  </a:lnTo>
                  <a:lnTo>
                    <a:pt x="1247" y="814302"/>
                  </a:lnTo>
                  <a:lnTo>
                    <a:pt x="0" y="766668"/>
                  </a:lnTo>
                  <a:lnTo>
                    <a:pt x="1679" y="719498"/>
                  </a:lnTo>
                  <a:lnTo>
                    <a:pt x="6212" y="672900"/>
                  </a:lnTo>
                  <a:lnTo>
                    <a:pt x="13528" y="626978"/>
                  </a:lnTo>
                  <a:lnTo>
                    <a:pt x="23553" y="581838"/>
                  </a:lnTo>
                  <a:lnTo>
                    <a:pt x="36214" y="537584"/>
                  </a:lnTo>
                  <a:lnTo>
                    <a:pt x="51440" y="494322"/>
                  </a:lnTo>
                  <a:lnTo>
                    <a:pt x="69156" y="452158"/>
                  </a:lnTo>
                  <a:lnTo>
                    <a:pt x="89292" y="411196"/>
                  </a:lnTo>
                  <a:lnTo>
                    <a:pt x="111773" y="371542"/>
                  </a:lnTo>
                  <a:lnTo>
                    <a:pt x="136529" y="333302"/>
                  </a:lnTo>
                  <a:lnTo>
                    <a:pt x="163485" y="296579"/>
                  </a:lnTo>
                  <a:lnTo>
                    <a:pt x="192569" y="261480"/>
                  </a:lnTo>
                  <a:lnTo>
                    <a:pt x="223709" y="228110"/>
                  </a:lnTo>
                  <a:lnTo>
                    <a:pt x="256832" y="196575"/>
                  </a:lnTo>
                  <a:lnTo>
                    <a:pt x="291865" y="166978"/>
                  </a:lnTo>
                  <a:lnTo>
                    <a:pt x="328737" y="139426"/>
                  </a:lnTo>
                  <a:lnTo>
                    <a:pt x="367373" y="114025"/>
                  </a:lnTo>
                  <a:lnTo>
                    <a:pt x="407702" y="90878"/>
                  </a:lnTo>
                  <a:lnTo>
                    <a:pt x="449651" y="70092"/>
                  </a:lnTo>
                  <a:lnTo>
                    <a:pt x="493147" y="51772"/>
                  </a:lnTo>
                  <a:lnTo>
                    <a:pt x="538118" y="36023"/>
                  </a:lnTo>
                  <a:lnTo>
                    <a:pt x="584491" y="22950"/>
                  </a:lnTo>
                  <a:lnTo>
                    <a:pt x="632194" y="12658"/>
                  </a:lnTo>
                  <a:lnTo>
                    <a:pt x="680740" y="5331"/>
                  </a:lnTo>
                  <a:lnTo>
                    <a:pt x="729351" y="1124"/>
                  </a:lnTo>
                  <a:lnTo>
                    <a:pt x="777887" y="0"/>
                  </a:lnTo>
                  <a:lnTo>
                    <a:pt x="826210" y="1920"/>
                  </a:lnTo>
                  <a:lnTo>
                    <a:pt x="874183" y="6848"/>
                  </a:lnTo>
                  <a:lnTo>
                    <a:pt x="921666" y="14748"/>
                  </a:lnTo>
                  <a:lnTo>
                    <a:pt x="968521" y="25581"/>
                  </a:lnTo>
                  <a:lnTo>
                    <a:pt x="1014611" y="39310"/>
                  </a:lnTo>
                  <a:lnTo>
                    <a:pt x="1059797" y="55898"/>
                  </a:lnTo>
                  <a:lnTo>
                    <a:pt x="1103940" y="75309"/>
                  </a:lnTo>
                  <a:lnTo>
                    <a:pt x="1146902" y="97504"/>
                  </a:lnTo>
                  <a:lnTo>
                    <a:pt x="1188545" y="122446"/>
                  </a:lnTo>
                  <a:lnTo>
                    <a:pt x="1228731" y="150099"/>
                  </a:lnTo>
                  <a:lnTo>
                    <a:pt x="1267321" y="180425"/>
                  </a:lnTo>
                  <a:lnTo>
                    <a:pt x="771513" y="771356"/>
                  </a:lnTo>
                  <a:lnTo>
                    <a:pt x="910705" y="153001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42203" y="2755138"/>
            <a:ext cx="673100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800"/>
              </a:lnSpc>
              <a:spcBef>
                <a:spcPts val="160"/>
              </a:spcBef>
            </a:pP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Direct comments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or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 actions,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26%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87161" y="3977741"/>
            <a:ext cx="997585" cy="51562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700" marR="5080" indent="635">
              <a:lnSpc>
                <a:spcPct val="95900"/>
              </a:lnSpc>
              <a:spcBef>
                <a:spcPts val="155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Aggressive</a:t>
            </a:r>
            <a:r>
              <a:rPr dirty="0" sz="1100" spc="-5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threatening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behaviour,</a:t>
            </a:r>
            <a:r>
              <a:rPr dirty="0" sz="1100" spc="-4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75530" y="1666494"/>
            <a:ext cx="833119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1270">
              <a:lnSpc>
                <a:spcPct val="95800"/>
              </a:lnSpc>
              <a:spcBef>
                <a:spcPts val="160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Subtle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underhand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comments</a:t>
            </a:r>
            <a:r>
              <a:rPr dirty="0" sz="1100" spc="-6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actions,</a:t>
            </a:r>
            <a:r>
              <a:rPr dirty="0" sz="1100" spc="-5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64%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8546" y="1643888"/>
            <a:ext cx="3714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Examples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perceived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included: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8546" y="2070608"/>
            <a:ext cx="317246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slurs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/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stereotyping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undermined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put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down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not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listened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treated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  <a:p>
            <a:pPr marL="19367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respect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promoted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patients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wanting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else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said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led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them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8546" y="3778097"/>
            <a:ext cx="366712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undervalued, unsupported,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demoralised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significant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mental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health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concerns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sick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130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1039113"/>
            <a:ext cx="6269355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9715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“Worked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through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whole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COVID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crisis,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only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called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disciplinary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action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breach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COVID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rules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3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months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after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event.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Just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used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to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keep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offering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services.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case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but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never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felt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so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demoralised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and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unappreciated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life.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would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rather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drive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HGV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this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job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right now.”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“Seeing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was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being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treated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differently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compared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colleagues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made</a:t>
            </a:r>
            <a:r>
              <a:rPr dirty="0" sz="1400" spc="5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if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feelings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opinions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were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worthy.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makes</a:t>
            </a:r>
            <a:r>
              <a:rPr dirty="0" sz="1400" spc="5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worthless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given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much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yet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appreciated.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White bureaucrats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discriminate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harass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you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into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feeling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you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are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doing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good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job.”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2794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“Colleagues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say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things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act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towards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you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discriminative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way.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You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not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feel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like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interacting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person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anymore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even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speaking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them.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This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does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help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team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morale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nor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does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lighten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atmosphere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make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work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enjoyable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experience.”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583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Reporting</a:t>
            </a:r>
            <a:r>
              <a:rPr dirty="0" spc="-50"/>
              <a:t> </a:t>
            </a:r>
            <a:r>
              <a:rPr dirty="0"/>
              <a:t>racial</a:t>
            </a:r>
            <a:r>
              <a:rPr dirty="0" spc="-4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974216"/>
            <a:ext cx="6069330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91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who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described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41%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else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incident.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About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7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dealt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well.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00628" y="1790509"/>
            <a:ext cx="2346325" cy="2626360"/>
            <a:chOff x="3500628" y="1790509"/>
            <a:chExt cx="2346325" cy="2626360"/>
          </a:xfrm>
        </p:grpSpPr>
        <p:sp>
          <p:nvSpPr>
            <p:cNvPr id="5" name="object 5" descr=""/>
            <p:cNvSpPr/>
            <p:nvPr/>
          </p:nvSpPr>
          <p:spPr>
            <a:xfrm>
              <a:off x="3542538" y="1849373"/>
              <a:ext cx="2304415" cy="2508885"/>
            </a:xfrm>
            <a:custGeom>
              <a:avLst/>
              <a:gdLst/>
              <a:ahLst/>
              <a:cxnLst/>
              <a:rect l="l" t="t" r="r" b="b"/>
              <a:pathLst>
                <a:path w="2304415" h="2508885">
                  <a:moveTo>
                    <a:pt x="99060" y="2290572"/>
                  </a:moveTo>
                  <a:lnTo>
                    <a:pt x="0" y="2290572"/>
                  </a:lnTo>
                  <a:lnTo>
                    <a:pt x="0" y="2508504"/>
                  </a:lnTo>
                  <a:lnTo>
                    <a:pt x="99060" y="2508504"/>
                  </a:lnTo>
                  <a:lnTo>
                    <a:pt x="99060" y="2290572"/>
                  </a:lnTo>
                  <a:close/>
                </a:path>
                <a:path w="2304415" h="2508885">
                  <a:moveTo>
                    <a:pt x="196596" y="655320"/>
                  </a:moveTo>
                  <a:lnTo>
                    <a:pt x="0" y="655320"/>
                  </a:lnTo>
                  <a:lnTo>
                    <a:pt x="0" y="873252"/>
                  </a:lnTo>
                  <a:lnTo>
                    <a:pt x="196596" y="873252"/>
                  </a:lnTo>
                  <a:lnTo>
                    <a:pt x="196596" y="655320"/>
                  </a:lnTo>
                  <a:close/>
                </a:path>
                <a:path w="2304415" h="2508885">
                  <a:moveTo>
                    <a:pt x="342900" y="1962912"/>
                  </a:moveTo>
                  <a:lnTo>
                    <a:pt x="0" y="1962912"/>
                  </a:lnTo>
                  <a:lnTo>
                    <a:pt x="0" y="2180844"/>
                  </a:lnTo>
                  <a:lnTo>
                    <a:pt x="342900" y="2180844"/>
                  </a:lnTo>
                  <a:lnTo>
                    <a:pt x="342900" y="1962912"/>
                  </a:lnTo>
                  <a:close/>
                </a:path>
                <a:path w="2304415" h="2508885">
                  <a:moveTo>
                    <a:pt x="736092" y="0"/>
                  </a:moveTo>
                  <a:lnTo>
                    <a:pt x="0" y="0"/>
                  </a:lnTo>
                  <a:lnTo>
                    <a:pt x="0" y="219456"/>
                  </a:lnTo>
                  <a:lnTo>
                    <a:pt x="736092" y="219456"/>
                  </a:lnTo>
                  <a:lnTo>
                    <a:pt x="736092" y="0"/>
                  </a:lnTo>
                  <a:close/>
                </a:path>
                <a:path w="2304415" h="2508885">
                  <a:moveTo>
                    <a:pt x="931164" y="1635252"/>
                  </a:moveTo>
                  <a:lnTo>
                    <a:pt x="0" y="1635252"/>
                  </a:lnTo>
                  <a:lnTo>
                    <a:pt x="0" y="1854708"/>
                  </a:lnTo>
                  <a:lnTo>
                    <a:pt x="931164" y="1854708"/>
                  </a:lnTo>
                  <a:lnTo>
                    <a:pt x="931164" y="1635252"/>
                  </a:lnTo>
                  <a:close/>
                </a:path>
                <a:path w="2304415" h="2508885">
                  <a:moveTo>
                    <a:pt x="1078992" y="327660"/>
                  </a:moveTo>
                  <a:lnTo>
                    <a:pt x="0" y="327660"/>
                  </a:lnTo>
                  <a:lnTo>
                    <a:pt x="0" y="545592"/>
                  </a:lnTo>
                  <a:lnTo>
                    <a:pt x="1078992" y="545592"/>
                  </a:lnTo>
                  <a:lnTo>
                    <a:pt x="1078992" y="327660"/>
                  </a:lnTo>
                  <a:close/>
                </a:path>
                <a:path w="2304415" h="2508885">
                  <a:moveTo>
                    <a:pt x="1421892" y="1309116"/>
                  </a:moveTo>
                  <a:lnTo>
                    <a:pt x="0" y="1309116"/>
                  </a:lnTo>
                  <a:lnTo>
                    <a:pt x="0" y="1527048"/>
                  </a:lnTo>
                  <a:lnTo>
                    <a:pt x="1421892" y="1527048"/>
                  </a:lnTo>
                  <a:lnTo>
                    <a:pt x="1421892" y="1309116"/>
                  </a:lnTo>
                  <a:close/>
                </a:path>
                <a:path w="2304415" h="2508885">
                  <a:moveTo>
                    <a:pt x="2304288" y="981456"/>
                  </a:moveTo>
                  <a:lnTo>
                    <a:pt x="0" y="981456"/>
                  </a:lnTo>
                  <a:lnTo>
                    <a:pt x="0" y="1199388"/>
                  </a:lnTo>
                  <a:lnTo>
                    <a:pt x="2304288" y="1199388"/>
                  </a:lnTo>
                  <a:lnTo>
                    <a:pt x="2304288" y="981456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00628" y="1795272"/>
              <a:ext cx="43180" cy="2616835"/>
            </a:xfrm>
            <a:custGeom>
              <a:avLst/>
              <a:gdLst/>
              <a:ahLst/>
              <a:cxnLst/>
              <a:rect l="l" t="t" r="r" b="b"/>
              <a:pathLst>
                <a:path w="43179" h="2616835">
                  <a:moveTo>
                    <a:pt x="42672" y="2616708"/>
                  </a:moveTo>
                  <a:lnTo>
                    <a:pt x="42672" y="0"/>
                  </a:lnTo>
                </a:path>
                <a:path w="43179" h="2616835">
                  <a:moveTo>
                    <a:pt x="0" y="2616708"/>
                  </a:moveTo>
                  <a:lnTo>
                    <a:pt x="42672" y="2616708"/>
                  </a:lnTo>
                </a:path>
                <a:path w="43179" h="2616835">
                  <a:moveTo>
                    <a:pt x="0" y="2289047"/>
                  </a:moveTo>
                  <a:lnTo>
                    <a:pt x="42672" y="2289047"/>
                  </a:lnTo>
                </a:path>
                <a:path w="43179" h="2616835">
                  <a:moveTo>
                    <a:pt x="0" y="1962912"/>
                  </a:moveTo>
                  <a:lnTo>
                    <a:pt x="42672" y="1962912"/>
                  </a:lnTo>
                </a:path>
                <a:path w="43179" h="2616835">
                  <a:moveTo>
                    <a:pt x="0" y="1635252"/>
                  </a:moveTo>
                  <a:lnTo>
                    <a:pt x="42672" y="1635252"/>
                  </a:lnTo>
                </a:path>
                <a:path w="43179" h="2616835">
                  <a:moveTo>
                    <a:pt x="0" y="1309115"/>
                  </a:moveTo>
                  <a:lnTo>
                    <a:pt x="42672" y="1309115"/>
                  </a:lnTo>
                </a:path>
                <a:path w="43179" h="2616835">
                  <a:moveTo>
                    <a:pt x="0" y="981455"/>
                  </a:moveTo>
                  <a:lnTo>
                    <a:pt x="42672" y="981455"/>
                  </a:lnTo>
                </a:path>
                <a:path w="43179" h="2616835">
                  <a:moveTo>
                    <a:pt x="0" y="653795"/>
                  </a:moveTo>
                  <a:lnTo>
                    <a:pt x="42672" y="653795"/>
                  </a:lnTo>
                </a:path>
                <a:path w="43179" h="2616835">
                  <a:moveTo>
                    <a:pt x="0" y="327659"/>
                  </a:moveTo>
                  <a:lnTo>
                    <a:pt x="42672" y="327659"/>
                  </a:lnTo>
                </a:path>
                <a:path w="43179" h="2616835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704335" y="414050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949446" y="3812844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537328" y="348615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027421" y="315899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909817" y="2831414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02507" y="250469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684267" y="217754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41114" y="185051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61591" y="4141114"/>
            <a:ext cx="1874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need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report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97051" y="3814064"/>
            <a:ext cx="2238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issue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directly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person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44169" y="3486658"/>
            <a:ext cx="289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who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51789" y="3159633"/>
            <a:ext cx="28841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worried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consequences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27126" y="2832608"/>
            <a:ext cx="30079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thought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nothing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done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957832" y="2505202"/>
            <a:ext cx="14789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Someone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else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437513" y="2178177"/>
            <a:ext cx="1998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35760" y="1851152"/>
            <a:ext cx="22002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was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390390" y="3936898"/>
            <a:ext cx="21971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People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could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give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more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20">
                <a:solidFill>
                  <a:srgbClr val="7E7E7E"/>
                </a:solidFill>
                <a:latin typeface="Arial"/>
                <a:cs typeface="Arial"/>
              </a:rPr>
              <a:t>than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390390" y="4142638"/>
            <a:ext cx="214312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one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reason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for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not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10">
                <a:solidFill>
                  <a:srgbClr val="7E7E7E"/>
                </a:solidFill>
                <a:latin typeface="Arial"/>
                <a:cs typeface="Arial"/>
              </a:rPr>
              <a:t>reporting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5321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</a:t>
            </a:r>
            <a:r>
              <a:rPr dirty="0" spc="-10"/>
              <a:t> </a:t>
            </a:r>
            <a:r>
              <a:rPr dirty="0"/>
              <a:t>people</a:t>
            </a:r>
            <a:r>
              <a:rPr dirty="0" spc="-35"/>
              <a:t> </a:t>
            </a:r>
            <a:r>
              <a:rPr dirty="0"/>
              <a:t>know</a:t>
            </a:r>
            <a:r>
              <a:rPr dirty="0" spc="-15"/>
              <a:t> </a:t>
            </a: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 spc="-25"/>
              <a:t>do?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3652" y="2375916"/>
            <a:ext cx="6398260" cy="1330960"/>
            <a:chOff x="263652" y="2375916"/>
            <a:chExt cx="6398260" cy="1330960"/>
          </a:xfrm>
        </p:grpSpPr>
        <p:sp>
          <p:nvSpPr>
            <p:cNvPr id="4" name="object 4" descr=""/>
            <p:cNvSpPr/>
            <p:nvPr/>
          </p:nvSpPr>
          <p:spPr>
            <a:xfrm>
              <a:off x="547116" y="2628899"/>
              <a:ext cx="4521835" cy="1073150"/>
            </a:xfrm>
            <a:custGeom>
              <a:avLst/>
              <a:gdLst/>
              <a:ahLst/>
              <a:cxnLst/>
              <a:rect l="l" t="t" r="r" b="b"/>
              <a:pathLst>
                <a:path w="4521835" h="1073150">
                  <a:moveTo>
                    <a:pt x="257556" y="0"/>
                  </a:moveTo>
                  <a:lnTo>
                    <a:pt x="0" y="0"/>
                  </a:lnTo>
                  <a:lnTo>
                    <a:pt x="0" y="1072896"/>
                  </a:lnTo>
                  <a:lnTo>
                    <a:pt x="257556" y="1072896"/>
                  </a:lnTo>
                  <a:lnTo>
                    <a:pt x="257556" y="0"/>
                  </a:lnTo>
                  <a:close/>
                </a:path>
                <a:path w="4521835" h="1073150">
                  <a:moveTo>
                    <a:pt x="2389632" y="112776"/>
                  </a:moveTo>
                  <a:lnTo>
                    <a:pt x="2132076" y="112776"/>
                  </a:lnTo>
                  <a:lnTo>
                    <a:pt x="2132076" y="1072896"/>
                  </a:lnTo>
                  <a:lnTo>
                    <a:pt x="2389632" y="1072896"/>
                  </a:lnTo>
                  <a:lnTo>
                    <a:pt x="2389632" y="112776"/>
                  </a:lnTo>
                  <a:close/>
                </a:path>
                <a:path w="4521835" h="1073150">
                  <a:moveTo>
                    <a:pt x="4521708" y="99060"/>
                  </a:moveTo>
                  <a:lnTo>
                    <a:pt x="4264152" y="99060"/>
                  </a:lnTo>
                  <a:lnTo>
                    <a:pt x="4264152" y="1072896"/>
                  </a:lnTo>
                  <a:lnTo>
                    <a:pt x="4521708" y="1072896"/>
                  </a:lnTo>
                  <a:lnTo>
                    <a:pt x="4521708" y="9906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74776" y="2840735"/>
              <a:ext cx="4521835" cy="861060"/>
            </a:xfrm>
            <a:custGeom>
              <a:avLst/>
              <a:gdLst/>
              <a:ahLst/>
              <a:cxnLst/>
              <a:rect l="l" t="t" r="r" b="b"/>
              <a:pathLst>
                <a:path w="4521835" h="861060">
                  <a:moveTo>
                    <a:pt x="257556" y="0"/>
                  </a:moveTo>
                  <a:lnTo>
                    <a:pt x="0" y="0"/>
                  </a:lnTo>
                  <a:lnTo>
                    <a:pt x="0" y="861060"/>
                  </a:lnTo>
                  <a:lnTo>
                    <a:pt x="257556" y="861060"/>
                  </a:lnTo>
                  <a:lnTo>
                    <a:pt x="257556" y="0"/>
                  </a:lnTo>
                  <a:close/>
                </a:path>
                <a:path w="4521835" h="861060">
                  <a:moveTo>
                    <a:pt x="2389632" y="198120"/>
                  </a:moveTo>
                  <a:lnTo>
                    <a:pt x="2132076" y="198120"/>
                  </a:lnTo>
                  <a:lnTo>
                    <a:pt x="2132076" y="861060"/>
                  </a:lnTo>
                  <a:lnTo>
                    <a:pt x="2389632" y="861060"/>
                  </a:lnTo>
                  <a:lnTo>
                    <a:pt x="2389632" y="198120"/>
                  </a:lnTo>
                  <a:close/>
                </a:path>
                <a:path w="4521835" h="861060">
                  <a:moveTo>
                    <a:pt x="4521708" y="310896"/>
                  </a:moveTo>
                  <a:lnTo>
                    <a:pt x="4264152" y="310896"/>
                  </a:lnTo>
                  <a:lnTo>
                    <a:pt x="4264152" y="861060"/>
                  </a:lnTo>
                  <a:lnTo>
                    <a:pt x="4521708" y="861060"/>
                  </a:lnTo>
                  <a:lnTo>
                    <a:pt x="4521708" y="310896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00912" y="2375915"/>
              <a:ext cx="4523740" cy="1325880"/>
            </a:xfrm>
            <a:custGeom>
              <a:avLst/>
              <a:gdLst/>
              <a:ahLst/>
              <a:cxnLst/>
              <a:rect l="l" t="t" r="r" b="b"/>
              <a:pathLst>
                <a:path w="4523740" h="1325879">
                  <a:moveTo>
                    <a:pt x="259080" y="0"/>
                  </a:moveTo>
                  <a:lnTo>
                    <a:pt x="0" y="0"/>
                  </a:lnTo>
                  <a:lnTo>
                    <a:pt x="0" y="1325880"/>
                  </a:lnTo>
                  <a:lnTo>
                    <a:pt x="259080" y="1325880"/>
                  </a:lnTo>
                  <a:lnTo>
                    <a:pt x="259080" y="0"/>
                  </a:lnTo>
                  <a:close/>
                </a:path>
                <a:path w="4523740" h="1325879">
                  <a:moveTo>
                    <a:pt x="2391156" y="27432"/>
                  </a:moveTo>
                  <a:lnTo>
                    <a:pt x="2133600" y="27432"/>
                  </a:lnTo>
                  <a:lnTo>
                    <a:pt x="2133600" y="1325880"/>
                  </a:lnTo>
                  <a:lnTo>
                    <a:pt x="2391156" y="1325880"/>
                  </a:lnTo>
                  <a:lnTo>
                    <a:pt x="2391156" y="27432"/>
                  </a:lnTo>
                  <a:close/>
                </a:path>
                <a:path w="4523740" h="1325879">
                  <a:moveTo>
                    <a:pt x="4523232" y="41148"/>
                  </a:moveTo>
                  <a:lnTo>
                    <a:pt x="4265676" y="41148"/>
                  </a:lnTo>
                  <a:lnTo>
                    <a:pt x="4265676" y="1325880"/>
                  </a:lnTo>
                  <a:lnTo>
                    <a:pt x="4523232" y="1325880"/>
                  </a:lnTo>
                  <a:lnTo>
                    <a:pt x="4523232" y="41148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28572" y="2488691"/>
              <a:ext cx="4523740" cy="1213485"/>
            </a:xfrm>
            <a:custGeom>
              <a:avLst/>
              <a:gdLst/>
              <a:ahLst/>
              <a:cxnLst/>
              <a:rect l="l" t="t" r="r" b="b"/>
              <a:pathLst>
                <a:path w="4523740" h="1213485">
                  <a:moveTo>
                    <a:pt x="259080" y="70104"/>
                  </a:moveTo>
                  <a:lnTo>
                    <a:pt x="0" y="70104"/>
                  </a:lnTo>
                  <a:lnTo>
                    <a:pt x="0" y="1213104"/>
                  </a:lnTo>
                  <a:lnTo>
                    <a:pt x="259080" y="1213104"/>
                  </a:lnTo>
                  <a:lnTo>
                    <a:pt x="259080" y="70104"/>
                  </a:lnTo>
                  <a:close/>
                </a:path>
                <a:path w="4523740" h="1213485">
                  <a:moveTo>
                    <a:pt x="2391156" y="0"/>
                  </a:moveTo>
                  <a:lnTo>
                    <a:pt x="2133600" y="0"/>
                  </a:lnTo>
                  <a:lnTo>
                    <a:pt x="2133600" y="1213104"/>
                  </a:lnTo>
                  <a:lnTo>
                    <a:pt x="2391156" y="1213104"/>
                  </a:lnTo>
                  <a:lnTo>
                    <a:pt x="2391156" y="0"/>
                  </a:lnTo>
                  <a:close/>
                </a:path>
                <a:path w="4523740" h="1213485">
                  <a:moveTo>
                    <a:pt x="4523232" y="70104"/>
                  </a:moveTo>
                  <a:lnTo>
                    <a:pt x="4265676" y="70104"/>
                  </a:lnTo>
                  <a:lnTo>
                    <a:pt x="4265676" y="1213104"/>
                  </a:lnTo>
                  <a:lnTo>
                    <a:pt x="4523232" y="1213104"/>
                  </a:lnTo>
                  <a:lnTo>
                    <a:pt x="4523232" y="70104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56232" y="2572511"/>
              <a:ext cx="4523740" cy="1129665"/>
            </a:xfrm>
            <a:custGeom>
              <a:avLst/>
              <a:gdLst/>
              <a:ahLst/>
              <a:cxnLst/>
              <a:rect l="l" t="t" r="r" b="b"/>
              <a:pathLst>
                <a:path w="4523740" h="1129664">
                  <a:moveTo>
                    <a:pt x="257556" y="71628"/>
                  </a:moveTo>
                  <a:lnTo>
                    <a:pt x="0" y="71628"/>
                  </a:lnTo>
                  <a:lnTo>
                    <a:pt x="0" y="1129284"/>
                  </a:lnTo>
                  <a:lnTo>
                    <a:pt x="257556" y="1129284"/>
                  </a:lnTo>
                  <a:lnTo>
                    <a:pt x="257556" y="71628"/>
                  </a:lnTo>
                  <a:close/>
                </a:path>
                <a:path w="4523740" h="1129664">
                  <a:moveTo>
                    <a:pt x="2391156" y="0"/>
                  </a:moveTo>
                  <a:lnTo>
                    <a:pt x="2132076" y="0"/>
                  </a:lnTo>
                  <a:lnTo>
                    <a:pt x="2132076" y="1129284"/>
                  </a:lnTo>
                  <a:lnTo>
                    <a:pt x="2391156" y="1129284"/>
                  </a:lnTo>
                  <a:lnTo>
                    <a:pt x="2391156" y="0"/>
                  </a:lnTo>
                  <a:close/>
                </a:path>
                <a:path w="4523740" h="1129664">
                  <a:moveTo>
                    <a:pt x="4523232" y="211836"/>
                  </a:moveTo>
                  <a:lnTo>
                    <a:pt x="4265676" y="211836"/>
                  </a:lnTo>
                  <a:lnTo>
                    <a:pt x="4265676" y="1129284"/>
                  </a:lnTo>
                  <a:lnTo>
                    <a:pt x="4523232" y="1129284"/>
                  </a:lnTo>
                  <a:lnTo>
                    <a:pt x="4523232" y="211836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3652" y="3701796"/>
              <a:ext cx="6398260" cy="0"/>
            </a:xfrm>
            <a:custGeom>
              <a:avLst/>
              <a:gdLst/>
              <a:ahLst/>
              <a:cxnLst/>
              <a:rect l="l" t="t" r="r" b="b"/>
              <a:pathLst>
                <a:path w="6398259" h="0">
                  <a:moveTo>
                    <a:pt x="0" y="0"/>
                  </a:moveTo>
                  <a:lnTo>
                    <a:pt x="639775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76783" y="23762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09798" y="2488768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42764" y="247510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04443" y="258813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37458" y="278561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70423" y="289839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31798" y="212242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364738" y="215049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497829" y="2164842"/>
            <a:ext cx="196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59433" y="230593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692397" y="223520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825490" y="230593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887092" y="2390089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020058" y="231990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153150" y="2531186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1056" y="3766515"/>
            <a:ext cx="201930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go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help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deal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experience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24429" y="3766515"/>
            <a:ext cx="207835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secure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raising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612640" y="3766515"/>
            <a:ext cx="1967864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-635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am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confident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that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organisation</a:t>
            </a:r>
            <a:r>
              <a:rPr dirty="0" sz="1200" spc="-5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address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raise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66344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1388363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2301239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4066032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5417820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358546" y="883361"/>
            <a:ext cx="6082030" cy="1171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Regardless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whether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asked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people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get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with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work.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Many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go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help,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but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 </a:t>
            </a:r>
            <a:r>
              <a:rPr dirty="0" sz="1400">
                <a:latin typeface="Arial"/>
                <a:cs typeface="Arial"/>
              </a:rPr>
              <a:t>backgrounds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least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confident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anything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would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done.</a:t>
            </a:r>
            <a:endParaRPr sz="1400">
              <a:latin typeface="Arial"/>
              <a:cs typeface="Arial"/>
            </a:endParaRPr>
          </a:p>
          <a:p>
            <a:pPr marL="217804">
              <a:lnSpc>
                <a:spcPct val="100000"/>
              </a:lnSpc>
              <a:spcBef>
                <a:spcPts val="860"/>
              </a:spcBef>
              <a:tabLst>
                <a:tab pos="1139190" algn="l"/>
                <a:tab pos="2052320" algn="l"/>
                <a:tab pos="3818254" algn="l"/>
                <a:tab pos="517080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17374"/>
            <a:ext cx="5424170" cy="1212215"/>
          </a:xfrm>
          <a:prstGeom prst="rect"/>
        </p:spPr>
        <p:txBody>
          <a:bodyPr wrap="square" lIns="0" tIns="201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  <a:p>
            <a:pPr marL="12700" marR="5080">
              <a:lnSpc>
                <a:spcPct val="100000"/>
              </a:lnSpc>
              <a:spcBef>
                <a:spcPts val="655"/>
              </a:spcBef>
            </a:pP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61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suggested</a:t>
            </a:r>
            <a:r>
              <a:rPr dirty="0" sz="1400" spc="-7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practical</a:t>
            </a:r>
            <a:r>
              <a:rPr dirty="0" sz="1400" spc="-6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things</a:t>
            </a:r>
            <a:r>
              <a:rPr dirty="0" sz="1400" spc="-5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tackle</a:t>
            </a:r>
            <a:r>
              <a:rPr dirty="0" sz="1400" spc="-6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400" spc="-7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(regardless</a:t>
            </a:r>
            <a:r>
              <a:rPr dirty="0" sz="1400" spc="-7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4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400" spc="-5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400" spc="-5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314144"/>
                </a:solidFill>
                <a:latin typeface="Arial"/>
                <a:cs typeface="Arial"/>
              </a:rPr>
              <a:t>any):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516761"/>
            <a:ext cx="6370320" cy="2968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Training</a:t>
            </a:r>
            <a:r>
              <a:rPr dirty="0" sz="1400" spc="-6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unconscious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bias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(33%)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helping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feel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confident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deal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(7%)</a:t>
            </a:r>
            <a:endParaRPr sz="1400">
              <a:latin typeface="Arial"/>
              <a:cs typeface="Arial"/>
            </a:endParaRPr>
          </a:p>
          <a:p>
            <a:pPr marL="299085" marR="26860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Zero</a:t>
            </a:r>
            <a:r>
              <a:rPr dirty="0" sz="1400" spc="-5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tolerance</a:t>
            </a:r>
            <a:r>
              <a:rPr dirty="0" sz="1400" spc="-7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campaign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informing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what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unacceptable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making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easy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remove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register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(25%)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Independent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body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investigate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support,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helpline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(18%)</a:t>
            </a:r>
            <a:endParaRPr sz="1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Safe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spaces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website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forum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regular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surveys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like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(16%)</a:t>
            </a:r>
            <a:endParaRPr sz="1400">
              <a:latin typeface="Arial"/>
              <a:cs typeface="Arial"/>
            </a:endParaRPr>
          </a:p>
          <a:p>
            <a:pPr marL="299085" marR="495934" indent="-28702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Recruiting</a:t>
            </a:r>
            <a:r>
              <a:rPr dirty="0" sz="1400" spc="-8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(senior)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setting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targets (13%)</a:t>
            </a:r>
            <a:endParaRPr sz="1400">
              <a:latin typeface="Arial"/>
              <a:cs typeface="Arial"/>
            </a:endParaRPr>
          </a:p>
          <a:p>
            <a:pPr marL="299085" marR="763905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Standardised</a:t>
            </a:r>
            <a:r>
              <a:rPr dirty="0" sz="1400" spc="-7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policy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protocols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(10%)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more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promotion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process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getting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(7%)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54404"/>
            <a:ext cx="6130290" cy="3394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41605">
              <a:lnSpc>
                <a:spcPct val="100000"/>
              </a:lnSpc>
              <a:spcBef>
                <a:spcPts val="95"/>
              </a:spcBef>
            </a:pP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“I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think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current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political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culture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has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worsened the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situation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rhetoric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so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hostile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anyone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who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isn't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viewed as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being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‘British.’</a:t>
            </a:r>
            <a:r>
              <a:rPr dirty="0" sz="13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think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change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culture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needs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come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top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-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RCGP,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BMA</a:t>
            </a:r>
            <a:r>
              <a:rPr dirty="0" sz="13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etc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&amp;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publicised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repeatedly</a:t>
            </a:r>
            <a:r>
              <a:rPr dirty="0" sz="1300" spc="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the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media.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main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issue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listen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support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our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hurt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and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offence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all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experience</a:t>
            </a:r>
            <a:r>
              <a:rPr dirty="0" sz="13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can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only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healed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by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support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receive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from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our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peers.”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“Minorities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be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empowered</a:t>
            </a:r>
            <a:r>
              <a:rPr dirty="0" sz="13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call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out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racism,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discrimination,</a:t>
            </a:r>
            <a:r>
              <a:rPr dirty="0" sz="13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harassment</a:t>
            </a:r>
            <a:r>
              <a:rPr dirty="0" sz="13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bias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via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3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government</a:t>
            </a:r>
            <a:r>
              <a:rPr dirty="0" sz="1300" spc="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led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agency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who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can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feed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back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companies</a:t>
            </a:r>
            <a:r>
              <a:rPr dirty="0" sz="13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then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we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would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know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true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scale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problem. Minorities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don't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often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report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log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racial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offences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because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3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are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afraid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3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losing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their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job.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White</a:t>
            </a:r>
            <a:r>
              <a:rPr dirty="0" sz="1300" spc="-7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staff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3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acknowledge</a:t>
            </a:r>
            <a:r>
              <a:rPr dirty="0" sz="13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that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300" spc="5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culture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explore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what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it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realise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word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exclusively</a:t>
            </a:r>
            <a:r>
              <a:rPr dirty="0" sz="13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for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minorities.”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algn="just" marL="12700" marR="238760">
              <a:lnSpc>
                <a:spcPct val="100000"/>
              </a:lnSpc>
            </a:pP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“Having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easy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way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3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doing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anonymous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surveys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which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could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then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fed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back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us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by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independent body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anonymously</a:t>
            </a:r>
            <a:r>
              <a:rPr dirty="0" sz="13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so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pick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up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issues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have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surfaced.”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418147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15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learnt?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65708"/>
            <a:ext cx="6294120" cy="3302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85725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47%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had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some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type</a:t>
            </a:r>
            <a:r>
              <a:rPr dirty="0" sz="1500" spc="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4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due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their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personal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characteristics</a:t>
            </a:r>
            <a:r>
              <a:rPr dirty="0" sz="15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last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year.</a:t>
            </a:r>
            <a:endParaRPr sz="15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33%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said</a:t>
            </a:r>
            <a:r>
              <a:rPr dirty="0" sz="15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experienced</a:t>
            </a:r>
            <a:r>
              <a:rPr dirty="0" sz="1500" spc="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racial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harassment</a:t>
            </a:r>
            <a:r>
              <a:rPr dirty="0" sz="1500" spc="-3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discrimination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endParaRPr sz="15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patients</a:t>
            </a:r>
            <a:r>
              <a:rPr dirty="0" sz="15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5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18%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managers.</a:t>
            </a:r>
            <a:endParaRPr sz="1500">
              <a:latin typeface="Arial"/>
              <a:cs typeface="Arial"/>
            </a:endParaRPr>
          </a:p>
          <a:p>
            <a:pPr algn="just" marL="299085" marR="508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41%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recent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instances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but</a:t>
            </a:r>
            <a:r>
              <a:rPr dirty="0" sz="1500" spc="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only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15%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dealt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well.</a:t>
            </a:r>
            <a:endParaRPr sz="1500">
              <a:latin typeface="Arial"/>
              <a:cs typeface="Arial"/>
            </a:endParaRPr>
          </a:p>
          <a:p>
            <a:pPr algn="just" marL="299085" marR="1079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720" algn="l"/>
              </a:tabLst>
            </a:pP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Black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 more likely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than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others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had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experienced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racial</a:t>
            </a:r>
            <a:r>
              <a:rPr dirty="0" sz="15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discrimination,</a:t>
            </a:r>
            <a:r>
              <a:rPr dirty="0" sz="15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less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know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where to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get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help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and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less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confident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raising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issues.</a:t>
            </a:r>
            <a:endParaRPr sz="1500">
              <a:latin typeface="Arial"/>
              <a:cs typeface="Arial"/>
            </a:endParaRPr>
          </a:p>
          <a:p>
            <a:pPr marL="299085" marR="233045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most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common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suggestions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help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address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racism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members,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 zero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tolerance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campaign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targeting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independent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group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give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investigate.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01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Pioneering</a:t>
            </a:r>
            <a:r>
              <a:rPr dirty="0" spc="-35"/>
              <a:t> </a:t>
            </a:r>
            <a:r>
              <a:rPr dirty="0" spc="-10"/>
              <a:t>pan-</a:t>
            </a:r>
            <a:r>
              <a:rPr dirty="0"/>
              <a:t>London</a:t>
            </a:r>
            <a:r>
              <a:rPr dirty="0" spc="-55"/>
              <a:t> </a:t>
            </a:r>
            <a:r>
              <a:rPr dirty="0" spc="-10"/>
              <a:t>survey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043431"/>
            <a:ext cx="6377305" cy="342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510" marR="81280" indent="-258445">
              <a:lnSpc>
                <a:spcPct val="110000"/>
              </a:lnSpc>
              <a:spcBef>
                <a:spcPts val="100"/>
              </a:spcBef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deserve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environment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that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welcoming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free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discrimination.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14144"/>
              </a:buClr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270510" marR="147320" indent="-258445">
              <a:lnSpc>
                <a:spcPct val="1100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November/December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2021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invited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complete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short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online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over the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past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12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months.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14144"/>
              </a:buClr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270510" marR="5080" indent="-258445">
              <a:lnSpc>
                <a:spcPct val="1101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advertised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newsletters,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social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media,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mailing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lists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through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HEE,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NHSEI, Primary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School,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LMC,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LPC,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LDC,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ICSs,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PCNs,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Hubs,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EDI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leads,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PM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Fora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networks.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14144"/>
              </a:buClr>
              <a:buFont typeface="Arial"/>
              <a:buChar char="•"/>
            </a:pPr>
            <a:endParaRPr sz="2350">
              <a:latin typeface="Arial"/>
              <a:cs typeface="Arial"/>
            </a:endParaRPr>
          </a:p>
          <a:p>
            <a:pPr marL="270510" indent="-258445">
              <a:lnSpc>
                <a:spcPct val="100000"/>
              </a:lnSpc>
              <a:buFont typeface="Arial"/>
              <a:buChar char="•"/>
              <a:tabLst>
                <a:tab pos="269875" algn="l"/>
                <a:tab pos="271145" algn="l"/>
              </a:tabLst>
            </a:pP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document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sets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out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feedback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from South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47268" y="926109"/>
            <a:ext cx="6121400" cy="6172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1025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members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across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took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part.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244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worked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921359" y="1943861"/>
          <a:ext cx="4672330" cy="2451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/>
                <a:gridCol w="1261745"/>
                <a:gridCol w="418464"/>
                <a:gridCol w="617854"/>
                <a:gridCol w="394335"/>
                <a:gridCol w="363220"/>
              </a:tblGrid>
              <a:tr h="350520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176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3189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134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AD2373"/>
                          </a:solidFill>
                          <a:latin typeface="Arial"/>
                          <a:cs typeface="Arial"/>
                        </a:rPr>
                        <a:t>244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2491739" y="395935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491739" y="343357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491739" y="290779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491739" y="23820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0" y="1851469"/>
            <a:ext cx="6858000" cy="2899410"/>
            <a:chOff x="0" y="1851469"/>
            <a:chExt cx="6858000" cy="2899410"/>
          </a:xfrm>
        </p:grpSpPr>
        <p:sp>
          <p:nvSpPr>
            <p:cNvPr id="11" name="object 11" descr=""/>
            <p:cNvSpPr/>
            <p:nvPr/>
          </p:nvSpPr>
          <p:spPr>
            <a:xfrm>
              <a:off x="0" y="4497324"/>
              <a:ext cx="6858000" cy="125095"/>
            </a:xfrm>
            <a:custGeom>
              <a:avLst/>
              <a:gdLst/>
              <a:ahLst/>
              <a:cxnLst/>
              <a:rect l="l" t="t" r="r" b="b"/>
              <a:pathLst>
                <a:path w="6858000" h="125095">
                  <a:moveTo>
                    <a:pt x="0" y="124967"/>
                  </a:moveTo>
                  <a:lnTo>
                    <a:pt x="6858000" y="124967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24967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4622292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1739" y="1856232"/>
              <a:ext cx="45720" cy="2627630"/>
            </a:xfrm>
            <a:custGeom>
              <a:avLst/>
              <a:gdLst/>
              <a:ahLst/>
              <a:cxnLst/>
              <a:rect l="l" t="t" r="r" b="b"/>
              <a:pathLst>
                <a:path w="45719" h="2627629">
                  <a:moveTo>
                    <a:pt x="45720" y="2627375"/>
                  </a:moveTo>
                  <a:lnTo>
                    <a:pt x="45720" y="0"/>
                  </a:lnTo>
                </a:path>
                <a:path w="45719" h="2627629">
                  <a:moveTo>
                    <a:pt x="0" y="2627375"/>
                  </a:moveTo>
                  <a:lnTo>
                    <a:pt x="45720" y="2627375"/>
                  </a:lnTo>
                </a:path>
                <a:path w="45719" h="2627629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275076" y="1851469"/>
            <a:ext cx="2907030" cy="2597785"/>
            <a:chOff x="3275076" y="1851469"/>
            <a:chExt cx="2907030" cy="2597785"/>
          </a:xfrm>
        </p:grpSpPr>
        <p:sp>
          <p:nvSpPr>
            <p:cNvPr id="4" name="object 4" descr=""/>
            <p:cNvSpPr/>
            <p:nvPr/>
          </p:nvSpPr>
          <p:spPr>
            <a:xfrm>
              <a:off x="3318510" y="1896617"/>
              <a:ext cx="2863850" cy="2506980"/>
            </a:xfrm>
            <a:custGeom>
              <a:avLst/>
              <a:gdLst/>
              <a:ahLst/>
              <a:cxnLst/>
              <a:rect l="l" t="t" r="r" b="b"/>
              <a:pathLst>
                <a:path w="2863850" h="2506979">
                  <a:moveTo>
                    <a:pt x="105156" y="2351532"/>
                  </a:moveTo>
                  <a:lnTo>
                    <a:pt x="0" y="2351532"/>
                  </a:lnTo>
                  <a:lnTo>
                    <a:pt x="0" y="2506980"/>
                  </a:lnTo>
                  <a:lnTo>
                    <a:pt x="105156" y="2506980"/>
                  </a:lnTo>
                  <a:lnTo>
                    <a:pt x="105156" y="2351532"/>
                  </a:lnTo>
                  <a:close/>
                </a:path>
                <a:path w="2863850" h="2506979">
                  <a:moveTo>
                    <a:pt x="105156" y="1645920"/>
                  </a:moveTo>
                  <a:lnTo>
                    <a:pt x="0" y="1645920"/>
                  </a:lnTo>
                  <a:lnTo>
                    <a:pt x="0" y="1802892"/>
                  </a:lnTo>
                  <a:lnTo>
                    <a:pt x="105156" y="1802892"/>
                  </a:lnTo>
                  <a:lnTo>
                    <a:pt x="105156" y="1645920"/>
                  </a:lnTo>
                  <a:close/>
                </a:path>
                <a:path w="2863850" h="2506979">
                  <a:moveTo>
                    <a:pt x="211836" y="1409700"/>
                  </a:moveTo>
                  <a:lnTo>
                    <a:pt x="0" y="1409700"/>
                  </a:lnTo>
                  <a:lnTo>
                    <a:pt x="0" y="1566672"/>
                  </a:lnTo>
                  <a:lnTo>
                    <a:pt x="211836" y="1566672"/>
                  </a:lnTo>
                  <a:lnTo>
                    <a:pt x="211836" y="1409700"/>
                  </a:lnTo>
                  <a:close/>
                </a:path>
                <a:path w="2863850" h="2506979">
                  <a:moveTo>
                    <a:pt x="316992" y="2115312"/>
                  </a:moveTo>
                  <a:lnTo>
                    <a:pt x="0" y="2115312"/>
                  </a:lnTo>
                  <a:lnTo>
                    <a:pt x="0" y="2272284"/>
                  </a:lnTo>
                  <a:lnTo>
                    <a:pt x="316992" y="2272284"/>
                  </a:lnTo>
                  <a:lnTo>
                    <a:pt x="316992" y="2115312"/>
                  </a:lnTo>
                  <a:close/>
                </a:path>
                <a:path w="2863850" h="2506979">
                  <a:moveTo>
                    <a:pt x="316992" y="940308"/>
                  </a:moveTo>
                  <a:lnTo>
                    <a:pt x="0" y="940308"/>
                  </a:lnTo>
                  <a:lnTo>
                    <a:pt x="0" y="1097280"/>
                  </a:lnTo>
                  <a:lnTo>
                    <a:pt x="316992" y="1097280"/>
                  </a:lnTo>
                  <a:lnTo>
                    <a:pt x="316992" y="940308"/>
                  </a:lnTo>
                  <a:close/>
                </a:path>
                <a:path w="2863850" h="2506979">
                  <a:moveTo>
                    <a:pt x="423672" y="1880616"/>
                  </a:moveTo>
                  <a:lnTo>
                    <a:pt x="0" y="1880616"/>
                  </a:lnTo>
                  <a:lnTo>
                    <a:pt x="0" y="2037588"/>
                  </a:lnTo>
                  <a:lnTo>
                    <a:pt x="423672" y="2037588"/>
                  </a:lnTo>
                  <a:lnTo>
                    <a:pt x="423672" y="1880616"/>
                  </a:lnTo>
                  <a:close/>
                </a:path>
                <a:path w="2863850" h="2506979">
                  <a:moveTo>
                    <a:pt x="635508" y="1175004"/>
                  </a:moveTo>
                  <a:lnTo>
                    <a:pt x="0" y="1175004"/>
                  </a:lnTo>
                  <a:lnTo>
                    <a:pt x="0" y="1331976"/>
                  </a:lnTo>
                  <a:lnTo>
                    <a:pt x="635508" y="1331976"/>
                  </a:lnTo>
                  <a:lnTo>
                    <a:pt x="635508" y="1175004"/>
                  </a:lnTo>
                  <a:close/>
                </a:path>
                <a:path w="2863850" h="2506979">
                  <a:moveTo>
                    <a:pt x="1484376" y="469392"/>
                  </a:moveTo>
                  <a:lnTo>
                    <a:pt x="0" y="469392"/>
                  </a:lnTo>
                  <a:lnTo>
                    <a:pt x="0" y="626364"/>
                  </a:lnTo>
                  <a:lnTo>
                    <a:pt x="1484376" y="626364"/>
                  </a:lnTo>
                  <a:lnTo>
                    <a:pt x="1484376" y="469392"/>
                  </a:lnTo>
                  <a:close/>
                </a:path>
                <a:path w="2863850" h="2506979">
                  <a:moveTo>
                    <a:pt x="1802892" y="234696"/>
                  </a:moveTo>
                  <a:lnTo>
                    <a:pt x="0" y="234696"/>
                  </a:lnTo>
                  <a:lnTo>
                    <a:pt x="0" y="391668"/>
                  </a:lnTo>
                  <a:lnTo>
                    <a:pt x="1802892" y="391668"/>
                  </a:lnTo>
                  <a:lnTo>
                    <a:pt x="1802892" y="234696"/>
                  </a:lnTo>
                  <a:close/>
                </a:path>
                <a:path w="2863850" h="2506979">
                  <a:moveTo>
                    <a:pt x="2119884" y="705612"/>
                  </a:moveTo>
                  <a:lnTo>
                    <a:pt x="0" y="705612"/>
                  </a:lnTo>
                  <a:lnTo>
                    <a:pt x="0" y="861060"/>
                  </a:lnTo>
                  <a:lnTo>
                    <a:pt x="2119884" y="861060"/>
                  </a:lnTo>
                  <a:lnTo>
                    <a:pt x="2119884" y="705612"/>
                  </a:lnTo>
                  <a:close/>
                </a:path>
                <a:path w="2863850" h="2506979">
                  <a:moveTo>
                    <a:pt x="2863596" y="0"/>
                  </a:moveTo>
                  <a:lnTo>
                    <a:pt x="0" y="0"/>
                  </a:lnTo>
                  <a:lnTo>
                    <a:pt x="0" y="156972"/>
                  </a:lnTo>
                  <a:lnTo>
                    <a:pt x="2863596" y="156972"/>
                  </a:lnTo>
                  <a:lnTo>
                    <a:pt x="2863596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75076" y="1856232"/>
              <a:ext cx="43180" cy="2588260"/>
            </a:xfrm>
            <a:custGeom>
              <a:avLst/>
              <a:gdLst/>
              <a:ahLst/>
              <a:cxnLst/>
              <a:rect l="l" t="t" r="r" b="b"/>
              <a:pathLst>
                <a:path w="43179" h="2588260">
                  <a:moveTo>
                    <a:pt x="42672" y="2587752"/>
                  </a:moveTo>
                  <a:lnTo>
                    <a:pt x="42672" y="0"/>
                  </a:lnTo>
                </a:path>
                <a:path w="43179" h="2588260">
                  <a:moveTo>
                    <a:pt x="0" y="2587752"/>
                  </a:moveTo>
                  <a:lnTo>
                    <a:pt x="42672" y="2587752"/>
                  </a:lnTo>
                </a:path>
                <a:path w="43179" h="2588260">
                  <a:moveTo>
                    <a:pt x="0" y="2351531"/>
                  </a:moveTo>
                  <a:lnTo>
                    <a:pt x="42672" y="2351531"/>
                  </a:lnTo>
                </a:path>
                <a:path w="43179" h="2588260">
                  <a:moveTo>
                    <a:pt x="0" y="2116835"/>
                  </a:moveTo>
                  <a:lnTo>
                    <a:pt x="42672" y="2116835"/>
                  </a:lnTo>
                </a:path>
                <a:path w="43179" h="2588260">
                  <a:moveTo>
                    <a:pt x="0" y="1882139"/>
                  </a:moveTo>
                  <a:lnTo>
                    <a:pt x="42672" y="1882139"/>
                  </a:lnTo>
                </a:path>
                <a:path w="43179" h="2588260">
                  <a:moveTo>
                    <a:pt x="0" y="1645919"/>
                  </a:moveTo>
                  <a:lnTo>
                    <a:pt x="42672" y="1645919"/>
                  </a:lnTo>
                </a:path>
                <a:path w="43179" h="2588260">
                  <a:moveTo>
                    <a:pt x="0" y="1411223"/>
                  </a:moveTo>
                  <a:lnTo>
                    <a:pt x="42672" y="1411223"/>
                  </a:lnTo>
                </a:path>
                <a:path w="43179" h="2588260">
                  <a:moveTo>
                    <a:pt x="0" y="1176527"/>
                  </a:moveTo>
                  <a:lnTo>
                    <a:pt x="42672" y="1176527"/>
                  </a:lnTo>
                </a:path>
                <a:path w="43179" h="2588260">
                  <a:moveTo>
                    <a:pt x="0" y="941831"/>
                  </a:moveTo>
                  <a:lnTo>
                    <a:pt x="42672" y="941831"/>
                  </a:lnTo>
                </a:path>
                <a:path w="43179" h="2588260">
                  <a:moveTo>
                    <a:pt x="0" y="705611"/>
                  </a:moveTo>
                  <a:lnTo>
                    <a:pt x="42672" y="705611"/>
                  </a:lnTo>
                </a:path>
                <a:path w="43179" h="2588260">
                  <a:moveTo>
                    <a:pt x="0" y="470915"/>
                  </a:moveTo>
                  <a:lnTo>
                    <a:pt x="42672" y="470915"/>
                  </a:lnTo>
                </a:path>
                <a:path w="43179" h="2588260">
                  <a:moveTo>
                    <a:pt x="0" y="236219"/>
                  </a:moveTo>
                  <a:lnTo>
                    <a:pt x="42672" y="236219"/>
                  </a:lnTo>
                </a:path>
                <a:path w="43179" h="258826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487039" y="421792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699509" y="398261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805554" y="374731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487039" y="351231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593084" y="3276980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17645" y="3041345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99509" y="280670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02402" y="257136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865878" y="233641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84140" y="210108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208267" y="186575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6445" y="1799818"/>
            <a:ext cx="2745105" cy="2612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828675" marR="5715" indent="-8255">
              <a:lnSpc>
                <a:spcPct val="1402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GP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salaried,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partner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locum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General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ANP</a:t>
            </a:r>
            <a:endParaRPr sz="1100">
              <a:latin typeface="Arial"/>
              <a:cs typeface="Arial"/>
            </a:endParaRPr>
          </a:p>
          <a:p>
            <a:pPr algn="r" marL="20955" marR="5080" indent="1615440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Manager Administrative,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clerical,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reception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roles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management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finance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Optometrist,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optician,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optical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assistant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Pharmacist,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pharmacy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technician</a:t>
            </a:r>
            <a:endParaRPr sz="1100">
              <a:latin typeface="Arial"/>
              <a:cs typeface="Arial"/>
            </a:endParaRPr>
          </a:p>
          <a:p>
            <a:pPr algn="r" marL="167640" marR="5715" indent="-155575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Dentist,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dental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supporting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HCA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care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health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coach</a:t>
            </a:r>
            <a:endParaRPr sz="1100">
              <a:latin typeface="Arial"/>
              <a:cs typeface="Arial"/>
            </a:endParaRPr>
          </a:p>
          <a:p>
            <a:pPr algn="r" marR="43815">
              <a:lnSpc>
                <a:spcPct val="100000"/>
              </a:lnSpc>
              <a:spcBef>
                <a:spcPts val="535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student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47268" y="978535"/>
            <a:ext cx="6160135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244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are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below.</a:t>
            </a:r>
            <a:r>
              <a:rPr dirty="0" sz="1600" spc="-7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represents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6%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in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180141" y="2181160"/>
            <a:ext cx="1989455" cy="1701800"/>
            <a:chOff x="4180141" y="2181160"/>
            <a:chExt cx="1989455" cy="1701800"/>
          </a:xfrm>
        </p:grpSpPr>
        <p:sp>
          <p:nvSpPr>
            <p:cNvPr id="4" name="object 4" descr=""/>
            <p:cNvSpPr/>
            <p:nvPr/>
          </p:nvSpPr>
          <p:spPr>
            <a:xfrm>
              <a:off x="5126735" y="2885948"/>
              <a:ext cx="836294" cy="146050"/>
            </a:xfrm>
            <a:custGeom>
              <a:avLst/>
              <a:gdLst/>
              <a:ahLst/>
              <a:cxnLst/>
              <a:rect l="l" t="t" r="r" b="b"/>
              <a:pathLst>
                <a:path w="836295" h="146050">
                  <a:moveTo>
                    <a:pt x="828548" y="0"/>
                  </a:moveTo>
                  <a:lnTo>
                    <a:pt x="0" y="146050"/>
                  </a:lnTo>
                  <a:lnTo>
                    <a:pt x="836040" y="52324"/>
                  </a:lnTo>
                  <a:lnTo>
                    <a:pt x="832723" y="26066"/>
                  </a:lnTo>
                  <a:lnTo>
                    <a:pt x="8285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126735" y="2938272"/>
              <a:ext cx="841375" cy="880110"/>
            </a:xfrm>
            <a:custGeom>
              <a:avLst/>
              <a:gdLst/>
              <a:ahLst/>
              <a:cxnLst/>
              <a:rect l="l" t="t" r="r" b="b"/>
              <a:pathLst>
                <a:path w="841375" h="880110">
                  <a:moveTo>
                    <a:pt x="836040" y="0"/>
                  </a:moveTo>
                  <a:lnTo>
                    <a:pt x="0" y="93725"/>
                  </a:lnTo>
                  <a:lnTo>
                    <a:pt x="298703" y="880109"/>
                  </a:lnTo>
                  <a:lnTo>
                    <a:pt x="344741" y="861071"/>
                  </a:lnTo>
                  <a:lnTo>
                    <a:pt x="389152" y="839571"/>
                  </a:lnTo>
                  <a:lnTo>
                    <a:pt x="431874" y="815713"/>
                  </a:lnTo>
                  <a:lnTo>
                    <a:pt x="472846" y="789597"/>
                  </a:lnTo>
                  <a:lnTo>
                    <a:pt x="512004" y="761327"/>
                  </a:lnTo>
                  <a:lnTo>
                    <a:pt x="549288" y="731002"/>
                  </a:lnTo>
                  <a:lnTo>
                    <a:pt x="584635" y="698727"/>
                  </a:lnTo>
                  <a:lnTo>
                    <a:pt x="617982" y="664601"/>
                  </a:lnTo>
                  <a:lnTo>
                    <a:pt x="649268" y="628728"/>
                  </a:lnTo>
                  <a:lnTo>
                    <a:pt x="678431" y="591209"/>
                  </a:lnTo>
                  <a:lnTo>
                    <a:pt x="705408" y="552145"/>
                  </a:lnTo>
                  <a:lnTo>
                    <a:pt x="730137" y="511639"/>
                  </a:lnTo>
                  <a:lnTo>
                    <a:pt x="752557" y="469793"/>
                  </a:lnTo>
                  <a:lnTo>
                    <a:pt x="772604" y="426707"/>
                  </a:lnTo>
                  <a:lnTo>
                    <a:pt x="790217" y="382485"/>
                  </a:lnTo>
                  <a:lnTo>
                    <a:pt x="805335" y="337228"/>
                  </a:lnTo>
                  <a:lnTo>
                    <a:pt x="817893" y="291037"/>
                  </a:lnTo>
                  <a:lnTo>
                    <a:pt x="827831" y="244015"/>
                  </a:lnTo>
                  <a:lnTo>
                    <a:pt x="835087" y="196264"/>
                  </a:lnTo>
                  <a:lnTo>
                    <a:pt x="839598" y="147885"/>
                  </a:lnTo>
                  <a:lnTo>
                    <a:pt x="841302" y="98980"/>
                  </a:lnTo>
                  <a:lnTo>
                    <a:pt x="840137" y="49651"/>
                  </a:lnTo>
                  <a:lnTo>
                    <a:pt x="83604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126735" y="2938272"/>
              <a:ext cx="841375" cy="880110"/>
            </a:xfrm>
            <a:custGeom>
              <a:avLst/>
              <a:gdLst/>
              <a:ahLst/>
              <a:cxnLst/>
              <a:rect l="l" t="t" r="r" b="b"/>
              <a:pathLst>
                <a:path w="841375" h="880110">
                  <a:moveTo>
                    <a:pt x="836040" y="0"/>
                  </a:moveTo>
                  <a:lnTo>
                    <a:pt x="840137" y="49651"/>
                  </a:lnTo>
                  <a:lnTo>
                    <a:pt x="841302" y="98980"/>
                  </a:lnTo>
                  <a:lnTo>
                    <a:pt x="839598" y="147885"/>
                  </a:lnTo>
                  <a:lnTo>
                    <a:pt x="835087" y="196264"/>
                  </a:lnTo>
                  <a:lnTo>
                    <a:pt x="827831" y="244015"/>
                  </a:lnTo>
                  <a:lnTo>
                    <a:pt x="817893" y="291037"/>
                  </a:lnTo>
                  <a:lnTo>
                    <a:pt x="805335" y="337228"/>
                  </a:lnTo>
                  <a:lnTo>
                    <a:pt x="790217" y="382485"/>
                  </a:lnTo>
                  <a:lnTo>
                    <a:pt x="772604" y="426707"/>
                  </a:lnTo>
                  <a:lnTo>
                    <a:pt x="752557" y="469793"/>
                  </a:lnTo>
                  <a:lnTo>
                    <a:pt x="730137" y="511639"/>
                  </a:lnTo>
                  <a:lnTo>
                    <a:pt x="705408" y="552145"/>
                  </a:lnTo>
                  <a:lnTo>
                    <a:pt x="678431" y="591209"/>
                  </a:lnTo>
                  <a:lnTo>
                    <a:pt x="649268" y="628728"/>
                  </a:lnTo>
                  <a:lnTo>
                    <a:pt x="617982" y="664601"/>
                  </a:lnTo>
                  <a:lnTo>
                    <a:pt x="584635" y="698727"/>
                  </a:lnTo>
                  <a:lnTo>
                    <a:pt x="549288" y="731002"/>
                  </a:lnTo>
                  <a:lnTo>
                    <a:pt x="512004" y="761327"/>
                  </a:lnTo>
                  <a:lnTo>
                    <a:pt x="472846" y="789597"/>
                  </a:lnTo>
                  <a:lnTo>
                    <a:pt x="431874" y="815713"/>
                  </a:lnTo>
                  <a:lnTo>
                    <a:pt x="389152" y="839571"/>
                  </a:lnTo>
                  <a:lnTo>
                    <a:pt x="344741" y="861071"/>
                  </a:lnTo>
                  <a:lnTo>
                    <a:pt x="298703" y="880109"/>
                  </a:lnTo>
                  <a:lnTo>
                    <a:pt x="0" y="93725"/>
                  </a:lnTo>
                  <a:lnTo>
                    <a:pt x="83604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285423" y="2190685"/>
              <a:ext cx="1670050" cy="1682750"/>
            </a:xfrm>
            <a:custGeom>
              <a:avLst/>
              <a:gdLst/>
              <a:ahLst/>
              <a:cxnLst/>
              <a:rect l="l" t="t" r="r" b="b"/>
              <a:pathLst>
                <a:path w="1670050" h="1682750">
                  <a:moveTo>
                    <a:pt x="860887" y="0"/>
                  </a:moveTo>
                  <a:lnTo>
                    <a:pt x="815508" y="158"/>
                  </a:lnTo>
                  <a:lnTo>
                    <a:pt x="769946" y="2804"/>
                  </a:lnTo>
                  <a:lnTo>
                    <a:pt x="724294" y="7980"/>
                  </a:lnTo>
                  <a:lnTo>
                    <a:pt x="678643" y="15726"/>
                  </a:lnTo>
                  <a:lnTo>
                    <a:pt x="633083" y="26085"/>
                  </a:lnTo>
                  <a:lnTo>
                    <a:pt x="587708" y="39096"/>
                  </a:lnTo>
                  <a:lnTo>
                    <a:pt x="542608" y="54801"/>
                  </a:lnTo>
                  <a:lnTo>
                    <a:pt x="498453" y="73009"/>
                  </a:lnTo>
                  <a:lnTo>
                    <a:pt x="455880" y="93413"/>
                  </a:lnTo>
                  <a:lnTo>
                    <a:pt x="414930" y="115922"/>
                  </a:lnTo>
                  <a:lnTo>
                    <a:pt x="375643" y="140444"/>
                  </a:lnTo>
                  <a:lnTo>
                    <a:pt x="338062" y="166888"/>
                  </a:lnTo>
                  <a:lnTo>
                    <a:pt x="302227" y="195162"/>
                  </a:lnTo>
                  <a:lnTo>
                    <a:pt x="268179" y="225174"/>
                  </a:lnTo>
                  <a:lnTo>
                    <a:pt x="235961" y="256834"/>
                  </a:lnTo>
                  <a:lnTo>
                    <a:pt x="205612" y="290049"/>
                  </a:lnTo>
                  <a:lnTo>
                    <a:pt x="177175" y="324727"/>
                  </a:lnTo>
                  <a:lnTo>
                    <a:pt x="150690" y="360779"/>
                  </a:lnTo>
                  <a:lnTo>
                    <a:pt x="126198" y="398111"/>
                  </a:lnTo>
                  <a:lnTo>
                    <a:pt x="103742" y="436632"/>
                  </a:lnTo>
                  <a:lnTo>
                    <a:pt x="83361" y="476251"/>
                  </a:lnTo>
                  <a:lnTo>
                    <a:pt x="65098" y="516876"/>
                  </a:lnTo>
                  <a:lnTo>
                    <a:pt x="48993" y="558416"/>
                  </a:lnTo>
                  <a:lnTo>
                    <a:pt x="35088" y="600779"/>
                  </a:lnTo>
                  <a:lnTo>
                    <a:pt x="23424" y="643874"/>
                  </a:lnTo>
                  <a:lnTo>
                    <a:pt x="14041" y="687608"/>
                  </a:lnTo>
                  <a:lnTo>
                    <a:pt x="6982" y="731891"/>
                  </a:lnTo>
                  <a:lnTo>
                    <a:pt x="2288" y="776631"/>
                  </a:lnTo>
                  <a:lnTo>
                    <a:pt x="0" y="821737"/>
                  </a:lnTo>
                  <a:lnTo>
                    <a:pt x="158" y="867116"/>
                  </a:lnTo>
                  <a:lnTo>
                    <a:pt x="2804" y="912678"/>
                  </a:lnTo>
                  <a:lnTo>
                    <a:pt x="7980" y="958330"/>
                  </a:lnTo>
                  <a:lnTo>
                    <a:pt x="15726" y="1003982"/>
                  </a:lnTo>
                  <a:lnTo>
                    <a:pt x="26085" y="1049541"/>
                  </a:lnTo>
                  <a:lnTo>
                    <a:pt x="39096" y="1094916"/>
                  </a:lnTo>
                  <a:lnTo>
                    <a:pt x="54801" y="1140016"/>
                  </a:lnTo>
                  <a:lnTo>
                    <a:pt x="73009" y="1184171"/>
                  </a:lnTo>
                  <a:lnTo>
                    <a:pt x="93413" y="1226743"/>
                  </a:lnTo>
                  <a:lnTo>
                    <a:pt x="115922" y="1267693"/>
                  </a:lnTo>
                  <a:lnTo>
                    <a:pt x="140444" y="1306978"/>
                  </a:lnTo>
                  <a:lnTo>
                    <a:pt x="166888" y="1344558"/>
                  </a:lnTo>
                  <a:lnTo>
                    <a:pt x="195162" y="1380391"/>
                  </a:lnTo>
                  <a:lnTo>
                    <a:pt x="225174" y="1414436"/>
                  </a:lnTo>
                  <a:lnTo>
                    <a:pt x="256834" y="1446652"/>
                  </a:lnTo>
                  <a:lnTo>
                    <a:pt x="290049" y="1476998"/>
                  </a:lnTo>
                  <a:lnTo>
                    <a:pt x="324727" y="1505432"/>
                  </a:lnTo>
                  <a:lnTo>
                    <a:pt x="360779" y="1531914"/>
                  </a:lnTo>
                  <a:lnTo>
                    <a:pt x="398111" y="1556402"/>
                  </a:lnTo>
                  <a:lnTo>
                    <a:pt x="436632" y="1578854"/>
                  </a:lnTo>
                  <a:lnTo>
                    <a:pt x="476251" y="1599230"/>
                  </a:lnTo>
                  <a:lnTo>
                    <a:pt x="516876" y="1617489"/>
                  </a:lnTo>
                  <a:lnTo>
                    <a:pt x="558416" y="1633589"/>
                  </a:lnTo>
                  <a:lnTo>
                    <a:pt x="600779" y="1647489"/>
                  </a:lnTo>
                  <a:lnTo>
                    <a:pt x="643874" y="1659148"/>
                  </a:lnTo>
                  <a:lnTo>
                    <a:pt x="687608" y="1668525"/>
                  </a:lnTo>
                  <a:lnTo>
                    <a:pt x="731891" y="1675578"/>
                  </a:lnTo>
                  <a:lnTo>
                    <a:pt x="776631" y="1680266"/>
                  </a:lnTo>
                  <a:lnTo>
                    <a:pt x="821737" y="1682548"/>
                  </a:lnTo>
                  <a:lnTo>
                    <a:pt x="867116" y="1682383"/>
                  </a:lnTo>
                  <a:lnTo>
                    <a:pt x="912678" y="1679730"/>
                  </a:lnTo>
                  <a:lnTo>
                    <a:pt x="958330" y="1674547"/>
                  </a:lnTo>
                  <a:lnTo>
                    <a:pt x="1003982" y="1666794"/>
                  </a:lnTo>
                  <a:lnTo>
                    <a:pt x="1049541" y="1656428"/>
                  </a:lnTo>
                  <a:lnTo>
                    <a:pt x="1094916" y="1643409"/>
                  </a:lnTo>
                  <a:lnTo>
                    <a:pt x="1140016" y="1627696"/>
                  </a:lnTo>
                  <a:lnTo>
                    <a:pt x="841312" y="841312"/>
                  </a:lnTo>
                  <a:lnTo>
                    <a:pt x="1669860" y="695262"/>
                  </a:lnTo>
                  <a:lnTo>
                    <a:pt x="1662006" y="656337"/>
                  </a:lnTo>
                  <a:lnTo>
                    <a:pt x="1652366" y="617887"/>
                  </a:lnTo>
                  <a:lnTo>
                    <a:pt x="1640964" y="579962"/>
                  </a:lnTo>
                  <a:lnTo>
                    <a:pt x="1627823" y="542608"/>
                  </a:lnTo>
                  <a:lnTo>
                    <a:pt x="1609615" y="498453"/>
                  </a:lnTo>
                  <a:lnTo>
                    <a:pt x="1589211" y="455880"/>
                  </a:lnTo>
                  <a:lnTo>
                    <a:pt x="1566702" y="414930"/>
                  </a:lnTo>
                  <a:lnTo>
                    <a:pt x="1542180" y="375643"/>
                  </a:lnTo>
                  <a:lnTo>
                    <a:pt x="1515736" y="338062"/>
                  </a:lnTo>
                  <a:lnTo>
                    <a:pt x="1487462" y="302227"/>
                  </a:lnTo>
                  <a:lnTo>
                    <a:pt x="1457450" y="268179"/>
                  </a:lnTo>
                  <a:lnTo>
                    <a:pt x="1425790" y="235961"/>
                  </a:lnTo>
                  <a:lnTo>
                    <a:pt x="1392575" y="205612"/>
                  </a:lnTo>
                  <a:lnTo>
                    <a:pt x="1357897" y="177175"/>
                  </a:lnTo>
                  <a:lnTo>
                    <a:pt x="1321845" y="150690"/>
                  </a:lnTo>
                  <a:lnTo>
                    <a:pt x="1284513" y="126198"/>
                  </a:lnTo>
                  <a:lnTo>
                    <a:pt x="1245992" y="103742"/>
                  </a:lnTo>
                  <a:lnTo>
                    <a:pt x="1206373" y="83361"/>
                  </a:lnTo>
                  <a:lnTo>
                    <a:pt x="1165748" y="65098"/>
                  </a:lnTo>
                  <a:lnTo>
                    <a:pt x="1124208" y="48993"/>
                  </a:lnTo>
                  <a:lnTo>
                    <a:pt x="1081845" y="35088"/>
                  </a:lnTo>
                  <a:lnTo>
                    <a:pt x="1038750" y="23424"/>
                  </a:lnTo>
                  <a:lnTo>
                    <a:pt x="995016" y="14041"/>
                  </a:lnTo>
                  <a:lnTo>
                    <a:pt x="950733" y="6982"/>
                  </a:lnTo>
                  <a:lnTo>
                    <a:pt x="905993" y="2288"/>
                  </a:lnTo>
                  <a:lnTo>
                    <a:pt x="86088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85423" y="2190685"/>
              <a:ext cx="1670050" cy="1682750"/>
            </a:xfrm>
            <a:custGeom>
              <a:avLst/>
              <a:gdLst/>
              <a:ahLst/>
              <a:cxnLst/>
              <a:rect l="l" t="t" r="r" b="b"/>
              <a:pathLst>
                <a:path w="1670050" h="1682750">
                  <a:moveTo>
                    <a:pt x="1140016" y="1627696"/>
                  </a:moveTo>
                  <a:lnTo>
                    <a:pt x="1094916" y="1643409"/>
                  </a:lnTo>
                  <a:lnTo>
                    <a:pt x="1049541" y="1656428"/>
                  </a:lnTo>
                  <a:lnTo>
                    <a:pt x="1003982" y="1666794"/>
                  </a:lnTo>
                  <a:lnTo>
                    <a:pt x="958330" y="1674547"/>
                  </a:lnTo>
                  <a:lnTo>
                    <a:pt x="912678" y="1679730"/>
                  </a:lnTo>
                  <a:lnTo>
                    <a:pt x="867116" y="1682383"/>
                  </a:lnTo>
                  <a:lnTo>
                    <a:pt x="821737" y="1682548"/>
                  </a:lnTo>
                  <a:lnTo>
                    <a:pt x="776631" y="1680266"/>
                  </a:lnTo>
                  <a:lnTo>
                    <a:pt x="731891" y="1675578"/>
                  </a:lnTo>
                  <a:lnTo>
                    <a:pt x="687608" y="1668525"/>
                  </a:lnTo>
                  <a:lnTo>
                    <a:pt x="643874" y="1659148"/>
                  </a:lnTo>
                  <a:lnTo>
                    <a:pt x="600779" y="1647489"/>
                  </a:lnTo>
                  <a:lnTo>
                    <a:pt x="558416" y="1633589"/>
                  </a:lnTo>
                  <a:lnTo>
                    <a:pt x="516876" y="1617489"/>
                  </a:lnTo>
                  <a:lnTo>
                    <a:pt x="476251" y="1599230"/>
                  </a:lnTo>
                  <a:lnTo>
                    <a:pt x="436632" y="1578854"/>
                  </a:lnTo>
                  <a:lnTo>
                    <a:pt x="398111" y="1556402"/>
                  </a:lnTo>
                  <a:lnTo>
                    <a:pt x="360779" y="1531914"/>
                  </a:lnTo>
                  <a:lnTo>
                    <a:pt x="324727" y="1505432"/>
                  </a:lnTo>
                  <a:lnTo>
                    <a:pt x="290049" y="1476998"/>
                  </a:lnTo>
                  <a:lnTo>
                    <a:pt x="256834" y="1446652"/>
                  </a:lnTo>
                  <a:lnTo>
                    <a:pt x="225174" y="1414436"/>
                  </a:lnTo>
                  <a:lnTo>
                    <a:pt x="195162" y="1380391"/>
                  </a:lnTo>
                  <a:lnTo>
                    <a:pt x="166888" y="1344558"/>
                  </a:lnTo>
                  <a:lnTo>
                    <a:pt x="140444" y="1306978"/>
                  </a:lnTo>
                  <a:lnTo>
                    <a:pt x="115922" y="1267693"/>
                  </a:lnTo>
                  <a:lnTo>
                    <a:pt x="93413" y="1226743"/>
                  </a:lnTo>
                  <a:lnTo>
                    <a:pt x="73009" y="1184171"/>
                  </a:lnTo>
                  <a:lnTo>
                    <a:pt x="54801" y="1140016"/>
                  </a:lnTo>
                  <a:lnTo>
                    <a:pt x="39096" y="1094916"/>
                  </a:lnTo>
                  <a:lnTo>
                    <a:pt x="26085" y="1049541"/>
                  </a:lnTo>
                  <a:lnTo>
                    <a:pt x="15726" y="1003982"/>
                  </a:lnTo>
                  <a:lnTo>
                    <a:pt x="7980" y="958330"/>
                  </a:lnTo>
                  <a:lnTo>
                    <a:pt x="2804" y="912678"/>
                  </a:lnTo>
                  <a:lnTo>
                    <a:pt x="158" y="867116"/>
                  </a:lnTo>
                  <a:lnTo>
                    <a:pt x="0" y="821737"/>
                  </a:lnTo>
                  <a:lnTo>
                    <a:pt x="2288" y="776631"/>
                  </a:lnTo>
                  <a:lnTo>
                    <a:pt x="6982" y="731891"/>
                  </a:lnTo>
                  <a:lnTo>
                    <a:pt x="14041" y="687608"/>
                  </a:lnTo>
                  <a:lnTo>
                    <a:pt x="23424" y="643874"/>
                  </a:lnTo>
                  <a:lnTo>
                    <a:pt x="35088" y="600779"/>
                  </a:lnTo>
                  <a:lnTo>
                    <a:pt x="48993" y="558416"/>
                  </a:lnTo>
                  <a:lnTo>
                    <a:pt x="65098" y="516876"/>
                  </a:lnTo>
                  <a:lnTo>
                    <a:pt x="83361" y="476251"/>
                  </a:lnTo>
                  <a:lnTo>
                    <a:pt x="103742" y="436632"/>
                  </a:lnTo>
                  <a:lnTo>
                    <a:pt x="126198" y="398111"/>
                  </a:lnTo>
                  <a:lnTo>
                    <a:pt x="150690" y="360779"/>
                  </a:lnTo>
                  <a:lnTo>
                    <a:pt x="177175" y="324727"/>
                  </a:lnTo>
                  <a:lnTo>
                    <a:pt x="205612" y="290049"/>
                  </a:lnTo>
                  <a:lnTo>
                    <a:pt x="235961" y="256834"/>
                  </a:lnTo>
                  <a:lnTo>
                    <a:pt x="268179" y="225174"/>
                  </a:lnTo>
                  <a:lnTo>
                    <a:pt x="302227" y="195162"/>
                  </a:lnTo>
                  <a:lnTo>
                    <a:pt x="338062" y="166888"/>
                  </a:lnTo>
                  <a:lnTo>
                    <a:pt x="375643" y="140444"/>
                  </a:lnTo>
                  <a:lnTo>
                    <a:pt x="414930" y="115922"/>
                  </a:lnTo>
                  <a:lnTo>
                    <a:pt x="455880" y="93413"/>
                  </a:lnTo>
                  <a:lnTo>
                    <a:pt x="498453" y="73009"/>
                  </a:lnTo>
                  <a:lnTo>
                    <a:pt x="542608" y="54801"/>
                  </a:lnTo>
                  <a:lnTo>
                    <a:pt x="587708" y="39096"/>
                  </a:lnTo>
                  <a:lnTo>
                    <a:pt x="633083" y="26085"/>
                  </a:lnTo>
                  <a:lnTo>
                    <a:pt x="678643" y="15726"/>
                  </a:lnTo>
                  <a:lnTo>
                    <a:pt x="724294" y="7980"/>
                  </a:lnTo>
                  <a:lnTo>
                    <a:pt x="769946" y="2804"/>
                  </a:lnTo>
                  <a:lnTo>
                    <a:pt x="815508" y="158"/>
                  </a:lnTo>
                  <a:lnTo>
                    <a:pt x="860887" y="0"/>
                  </a:lnTo>
                  <a:lnTo>
                    <a:pt x="905993" y="2288"/>
                  </a:lnTo>
                  <a:lnTo>
                    <a:pt x="950733" y="6982"/>
                  </a:lnTo>
                  <a:lnTo>
                    <a:pt x="995016" y="14041"/>
                  </a:lnTo>
                  <a:lnTo>
                    <a:pt x="1038750" y="23424"/>
                  </a:lnTo>
                  <a:lnTo>
                    <a:pt x="1081845" y="35088"/>
                  </a:lnTo>
                  <a:lnTo>
                    <a:pt x="1124208" y="48993"/>
                  </a:lnTo>
                  <a:lnTo>
                    <a:pt x="1165748" y="65098"/>
                  </a:lnTo>
                  <a:lnTo>
                    <a:pt x="1206373" y="83361"/>
                  </a:lnTo>
                  <a:lnTo>
                    <a:pt x="1245992" y="103742"/>
                  </a:lnTo>
                  <a:lnTo>
                    <a:pt x="1284513" y="126198"/>
                  </a:lnTo>
                  <a:lnTo>
                    <a:pt x="1321845" y="150690"/>
                  </a:lnTo>
                  <a:lnTo>
                    <a:pt x="1357897" y="177175"/>
                  </a:lnTo>
                  <a:lnTo>
                    <a:pt x="1392575" y="205612"/>
                  </a:lnTo>
                  <a:lnTo>
                    <a:pt x="1425790" y="235961"/>
                  </a:lnTo>
                  <a:lnTo>
                    <a:pt x="1457450" y="268179"/>
                  </a:lnTo>
                  <a:lnTo>
                    <a:pt x="1487462" y="302227"/>
                  </a:lnTo>
                  <a:lnTo>
                    <a:pt x="1515736" y="338062"/>
                  </a:lnTo>
                  <a:lnTo>
                    <a:pt x="1542180" y="375643"/>
                  </a:lnTo>
                  <a:lnTo>
                    <a:pt x="1566702" y="414930"/>
                  </a:lnTo>
                  <a:lnTo>
                    <a:pt x="1589211" y="455880"/>
                  </a:lnTo>
                  <a:lnTo>
                    <a:pt x="1609615" y="498453"/>
                  </a:lnTo>
                  <a:lnTo>
                    <a:pt x="1627823" y="542608"/>
                  </a:lnTo>
                  <a:lnTo>
                    <a:pt x="1640964" y="579962"/>
                  </a:lnTo>
                  <a:lnTo>
                    <a:pt x="1652366" y="617887"/>
                  </a:lnTo>
                  <a:lnTo>
                    <a:pt x="1662006" y="656337"/>
                  </a:lnTo>
                  <a:lnTo>
                    <a:pt x="1669860" y="695262"/>
                  </a:lnTo>
                  <a:lnTo>
                    <a:pt x="841312" y="841312"/>
                  </a:lnTo>
                  <a:lnTo>
                    <a:pt x="1140016" y="162769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184903" y="2458212"/>
              <a:ext cx="1979930" cy="1207135"/>
            </a:xfrm>
            <a:custGeom>
              <a:avLst/>
              <a:gdLst/>
              <a:ahLst/>
              <a:cxnLst/>
              <a:rect l="l" t="t" r="r" b="b"/>
              <a:pathLst>
                <a:path w="1979929" h="1207135">
                  <a:moveTo>
                    <a:pt x="1659636" y="1011936"/>
                  </a:moveTo>
                  <a:lnTo>
                    <a:pt x="1921764" y="1207008"/>
                  </a:lnTo>
                  <a:lnTo>
                    <a:pt x="1979676" y="1207008"/>
                  </a:lnTo>
                </a:path>
                <a:path w="1979929" h="1207135">
                  <a:moveTo>
                    <a:pt x="210312" y="158495"/>
                  </a:moveTo>
                  <a:lnTo>
                    <a:pt x="57912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8DC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49441" y="2114804"/>
            <a:ext cx="6699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-2540">
              <a:lnSpc>
                <a:spcPct val="95600"/>
              </a:lnSpc>
              <a:spcBef>
                <a:spcPts val="160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Non-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binary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and</a:t>
            </a:r>
            <a:r>
              <a:rPr dirty="0" sz="1200" spc="-4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other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171057" y="3501644"/>
            <a:ext cx="356235" cy="38227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24765" marR="5080" indent="-12700">
              <a:lnSpc>
                <a:spcPts val="1370"/>
              </a:lnSpc>
              <a:spcBef>
                <a:spcPts val="204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35502" y="2293747"/>
            <a:ext cx="53530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14300" marR="5080" indent="-102235">
              <a:lnSpc>
                <a:spcPts val="1370"/>
              </a:lnSpc>
              <a:spcBef>
                <a:spcPts val="200"/>
              </a:spcBef>
            </a:pP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Female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78%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85572" y="2180844"/>
            <a:ext cx="3241675" cy="1666239"/>
            <a:chOff x="385572" y="2180844"/>
            <a:chExt cx="3241675" cy="1666239"/>
          </a:xfrm>
        </p:grpSpPr>
        <p:sp>
          <p:nvSpPr>
            <p:cNvPr id="14" name="object 14" descr=""/>
            <p:cNvSpPr/>
            <p:nvPr/>
          </p:nvSpPr>
          <p:spPr>
            <a:xfrm>
              <a:off x="475488" y="2180843"/>
              <a:ext cx="3061970" cy="1661795"/>
            </a:xfrm>
            <a:custGeom>
              <a:avLst/>
              <a:gdLst/>
              <a:ahLst/>
              <a:cxnLst/>
              <a:rect l="l" t="t" r="r" b="b"/>
              <a:pathLst>
                <a:path w="3061970" h="1661795">
                  <a:moveTo>
                    <a:pt x="359664" y="1621536"/>
                  </a:moveTo>
                  <a:lnTo>
                    <a:pt x="0" y="1621536"/>
                  </a:lnTo>
                  <a:lnTo>
                    <a:pt x="0" y="1661160"/>
                  </a:lnTo>
                  <a:lnTo>
                    <a:pt x="359664" y="1661160"/>
                  </a:lnTo>
                  <a:lnTo>
                    <a:pt x="359664" y="1621536"/>
                  </a:lnTo>
                  <a:close/>
                </a:path>
                <a:path w="3061970" h="1661795">
                  <a:moveTo>
                    <a:pt x="900684" y="1423416"/>
                  </a:moveTo>
                  <a:lnTo>
                    <a:pt x="539496" y="1423416"/>
                  </a:lnTo>
                  <a:lnTo>
                    <a:pt x="539496" y="1661160"/>
                  </a:lnTo>
                  <a:lnTo>
                    <a:pt x="900684" y="1661160"/>
                  </a:lnTo>
                  <a:lnTo>
                    <a:pt x="900684" y="1423416"/>
                  </a:lnTo>
                  <a:close/>
                </a:path>
                <a:path w="3061970" h="1661795">
                  <a:moveTo>
                    <a:pt x="1440180" y="870204"/>
                  </a:moveTo>
                  <a:lnTo>
                    <a:pt x="1080516" y="870204"/>
                  </a:lnTo>
                  <a:lnTo>
                    <a:pt x="1080516" y="1661160"/>
                  </a:lnTo>
                  <a:lnTo>
                    <a:pt x="1440180" y="1661160"/>
                  </a:lnTo>
                  <a:lnTo>
                    <a:pt x="1440180" y="870204"/>
                  </a:lnTo>
                  <a:close/>
                </a:path>
                <a:path w="3061970" h="1661795">
                  <a:moveTo>
                    <a:pt x="1981200" y="592836"/>
                  </a:moveTo>
                  <a:lnTo>
                    <a:pt x="1620012" y="592836"/>
                  </a:lnTo>
                  <a:lnTo>
                    <a:pt x="1620012" y="1661160"/>
                  </a:lnTo>
                  <a:lnTo>
                    <a:pt x="1981200" y="1661160"/>
                  </a:lnTo>
                  <a:lnTo>
                    <a:pt x="1981200" y="592836"/>
                  </a:lnTo>
                  <a:close/>
                </a:path>
                <a:path w="3061970" h="1661795">
                  <a:moveTo>
                    <a:pt x="2520696" y="0"/>
                  </a:moveTo>
                  <a:lnTo>
                    <a:pt x="2161032" y="0"/>
                  </a:lnTo>
                  <a:lnTo>
                    <a:pt x="2161032" y="1661160"/>
                  </a:lnTo>
                  <a:lnTo>
                    <a:pt x="2520696" y="1661172"/>
                  </a:lnTo>
                  <a:lnTo>
                    <a:pt x="2520696" y="0"/>
                  </a:lnTo>
                  <a:close/>
                </a:path>
                <a:path w="3061970" h="1661795">
                  <a:moveTo>
                    <a:pt x="3061716" y="1502664"/>
                  </a:moveTo>
                  <a:lnTo>
                    <a:pt x="2700528" y="1502664"/>
                  </a:lnTo>
                  <a:lnTo>
                    <a:pt x="2700528" y="1661160"/>
                  </a:lnTo>
                  <a:lnTo>
                    <a:pt x="3061716" y="1661160"/>
                  </a:lnTo>
                  <a:lnTo>
                    <a:pt x="3061716" y="1502664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5572" y="3842004"/>
              <a:ext cx="3241675" cy="0"/>
            </a:xfrm>
            <a:custGeom>
              <a:avLst/>
              <a:gdLst/>
              <a:ahLst/>
              <a:cxnLst/>
              <a:rect l="l" t="t" r="r" b="b"/>
              <a:pathLst>
                <a:path w="3241675" h="0">
                  <a:moveTo>
                    <a:pt x="0" y="0"/>
                  </a:moveTo>
                  <a:lnTo>
                    <a:pt x="32415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31368" y="354977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71778" y="335203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69466" y="2798191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109597" y="252107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47268" y="978535"/>
            <a:ext cx="6157595" cy="115760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age,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gender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ethnicity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profile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244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who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took</a:t>
            </a:r>
            <a:r>
              <a:rPr dirty="0" sz="1600" spc="50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part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broadly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representative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primary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area.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algn="ctr" marR="1211580">
              <a:lnSpc>
                <a:spcPct val="10000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233166" y="343090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48157" y="3907028"/>
            <a:ext cx="3173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2835" algn="l"/>
                <a:tab pos="1633220" algn="l"/>
                <a:tab pos="2174240" algn="l"/>
              </a:tabLst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16-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20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21-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30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31-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40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41-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50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51-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65</a:t>
            </a:r>
            <a:r>
              <a:rPr dirty="0" sz="1200" spc="37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66+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yrs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16707" y="1048321"/>
            <a:ext cx="3388995" cy="3338195"/>
            <a:chOff x="2616707" y="1048321"/>
            <a:chExt cx="3388995" cy="3338195"/>
          </a:xfrm>
        </p:grpSpPr>
        <p:sp>
          <p:nvSpPr>
            <p:cNvPr id="4" name="object 4" descr=""/>
            <p:cNvSpPr/>
            <p:nvPr/>
          </p:nvSpPr>
          <p:spPr>
            <a:xfrm>
              <a:off x="2663190" y="1096517"/>
              <a:ext cx="3342640" cy="3243580"/>
            </a:xfrm>
            <a:custGeom>
              <a:avLst/>
              <a:gdLst/>
              <a:ahLst/>
              <a:cxnLst/>
              <a:rect l="l" t="t" r="r" b="b"/>
              <a:pathLst>
                <a:path w="3342640" h="3243579">
                  <a:moveTo>
                    <a:pt x="83820" y="2816352"/>
                  </a:moveTo>
                  <a:lnTo>
                    <a:pt x="0" y="2816352"/>
                  </a:lnTo>
                  <a:lnTo>
                    <a:pt x="0" y="2987040"/>
                  </a:lnTo>
                  <a:lnTo>
                    <a:pt x="83820" y="2987040"/>
                  </a:lnTo>
                  <a:lnTo>
                    <a:pt x="83820" y="2816352"/>
                  </a:lnTo>
                  <a:close/>
                </a:path>
                <a:path w="3342640" h="3243579">
                  <a:moveTo>
                    <a:pt x="83820" y="1792224"/>
                  </a:moveTo>
                  <a:lnTo>
                    <a:pt x="0" y="1792224"/>
                  </a:lnTo>
                  <a:lnTo>
                    <a:pt x="0" y="1962912"/>
                  </a:lnTo>
                  <a:lnTo>
                    <a:pt x="83820" y="1962912"/>
                  </a:lnTo>
                  <a:lnTo>
                    <a:pt x="83820" y="1792224"/>
                  </a:lnTo>
                  <a:close/>
                </a:path>
                <a:path w="3342640" h="3243579">
                  <a:moveTo>
                    <a:pt x="83820" y="768096"/>
                  </a:moveTo>
                  <a:lnTo>
                    <a:pt x="0" y="768096"/>
                  </a:lnTo>
                  <a:lnTo>
                    <a:pt x="0" y="938784"/>
                  </a:lnTo>
                  <a:lnTo>
                    <a:pt x="83820" y="938784"/>
                  </a:lnTo>
                  <a:lnTo>
                    <a:pt x="83820" y="768096"/>
                  </a:lnTo>
                  <a:close/>
                </a:path>
                <a:path w="3342640" h="3243579">
                  <a:moveTo>
                    <a:pt x="167640" y="2304288"/>
                  </a:moveTo>
                  <a:lnTo>
                    <a:pt x="0" y="2304288"/>
                  </a:lnTo>
                  <a:lnTo>
                    <a:pt x="0" y="2474976"/>
                  </a:lnTo>
                  <a:lnTo>
                    <a:pt x="167640" y="2474976"/>
                  </a:lnTo>
                  <a:lnTo>
                    <a:pt x="167640" y="2304288"/>
                  </a:lnTo>
                  <a:close/>
                </a:path>
                <a:path w="3342640" h="3243579">
                  <a:moveTo>
                    <a:pt x="251460" y="1024128"/>
                  </a:moveTo>
                  <a:lnTo>
                    <a:pt x="0" y="1024128"/>
                  </a:lnTo>
                  <a:lnTo>
                    <a:pt x="0" y="1194816"/>
                  </a:lnTo>
                  <a:lnTo>
                    <a:pt x="251460" y="1194816"/>
                  </a:lnTo>
                  <a:lnTo>
                    <a:pt x="251460" y="1024128"/>
                  </a:lnTo>
                  <a:close/>
                </a:path>
                <a:path w="3342640" h="3243579">
                  <a:moveTo>
                    <a:pt x="251460" y="512064"/>
                  </a:moveTo>
                  <a:lnTo>
                    <a:pt x="0" y="512064"/>
                  </a:lnTo>
                  <a:lnTo>
                    <a:pt x="0" y="682752"/>
                  </a:lnTo>
                  <a:lnTo>
                    <a:pt x="251460" y="682752"/>
                  </a:lnTo>
                  <a:lnTo>
                    <a:pt x="251460" y="512064"/>
                  </a:lnTo>
                  <a:close/>
                </a:path>
                <a:path w="3342640" h="3243579">
                  <a:moveTo>
                    <a:pt x="251460" y="256032"/>
                  </a:moveTo>
                  <a:lnTo>
                    <a:pt x="0" y="256032"/>
                  </a:lnTo>
                  <a:lnTo>
                    <a:pt x="0" y="426720"/>
                  </a:lnTo>
                  <a:lnTo>
                    <a:pt x="251460" y="426720"/>
                  </a:lnTo>
                  <a:lnTo>
                    <a:pt x="251460" y="256032"/>
                  </a:lnTo>
                  <a:close/>
                </a:path>
                <a:path w="3342640" h="3243579">
                  <a:moveTo>
                    <a:pt x="669036" y="3072384"/>
                  </a:moveTo>
                  <a:lnTo>
                    <a:pt x="0" y="3072384"/>
                  </a:lnTo>
                  <a:lnTo>
                    <a:pt x="0" y="3243072"/>
                  </a:lnTo>
                  <a:lnTo>
                    <a:pt x="669036" y="3243072"/>
                  </a:lnTo>
                  <a:lnTo>
                    <a:pt x="669036" y="3072384"/>
                  </a:lnTo>
                  <a:close/>
                </a:path>
                <a:path w="3342640" h="3243579">
                  <a:moveTo>
                    <a:pt x="669036" y="1536192"/>
                  </a:moveTo>
                  <a:lnTo>
                    <a:pt x="0" y="1536192"/>
                  </a:lnTo>
                  <a:lnTo>
                    <a:pt x="0" y="1706880"/>
                  </a:lnTo>
                  <a:lnTo>
                    <a:pt x="669036" y="1706880"/>
                  </a:lnTo>
                  <a:lnTo>
                    <a:pt x="669036" y="1536192"/>
                  </a:lnTo>
                  <a:close/>
                </a:path>
                <a:path w="3342640" h="3243579">
                  <a:moveTo>
                    <a:pt x="752856" y="2560320"/>
                  </a:moveTo>
                  <a:lnTo>
                    <a:pt x="0" y="2560320"/>
                  </a:lnTo>
                  <a:lnTo>
                    <a:pt x="0" y="2731008"/>
                  </a:lnTo>
                  <a:lnTo>
                    <a:pt x="752856" y="2731008"/>
                  </a:lnTo>
                  <a:lnTo>
                    <a:pt x="752856" y="2560320"/>
                  </a:lnTo>
                  <a:close/>
                </a:path>
                <a:path w="3342640" h="3243579">
                  <a:moveTo>
                    <a:pt x="918972" y="1280160"/>
                  </a:moveTo>
                  <a:lnTo>
                    <a:pt x="0" y="1280160"/>
                  </a:lnTo>
                  <a:lnTo>
                    <a:pt x="0" y="1450848"/>
                  </a:lnTo>
                  <a:lnTo>
                    <a:pt x="918972" y="1450848"/>
                  </a:lnTo>
                  <a:lnTo>
                    <a:pt x="918972" y="1280160"/>
                  </a:lnTo>
                  <a:close/>
                </a:path>
                <a:path w="3342640" h="3243579">
                  <a:moveTo>
                    <a:pt x="1002792" y="0"/>
                  </a:moveTo>
                  <a:lnTo>
                    <a:pt x="0" y="0"/>
                  </a:lnTo>
                  <a:lnTo>
                    <a:pt x="0" y="170688"/>
                  </a:lnTo>
                  <a:lnTo>
                    <a:pt x="1002792" y="170688"/>
                  </a:lnTo>
                  <a:lnTo>
                    <a:pt x="1002792" y="0"/>
                  </a:lnTo>
                  <a:close/>
                </a:path>
                <a:path w="3342640" h="3243579">
                  <a:moveTo>
                    <a:pt x="3342132" y="2048256"/>
                  </a:moveTo>
                  <a:lnTo>
                    <a:pt x="0" y="2048256"/>
                  </a:lnTo>
                  <a:lnTo>
                    <a:pt x="0" y="2218944"/>
                  </a:lnTo>
                  <a:lnTo>
                    <a:pt x="3342132" y="2218944"/>
                  </a:lnTo>
                  <a:lnTo>
                    <a:pt x="3342132" y="2048256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16707" y="1053083"/>
              <a:ext cx="47625" cy="3328670"/>
            </a:xfrm>
            <a:custGeom>
              <a:avLst/>
              <a:gdLst/>
              <a:ahLst/>
              <a:cxnLst/>
              <a:rect l="l" t="t" r="r" b="b"/>
              <a:pathLst>
                <a:path w="47625" h="3328670">
                  <a:moveTo>
                    <a:pt x="47243" y="3328416"/>
                  </a:moveTo>
                  <a:lnTo>
                    <a:pt x="47243" y="0"/>
                  </a:lnTo>
                </a:path>
                <a:path w="47625" h="3328670">
                  <a:moveTo>
                    <a:pt x="0" y="3328416"/>
                  </a:moveTo>
                  <a:lnTo>
                    <a:pt x="47243" y="3328416"/>
                  </a:lnTo>
                </a:path>
                <a:path w="47625" h="3328670">
                  <a:moveTo>
                    <a:pt x="0" y="3072384"/>
                  </a:moveTo>
                  <a:lnTo>
                    <a:pt x="47243" y="3072384"/>
                  </a:lnTo>
                </a:path>
                <a:path w="47625" h="3328670">
                  <a:moveTo>
                    <a:pt x="0" y="2816352"/>
                  </a:moveTo>
                  <a:lnTo>
                    <a:pt x="47243" y="2816352"/>
                  </a:lnTo>
                </a:path>
                <a:path w="47625" h="3328670">
                  <a:moveTo>
                    <a:pt x="0" y="2560319"/>
                  </a:moveTo>
                  <a:lnTo>
                    <a:pt x="47243" y="2560319"/>
                  </a:lnTo>
                </a:path>
                <a:path w="47625" h="3328670">
                  <a:moveTo>
                    <a:pt x="0" y="2304288"/>
                  </a:moveTo>
                  <a:lnTo>
                    <a:pt x="47243" y="2304288"/>
                  </a:lnTo>
                </a:path>
                <a:path w="47625" h="3328670">
                  <a:moveTo>
                    <a:pt x="0" y="2048255"/>
                  </a:moveTo>
                  <a:lnTo>
                    <a:pt x="47243" y="2048255"/>
                  </a:lnTo>
                </a:path>
                <a:path w="47625" h="3328670">
                  <a:moveTo>
                    <a:pt x="0" y="1792223"/>
                  </a:moveTo>
                  <a:lnTo>
                    <a:pt x="47243" y="1792223"/>
                  </a:lnTo>
                </a:path>
                <a:path w="47625" h="3328670">
                  <a:moveTo>
                    <a:pt x="0" y="1536191"/>
                  </a:moveTo>
                  <a:lnTo>
                    <a:pt x="47243" y="1536191"/>
                  </a:lnTo>
                </a:path>
                <a:path w="47625" h="3328670">
                  <a:moveTo>
                    <a:pt x="0" y="1280159"/>
                  </a:moveTo>
                  <a:lnTo>
                    <a:pt x="47243" y="1280159"/>
                  </a:lnTo>
                </a:path>
                <a:path w="47625" h="3328670">
                  <a:moveTo>
                    <a:pt x="0" y="1024127"/>
                  </a:moveTo>
                  <a:lnTo>
                    <a:pt x="47243" y="1024127"/>
                  </a:lnTo>
                </a:path>
                <a:path w="47625" h="3328670">
                  <a:moveTo>
                    <a:pt x="0" y="768095"/>
                  </a:moveTo>
                  <a:lnTo>
                    <a:pt x="47243" y="768095"/>
                  </a:lnTo>
                </a:path>
                <a:path w="47625" h="3328670">
                  <a:moveTo>
                    <a:pt x="0" y="512063"/>
                  </a:moveTo>
                  <a:lnTo>
                    <a:pt x="47243" y="512063"/>
                  </a:lnTo>
                </a:path>
                <a:path w="47625" h="3328670">
                  <a:moveTo>
                    <a:pt x="0" y="256031"/>
                  </a:moveTo>
                  <a:lnTo>
                    <a:pt x="47243" y="256031"/>
                  </a:lnTo>
                </a:path>
                <a:path w="47625" h="3328670">
                  <a:moveTo>
                    <a:pt x="0" y="0"/>
                  </a:moveTo>
                  <a:lnTo>
                    <a:pt x="47243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394964" y="414599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810001" y="388995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478529" y="3633978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893567" y="337756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069329" y="312153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10001" y="286550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394964" y="2608910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45153" y="2353182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728973" y="1072641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80822" y="983234"/>
            <a:ext cx="2943225" cy="3363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2410" marR="5080" indent="202565">
              <a:lnSpc>
                <a:spcPct val="144400"/>
              </a:lnSpc>
              <a:spcBef>
                <a:spcPts val="100"/>
              </a:spcBef>
              <a:tabLst>
                <a:tab pos="2708910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Indian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baseline="2314" sz="1800" spc="-44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baseline="2314" sz="1800" spc="-37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baseline="2314" sz="1800" spc="-22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 spc="-15">
                <a:solidFill>
                  <a:srgbClr val="2B96FF"/>
                </a:solidFill>
                <a:latin typeface="Arial"/>
                <a:cs typeface="Arial"/>
              </a:rPr>
              <a:t>Pakistani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marL="291465" marR="5080" indent="-279400">
              <a:lnSpc>
                <a:spcPts val="2020"/>
              </a:lnSpc>
              <a:spcBef>
                <a:spcPts val="160"/>
              </a:spcBef>
              <a:tabLst>
                <a:tab pos="2541270" algn="l"/>
                <a:tab pos="2708910" algn="l"/>
              </a:tabLst>
            </a:pP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baseline="2314" sz="1800" spc="-44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baseline="2314" sz="1800" spc="-37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baseline="2314" sz="1800" spc="-22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 spc="-15">
                <a:solidFill>
                  <a:srgbClr val="2B96FF"/>
                </a:solidFill>
                <a:latin typeface="Arial"/>
                <a:cs typeface="Arial"/>
              </a:rPr>
              <a:t>Bangladeshi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	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baseline="2314" sz="1800" spc="-44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baseline="2314" sz="1800" spc="-37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baseline="2314" sz="1800" spc="-22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 spc="-15">
                <a:solidFill>
                  <a:srgbClr val="2B96FF"/>
                </a:solidFill>
                <a:latin typeface="Arial"/>
                <a:cs typeface="Arial"/>
              </a:rPr>
              <a:t>Chinese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  <a:p>
            <a:pPr marL="393065" marR="5080" indent="168275">
              <a:lnSpc>
                <a:spcPts val="1950"/>
              </a:lnSpc>
              <a:spcBef>
                <a:spcPts val="50"/>
              </a:spcBef>
              <a:tabLst>
                <a:tab pos="2708910" algn="l"/>
              </a:tabLst>
            </a:pP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baseline="2314" sz="18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baseline="2314" sz="1800" spc="-44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 spc="-15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African</a:t>
            </a:r>
            <a:endParaRPr sz="1200">
              <a:latin typeface="Arial"/>
              <a:cs typeface="Arial"/>
            </a:endParaRPr>
          </a:p>
          <a:p>
            <a:pPr algn="r" marL="579120" marR="683260" indent="-414655">
              <a:lnSpc>
                <a:spcPts val="2020"/>
              </a:lnSpc>
              <a:spcBef>
                <a:spcPts val="1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Caribbean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endParaRPr sz="1200">
              <a:latin typeface="Arial"/>
              <a:cs typeface="Arial"/>
            </a:endParaRPr>
          </a:p>
          <a:p>
            <a:pPr algn="r" marR="683260">
              <a:lnSpc>
                <a:spcPct val="100000"/>
              </a:lnSpc>
              <a:spcBef>
                <a:spcPts val="40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British</a:t>
            </a:r>
            <a:endParaRPr sz="1200">
              <a:latin typeface="Arial"/>
              <a:cs typeface="Arial"/>
            </a:endParaRPr>
          </a:p>
          <a:p>
            <a:pPr algn="r" marL="333375" marR="682625" indent="1106805">
              <a:lnSpc>
                <a:spcPct val="140000"/>
              </a:lnSpc>
              <a:spcBef>
                <a:spcPts val="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background</a:t>
            </a:r>
            <a:endParaRPr sz="1200">
              <a:latin typeface="Arial"/>
              <a:cs typeface="Arial"/>
            </a:endParaRPr>
          </a:p>
          <a:p>
            <a:pPr algn="r" marL="764540" marR="683260" indent="1165860">
              <a:lnSpc>
                <a:spcPts val="2020"/>
              </a:lnSpc>
              <a:spcBef>
                <a:spcPts val="95"/>
              </a:spcBef>
            </a:pP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Arab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background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02477"/>
            <a:ext cx="6078220" cy="1447800"/>
          </a:xfrm>
          <a:prstGeom prst="rect"/>
        </p:spPr>
        <p:txBody>
          <a:bodyPr wrap="square" lIns="0" tIns="2165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dirty="0"/>
              <a:t>Discrimination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10"/>
              <a:t>harassment</a:t>
            </a:r>
          </a:p>
          <a:p>
            <a:pPr marL="23495" marR="48895">
              <a:lnSpc>
                <a:spcPct val="100000"/>
              </a:lnSpc>
              <a:spcBef>
                <a:spcPts val="710"/>
              </a:spcBef>
            </a:pP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Below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proportions</a:t>
            </a:r>
            <a:r>
              <a:rPr dirty="0" sz="1400" spc="-6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who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had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harassment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due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personal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characteristics</a:t>
            </a:r>
            <a:r>
              <a:rPr dirty="0" sz="1400" spc="-5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dirty="0" sz="1400" spc="-2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primary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care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work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past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months.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47%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some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type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discrimination.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881376" y="344373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065779" y="305269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250183" y="2661666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95090" y="227050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739129" y="1879473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881376" y="4091127"/>
            <a:ext cx="247015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89301" y="3700017"/>
            <a:ext cx="247015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789301" y="330898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973704" y="291795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158108" y="25269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65779" y="213588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56353" y="174472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4291" y="4133799"/>
            <a:ext cx="2197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other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characteristics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01802" y="3742740"/>
            <a:ext cx="1991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sexual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orientation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213510" y="3351657"/>
            <a:ext cx="1280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disability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22324" y="2960624"/>
            <a:ext cx="1172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religion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98802" y="2569591"/>
            <a:ext cx="895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341882" y="2178558"/>
            <a:ext cx="1153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gender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243075" y="1786839"/>
            <a:ext cx="125158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015740" y="3992879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89915" y="0"/>
                </a:moveTo>
                <a:lnTo>
                  <a:pt x="0" y="0"/>
                </a:lnTo>
                <a:lnTo>
                  <a:pt x="0" y="88392"/>
                </a:lnTo>
                <a:lnTo>
                  <a:pt x="89915" y="88392"/>
                </a:lnTo>
                <a:lnTo>
                  <a:pt x="89915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133850" y="3903979"/>
            <a:ext cx="1932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staff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4015740" y="4251959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89915" y="0"/>
                </a:moveTo>
                <a:lnTo>
                  <a:pt x="0" y="0"/>
                </a:lnTo>
                <a:lnTo>
                  <a:pt x="0" y="89915"/>
                </a:lnTo>
                <a:lnTo>
                  <a:pt x="89915" y="89915"/>
                </a:lnTo>
                <a:lnTo>
                  <a:pt x="8991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4133850" y="4164279"/>
            <a:ext cx="2218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patients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128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Perceived</a:t>
            </a:r>
            <a:r>
              <a:rPr dirty="0" spc="-45"/>
              <a:t> </a:t>
            </a:r>
            <a:r>
              <a:rPr dirty="0"/>
              <a:t>racial</a:t>
            </a:r>
            <a:r>
              <a:rPr dirty="0" spc="-30"/>
              <a:t> </a:t>
            </a:r>
            <a:r>
              <a:rPr dirty="0" spc="-10"/>
              <a:t>discrimination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49262" y="1774825"/>
          <a:ext cx="6159500" cy="2527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550"/>
                <a:gridCol w="1859279"/>
                <a:gridCol w="1538604"/>
              </a:tblGrid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5730" marR="113664" indent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10489" indent="609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staff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Total,</a:t>
                      </a:r>
                      <a:r>
                        <a:rPr dirty="0" sz="1600" spc="-4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600" spc="-6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5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marL="72961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18%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1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727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55%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marL="727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60%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Irish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734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marL="727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3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727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58546" y="923620"/>
            <a:ext cx="5937885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proportions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different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who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personally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at </a:t>
            </a:r>
            <a:r>
              <a:rPr dirty="0" sz="1400">
                <a:latin typeface="Arial"/>
                <a:cs typeface="Arial"/>
              </a:rPr>
              <a:t>work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</a:t>
            </a:r>
            <a:r>
              <a:rPr dirty="0" sz="1400" spc="-10">
                <a:latin typeface="Arial"/>
                <a:cs typeface="Arial"/>
              </a:rPr>
              <a:t> months.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2503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-</a:t>
            </a:r>
            <a:r>
              <a:rPr dirty="0" spc="-10"/>
              <a:t> </a:t>
            </a:r>
            <a:r>
              <a:rPr dirty="0"/>
              <a:t>past</a:t>
            </a:r>
            <a:r>
              <a:rPr dirty="0" spc="-30"/>
              <a:t> </a:t>
            </a:r>
            <a:r>
              <a:rPr dirty="0" spc="-20"/>
              <a:t>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43840" y="2250948"/>
            <a:ext cx="6468110" cy="1335405"/>
            <a:chOff x="243840" y="2250948"/>
            <a:chExt cx="6468110" cy="1335405"/>
          </a:xfrm>
        </p:grpSpPr>
        <p:sp>
          <p:nvSpPr>
            <p:cNvPr id="4" name="object 4" descr=""/>
            <p:cNvSpPr/>
            <p:nvPr/>
          </p:nvSpPr>
          <p:spPr>
            <a:xfrm>
              <a:off x="457200" y="2374391"/>
              <a:ext cx="5047615" cy="1207135"/>
            </a:xfrm>
            <a:custGeom>
              <a:avLst/>
              <a:gdLst/>
              <a:ahLst/>
              <a:cxnLst/>
              <a:rect l="l" t="t" r="r" b="b"/>
              <a:pathLst>
                <a:path w="5047615" h="1207135">
                  <a:moveTo>
                    <a:pt x="195072" y="0"/>
                  </a:moveTo>
                  <a:lnTo>
                    <a:pt x="0" y="0"/>
                  </a:lnTo>
                  <a:lnTo>
                    <a:pt x="0" y="1207008"/>
                  </a:lnTo>
                  <a:lnTo>
                    <a:pt x="195072" y="1207008"/>
                  </a:lnTo>
                  <a:lnTo>
                    <a:pt x="195072" y="0"/>
                  </a:lnTo>
                  <a:close/>
                </a:path>
                <a:path w="5047615" h="1207135">
                  <a:moveTo>
                    <a:pt x="1813560" y="867156"/>
                  </a:moveTo>
                  <a:lnTo>
                    <a:pt x="1616964" y="867156"/>
                  </a:lnTo>
                  <a:lnTo>
                    <a:pt x="1616964" y="1207008"/>
                  </a:lnTo>
                  <a:lnTo>
                    <a:pt x="1813560" y="1207008"/>
                  </a:lnTo>
                  <a:lnTo>
                    <a:pt x="1813560" y="867156"/>
                  </a:lnTo>
                  <a:close/>
                </a:path>
                <a:path w="5047615" h="1207135">
                  <a:moveTo>
                    <a:pt x="3430524" y="928116"/>
                  </a:moveTo>
                  <a:lnTo>
                    <a:pt x="3235452" y="928116"/>
                  </a:lnTo>
                  <a:lnTo>
                    <a:pt x="3235452" y="1207008"/>
                  </a:lnTo>
                  <a:lnTo>
                    <a:pt x="3430524" y="1207008"/>
                  </a:lnTo>
                  <a:lnTo>
                    <a:pt x="3430524" y="928116"/>
                  </a:lnTo>
                  <a:close/>
                </a:path>
                <a:path w="5047615" h="1207135">
                  <a:moveTo>
                    <a:pt x="5047488" y="758952"/>
                  </a:moveTo>
                  <a:lnTo>
                    <a:pt x="4852416" y="758952"/>
                  </a:lnTo>
                  <a:lnTo>
                    <a:pt x="4852416" y="1207008"/>
                  </a:lnTo>
                  <a:lnTo>
                    <a:pt x="5047488" y="1207008"/>
                  </a:lnTo>
                  <a:lnTo>
                    <a:pt x="5047488" y="758952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5612" y="2668523"/>
              <a:ext cx="5047615" cy="913130"/>
            </a:xfrm>
            <a:custGeom>
              <a:avLst/>
              <a:gdLst/>
              <a:ahLst/>
              <a:cxnLst/>
              <a:rect l="l" t="t" r="r" b="b"/>
              <a:pathLst>
                <a:path w="5047615" h="913129">
                  <a:moveTo>
                    <a:pt x="195072" y="0"/>
                  </a:moveTo>
                  <a:lnTo>
                    <a:pt x="0" y="0"/>
                  </a:lnTo>
                  <a:lnTo>
                    <a:pt x="0" y="912876"/>
                  </a:lnTo>
                  <a:lnTo>
                    <a:pt x="195072" y="912876"/>
                  </a:lnTo>
                  <a:lnTo>
                    <a:pt x="195072" y="0"/>
                  </a:lnTo>
                  <a:close/>
                </a:path>
                <a:path w="5047615" h="913129">
                  <a:moveTo>
                    <a:pt x="1813560" y="138684"/>
                  </a:moveTo>
                  <a:lnTo>
                    <a:pt x="1616964" y="138684"/>
                  </a:lnTo>
                  <a:lnTo>
                    <a:pt x="1616964" y="912876"/>
                  </a:lnTo>
                  <a:lnTo>
                    <a:pt x="1813560" y="912876"/>
                  </a:lnTo>
                  <a:lnTo>
                    <a:pt x="1813560" y="138684"/>
                  </a:lnTo>
                  <a:close/>
                </a:path>
                <a:path w="5047615" h="913129">
                  <a:moveTo>
                    <a:pt x="3430524" y="294132"/>
                  </a:moveTo>
                  <a:lnTo>
                    <a:pt x="3233928" y="294132"/>
                  </a:lnTo>
                  <a:lnTo>
                    <a:pt x="3233928" y="912876"/>
                  </a:lnTo>
                  <a:lnTo>
                    <a:pt x="3430524" y="912876"/>
                  </a:lnTo>
                  <a:lnTo>
                    <a:pt x="3430524" y="294132"/>
                  </a:lnTo>
                  <a:close/>
                </a:path>
                <a:path w="5047615" h="913129">
                  <a:moveTo>
                    <a:pt x="5047488" y="448056"/>
                  </a:moveTo>
                  <a:lnTo>
                    <a:pt x="4852416" y="448056"/>
                  </a:lnTo>
                  <a:lnTo>
                    <a:pt x="4852416" y="912876"/>
                  </a:lnTo>
                  <a:lnTo>
                    <a:pt x="5047488" y="912876"/>
                  </a:lnTo>
                  <a:lnTo>
                    <a:pt x="5047488" y="448056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54024" y="2404871"/>
              <a:ext cx="5047615" cy="1176655"/>
            </a:xfrm>
            <a:custGeom>
              <a:avLst/>
              <a:gdLst/>
              <a:ahLst/>
              <a:cxnLst/>
              <a:rect l="l" t="t" r="r" b="b"/>
              <a:pathLst>
                <a:path w="5047615" h="1176654">
                  <a:moveTo>
                    <a:pt x="195072" y="0"/>
                  </a:moveTo>
                  <a:lnTo>
                    <a:pt x="0" y="0"/>
                  </a:lnTo>
                  <a:lnTo>
                    <a:pt x="0" y="1176528"/>
                  </a:lnTo>
                  <a:lnTo>
                    <a:pt x="195072" y="1176528"/>
                  </a:lnTo>
                  <a:lnTo>
                    <a:pt x="195072" y="0"/>
                  </a:lnTo>
                  <a:close/>
                </a:path>
                <a:path w="5047615" h="1176654">
                  <a:moveTo>
                    <a:pt x="1813560" y="1130808"/>
                  </a:moveTo>
                  <a:lnTo>
                    <a:pt x="1616964" y="1130808"/>
                  </a:lnTo>
                  <a:lnTo>
                    <a:pt x="1616964" y="1176528"/>
                  </a:lnTo>
                  <a:lnTo>
                    <a:pt x="1813560" y="1176528"/>
                  </a:lnTo>
                  <a:lnTo>
                    <a:pt x="1813560" y="1130808"/>
                  </a:lnTo>
                  <a:close/>
                </a:path>
                <a:path w="5047615" h="1176654">
                  <a:moveTo>
                    <a:pt x="3430524" y="1130808"/>
                  </a:moveTo>
                  <a:lnTo>
                    <a:pt x="3233928" y="1130808"/>
                  </a:lnTo>
                  <a:lnTo>
                    <a:pt x="3233928" y="1176528"/>
                  </a:lnTo>
                  <a:lnTo>
                    <a:pt x="3430524" y="1176528"/>
                  </a:lnTo>
                  <a:lnTo>
                    <a:pt x="3430524" y="1130808"/>
                  </a:lnTo>
                  <a:close/>
                </a:path>
                <a:path w="5047615" h="1176654">
                  <a:moveTo>
                    <a:pt x="5047488" y="912876"/>
                  </a:moveTo>
                  <a:lnTo>
                    <a:pt x="4852416" y="912876"/>
                  </a:lnTo>
                  <a:lnTo>
                    <a:pt x="4852416" y="1176528"/>
                  </a:lnTo>
                  <a:lnTo>
                    <a:pt x="5047488" y="1176528"/>
                  </a:lnTo>
                  <a:lnTo>
                    <a:pt x="5047488" y="912876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02436" y="2250947"/>
              <a:ext cx="5047615" cy="1330960"/>
            </a:xfrm>
            <a:custGeom>
              <a:avLst/>
              <a:gdLst/>
              <a:ahLst/>
              <a:cxnLst/>
              <a:rect l="l" t="t" r="r" b="b"/>
              <a:pathLst>
                <a:path w="5047615" h="1330960">
                  <a:moveTo>
                    <a:pt x="195072" y="0"/>
                  </a:moveTo>
                  <a:lnTo>
                    <a:pt x="0" y="0"/>
                  </a:lnTo>
                  <a:lnTo>
                    <a:pt x="0" y="1330452"/>
                  </a:lnTo>
                  <a:lnTo>
                    <a:pt x="195072" y="1330452"/>
                  </a:lnTo>
                  <a:lnTo>
                    <a:pt x="195072" y="0"/>
                  </a:lnTo>
                  <a:close/>
                </a:path>
                <a:path w="5047615" h="1330960">
                  <a:moveTo>
                    <a:pt x="1813560" y="1176528"/>
                  </a:moveTo>
                  <a:lnTo>
                    <a:pt x="1616964" y="1176528"/>
                  </a:lnTo>
                  <a:lnTo>
                    <a:pt x="1616964" y="1330452"/>
                  </a:lnTo>
                  <a:lnTo>
                    <a:pt x="1813560" y="1330452"/>
                  </a:lnTo>
                  <a:lnTo>
                    <a:pt x="1813560" y="1176528"/>
                  </a:lnTo>
                  <a:close/>
                </a:path>
                <a:path w="5047615" h="1330960">
                  <a:moveTo>
                    <a:pt x="3430524" y="1252728"/>
                  </a:moveTo>
                  <a:lnTo>
                    <a:pt x="3233928" y="1252728"/>
                  </a:lnTo>
                  <a:lnTo>
                    <a:pt x="3233928" y="1330452"/>
                  </a:lnTo>
                  <a:lnTo>
                    <a:pt x="3430524" y="1330452"/>
                  </a:lnTo>
                  <a:lnTo>
                    <a:pt x="3430524" y="1252728"/>
                  </a:lnTo>
                  <a:close/>
                </a:path>
                <a:path w="5047615" h="1330960">
                  <a:moveTo>
                    <a:pt x="5047488" y="1176528"/>
                  </a:moveTo>
                  <a:lnTo>
                    <a:pt x="4852416" y="1176528"/>
                  </a:lnTo>
                  <a:lnTo>
                    <a:pt x="4852416" y="1330452"/>
                  </a:lnTo>
                  <a:lnTo>
                    <a:pt x="5047488" y="1330452"/>
                  </a:lnTo>
                  <a:lnTo>
                    <a:pt x="5047488" y="1176528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50848" y="2497835"/>
              <a:ext cx="5047615" cy="1083945"/>
            </a:xfrm>
            <a:custGeom>
              <a:avLst/>
              <a:gdLst/>
              <a:ahLst/>
              <a:cxnLst/>
              <a:rect l="l" t="t" r="r" b="b"/>
              <a:pathLst>
                <a:path w="5047615" h="1083945">
                  <a:moveTo>
                    <a:pt x="195072" y="0"/>
                  </a:moveTo>
                  <a:lnTo>
                    <a:pt x="0" y="0"/>
                  </a:lnTo>
                  <a:lnTo>
                    <a:pt x="0" y="1083564"/>
                  </a:lnTo>
                  <a:lnTo>
                    <a:pt x="195072" y="1083564"/>
                  </a:lnTo>
                  <a:lnTo>
                    <a:pt x="195072" y="0"/>
                  </a:lnTo>
                  <a:close/>
                </a:path>
                <a:path w="5047615" h="1083945">
                  <a:moveTo>
                    <a:pt x="1813560" y="618744"/>
                  </a:moveTo>
                  <a:lnTo>
                    <a:pt x="1616964" y="618744"/>
                  </a:lnTo>
                  <a:lnTo>
                    <a:pt x="1616964" y="1083564"/>
                  </a:lnTo>
                  <a:lnTo>
                    <a:pt x="1813560" y="1083564"/>
                  </a:lnTo>
                  <a:lnTo>
                    <a:pt x="1813560" y="618744"/>
                  </a:lnTo>
                  <a:close/>
                </a:path>
                <a:path w="5047615" h="1083945">
                  <a:moveTo>
                    <a:pt x="3430524" y="696468"/>
                  </a:moveTo>
                  <a:lnTo>
                    <a:pt x="3233928" y="696468"/>
                  </a:lnTo>
                  <a:lnTo>
                    <a:pt x="3233928" y="1083564"/>
                  </a:lnTo>
                  <a:lnTo>
                    <a:pt x="3430524" y="1083564"/>
                  </a:lnTo>
                  <a:lnTo>
                    <a:pt x="3430524" y="696468"/>
                  </a:lnTo>
                  <a:close/>
                </a:path>
                <a:path w="5047615" h="1083945">
                  <a:moveTo>
                    <a:pt x="5047488" y="696468"/>
                  </a:moveTo>
                  <a:lnTo>
                    <a:pt x="4852416" y="696468"/>
                  </a:lnTo>
                  <a:lnTo>
                    <a:pt x="4852416" y="1083564"/>
                  </a:lnTo>
                  <a:lnTo>
                    <a:pt x="5047488" y="1083564"/>
                  </a:lnTo>
                  <a:lnTo>
                    <a:pt x="5047488" y="696468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3840" y="3581400"/>
              <a:ext cx="6468110" cy="0"/>
            </a:xfrm>
            <a:custGeom>
              <a:avLst/>
              <a:gdLst/>
              <a:ahLst/>
              <a:cxnLst/>
              <a:rect l="l" t="t" r="r" b="b"/>
              <a:pathLst>
                <a:path w="6468109" h="0">
                  <a:moveTo>
                    <a:pt x="0" y="0"/>
                  </a:moveTo>
                  <a:lnTo>
                    <a:pt x="6467856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387" y="212153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073910" y="298831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91890" y="30502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04799" y="241566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322322" y="25549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40302" y="27097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283961" y="2864053"/>
            <a:ext cx="4953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4629" sz="1800">
                <a:solidFill>
                  <a:srgbClr val="0A86FF"/>
                </a:solidFill>
                <a:latin typeface="Arial"/>
                <a:cs typeface="Arial"/>
              </a:rPr>
              <a:t>29</a:t>
            </a:r>
            <a:r>
              <a:rPr dirty="0" baseline="-4629" sz="1800" spc="397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613405" y="328218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231385" y="328218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53211" y="1997710"/>
            <a:ext cx="444500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0985">
              <a:lnSpc>
                <a:spcPts val="133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86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3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819145" y="317398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479797" y="325145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780785" y="3065221"/>
            <a:ext cx="4953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17</a:t>
            </a:r>
            <a:r>
              <a:rPr dirty="0" sz="1200" spc="27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baseline="-39351" sz="1800" spc="-37">
                <a:solidFill>
                  <a:srgbClr val="0A86FF"/>
                </a:solidFill>
                <a:latin typeface="Arial"/>
                <a:cs typeface="Arial"/>
              </a:rPr>
              <a:t>10</a:t>
            </a:r>
            <a:endParaRPr baseline="-39351" sz="18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450086" y="224523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067557" y="2864053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685538" y="294170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303009" y="294170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70459" y="3646423"/>
            <a:ext cx="156273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organistion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fairly</a:t>
            </a:r>
            <a:r>
              <a:rPr dirty="0" sz="1200" spc="-6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progression,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regardless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of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959991" y="3646423"/>
            <a:ext cx="14192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chances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of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556508" y="3646423"/>
            <a:ext cx="141922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opportunities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for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training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157342" y="3646423"/>
            <a:ext cx="145224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saw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colleague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discriminated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against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their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492251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140665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231190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4113276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5457444" y="1623060"/>
            <a:ext cx="78105" cy="78105"/>
          </a:xfrm>
          <a:custGeom>
            <a:avLst/>
            <a:gdLst/>
            <a:ahLst/>
            <a:cxnLst/>
            <a:rect l="l" t="t" r="r" b="b"/>
            <a:pathLst>
              <a:path w="78104" h="78105">
                <a:moveTo>
                  <a:pt x="77724" y="0"/>
                </a:moveTo>
                <a:lnTo>
                  <a:pt x="0" y="0"/>
                </a:lnTo>
                <a:lnTo>
                  <a:pt x="0" y="77724"/>
                </a:lnTo>
                <a:lnTo>
                  <a:pt x="77724" y="77724"/>
                </a:lnTo>
                <a:lnTo>
                  <a:pt x="77724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358546" y="923620"/>
            <a:ext cx="6266815" cy="8299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reduced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career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progression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training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opportunities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tabLst>
                <a:tab pos="1157605" algn="l"/>
                <a:tab pos="2063750" algn="l"/>
                <a:tab pos="3865245" algn="l"/>
                <a:tab pos="521017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/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Studio Whatever</dc:creator>
  <dc:title>PowerPoint Presentation</dc:title>
  <dcterms:created xsi:type="dcterms:W3CDTF">2022-05-05T10:10:14Z</dcterms:created>
  <dcterms:modified xsi:type="dcterms:W3CDTF">2022-05-05T10:10:14Z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2022-05-05T00:00:00Z</vt:filetime>
  </property>
</Properties>
</file>