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x="6858000" cy="5143500"/>
  <p:notesSz cx="6858000" cy="51435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1594485"/>
            <a:ext cx="58293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2880360"/>
            <a:ext cx="48006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AD2373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4750307"/>
            <a:ext cx="6858000" cy="393700"/>
          </a:xfrm>
          <a:custGeom>
            <a:avLst/>
            <a:gdLst/>
            <a:ahLst/>
            <a:cxnLst/>
            <a:rect l="l" t="t" r="r" b="b"/>
            <a:pathLst>
              <a:path w="6858000" h="393700">
                <a:moveTo>
                  <a:pt x="6858000" y="0"/>
                </a:moveTo>
                <a:lnTo>
                  <a:pt x="0" y="0"/>
                </a:lnTo>
                <a:lnTo>
                  <a:pt x="0" y="393191"/>
                </a:lnTo>
                <a:lnTo>
                  <a:pt x="6858000" y="393191"/>
                </a:lnTo>
                <a:lnTo>
                  <a:pt x="6858000" y="0"/>
                </a:lnTo>
                <a:close/>
              </a:path>
            </a:pathLst>
          </a:custGeom>
          <a:solidFill>
            <a:srgbClr val="E8ECE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4497323"/>
            <a:ext cx="6858000" cy="125095"/>
          </a:xfrm>
          <a:custGeom>
            <a:avLst/>
            <a:gdLst/>
            <a:ahLst/>
            <a:cxnLst/>
            <a:rect l="l" t="t" r="r" b="b"/>
            <a:pathLst>
              <a:path w="6858000" h="125095">
                <a:moveTo>
                  <a:pt x="0" y="124967"/>
                </a:moveTo>
                <a:lnTo>
                  <a:pt x="6858000" y="124967"/>
                </a:lnTo>
                <a:lnTo>
                  <a:pt x="6858000" y="0"/>
                </a:lnTo>
                <a:lnTo>
                  <a:pt x="0" y="0"/>
                </a:lnTo>
                <a:lnTo>
                  <a:pt x="0" y="124967"/>
                </a:lnTo>
                <a:close/>
              </a:path>
            </a:pathLst>
          </a:custGeom>
          <a:solidFill>
            <a:srgbClr val="41B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0" y="4622291"/>
            <a:ext cx="6858000" cy="128270"/>
          </a:xfrm>
          <a:custGeom>
            <a:avLst/>
            <a:gdLst/>
            <a:ahLst/>
            <a:cxnLst/>
            <a:rect l="l" t="t" r="r" b="b"/>
            <a:pathLst>
              <a:path w="6858000" h="128270">
                <a:moveTo>
                  <a:pt x="6858000" y="0"/>
                </a:moveTo>
                <a:lnTo>
                  <a:pt x="0" y="0"/>
                </a:lnTo>
                <a:lnTo>
                  <a:pt x="0" y="128016"/>
                </a:lnTo>
                <a:lnTo>
                  <a:pt x="6858000" y="128016"/>
                </a:lnTo>
                <a:lnTo>
                  <a:pt x="6858000" y="0"/>
                </a:lnTo>
                <a:close/>
              </a:path>
            </a:pathLst>
          </a:custGeom>
          <a:solidFill>
            <a:srgbClr val="00A9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2633472" y="4267200"/>
            <a:ext cx="368935" cy="134620"/>
          </a:xfrm>
          <a:custGeom>
            <a:avLst/>
            <a:gdLst/>
            <a:ahLst/>
            <a:cxnLst/>
            <a:rect l="l" t="t" r="r" b="b"/>
            <a:pathLst>
              <a:path w="368935" h="134620">
                <a:moveTo>
                  <a:pt x="368807" y="0"/>
                </a:moveTo>
                <a:lnTo>
                  <a:pt x="0" y="0"/>
                </a:lnTo>
                <a:lnTo>
                  <a:pt x="0" y="134112"/>
                </a:lnTo>
                <a:lnTo>
                  <a:pt x="368807" y="134112"/>
                </a:lnTo>
                <a:lnTo>
                  <a:pt x="368807" y="0"/>
                </a:lnTo>
                <a:close/>
              </a:path>
            </a:pathLst>
          </a:custGeom>
          <a:solidFill>
            <a:srgbClr val="41B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2633472" y="4131563"/>
            <a:ext cx="247015" cy="135890"/>
          </a:xfrm>
          <a:custGeom>
            <a:avLst/>
            <a:gdLst/>
            <a:ahLst/>
            <a:cxnLst/>
            <a:rect l="l" t="t" r="r" b="b"/>
            <a:pathLst>
              <a:path w="247014" h="135889">
                <a:moveTo>
                  <a:pt x="246887" y="0"/>
                </a:moveTo>
                <a:lnTo>
                  <a:pt x="0" y="0"/>
                </a:lnTo>
                <a:lnTo>
                  <a:pt x="0" y="135636"/>
                </a:lnTo>
                <a:lnTo>
                  <a:pt x="246887" y="135636"/>
                </a:lnTo>
                <a:lnTo>
                  <a:pt x="246887" y="0"/>
                </a:lnTo>
                <a:close/>
              </a:path>
            </a:pathLst>
          </a:custGeom>
          <a:solidFill>
            <a:srgbClr val="AD237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2633472" y="3875532"/>
            <a:ext cx="247015" cy="134620"/>
          </a:xfrm>
          <a:custGeom>
            <a:avLst/>
            <a:gdLst/>
            <a:ahLst/>
            <a:cxnLst/>
            <a:rect l="l" t="t" r="r" b="b"/>
            <a:pathLst>
              <a:path w="247014" h="134620">
                <a:moveTo>
                  <a:pt x="246887" y="0"/>
                </a:moveTo>
                <a:lnTo>
                  <a:pt x="0" y="0"/>
                </a:lnTo>
                <a:lnTo>
                  <a:pt x="0" y="134112"/>
                </a:lnTo>
                <a:lnTo>
                  <a:pt x="246887" y="134112"/>
                </a:lnTo>
                <a:lnTo>
                  <a:pt x="246887" y="0"/>
                </a:lnTo>
                <a:close/>
              </a:path>
            </a:pathLst>
          </a:custGeom>
          <a:solidFill>
            <a:srgbClr val="41B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2633472" y="3741419"/>
            <a:ext cx="123825" cy="134620"/>
          </a:xfrm>
          <a:custGeom>
            <a:avLst/>
            <a:gdLst/>
            <a:ahLst/>
            <a:cxnLst/>
            <a:rect l="l" t="t" r="r" b="b"/>
            <a:pathLst>
              <a:path w="123825" h="134620">
                <a:moveTo>
                  <a:pt x="123443" y="0"/>
                </a:moveTo>
                <a:lnTo>
                  <a:pt x="0" y="0"/>
                </a:lnTo>
                <a:lnTo>
                  <a:pt x="0" y="134111"/>
                </a:lnTo>
                <a:lnTo>
                  <a:pt x="123443" y="134111"/>
                </a:lnTo>
                <a:lnTo>
                  <a:pt x="123443" y="0"/>
                </a:lnTo>
                <a:close/>
              </a:path>
            </a:pathLst>
          </a:custGeom>
          <a:solidFill>
            <a:srgbClr val="AD237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2633472" y="3093719"/>
            <a:ext cx="615950" cy="134620"/>
          </a:xfrm>
          <a:custGeom>
            <a:avLst/>
            <a:gdLst/>
            <a:ahLst/>
            <a:cxnLst/>
            <a:rect l="l" t="t" r="r" b="b"/>
            <a:pathLst>
              <a:path w="615950" h="134619">
                <a:moveTo>
                  <a:pt x="615695" y="0"/>
                </a:moveTo>
                <a:lnTo>
                  <a:pt x="0" y="0"/>
                </a:lnTo>
                <a:lnTo>
                  <a:pt x="0" y="134112"/>
                </a:lnTo>
                <a:lnTo>
                  <a:pt x="615695" y="134112"/>
                </a:lnTo>
                <a:lnTo>
                  <a:pt x="615695" y="0"/>
                </a:lnTo>
                <a:close/>
              </a:path>
            </a:pathLst>
          </a:custGeom>
          <a:solidFill>
            <a:srgbClr val="41B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2633472" y="2958083"/>
            <a:ext cx="368935" cy="135890"/>
          </a:xfrm>
          <a:custGeom>
            <a:avLst/>
            <a:gdLst/>
            <a:ahLst/>
            <a:cxnLst/>
            <a:rect l="l" t="t" r="r" b="b"/>
            <a:pathLst>
              <a:path w="368935" h="135889">
                <a:moveTo>
                  <a:pt x="368807" y="0"/>
                </a:moveTo>
                <a:lnTo>
                  <a:pt x="0" y="0"/>
                </a:lnTo>
                <a:lnTo>
                  <a:pt x="0" y="135636"/>
                </a:lnTo>
                <a:lnTo>
                  <a:pt x="368807" y="135636"/>
                </a:lnTo>
                <a:lnTo>
                  <a:pt x="368807" y="0"/>
                </a:lnTo>
                <a:close/>
              </a:path>
            </a:pathLst>
          </a:custGeom>
          <a:solidFill>
            <a:srgbClr val="AD237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g object 25"/>
          <p:cNvSpPr/>
          <p:nvPr/>
        </p:nvSpPr>
        <p:spPr>
          <a:xfrm>
            <a:off x="2633472" y="2702051"/>
            <a:ext cx="737870" cy="135890"/>
          </a:xfrm>
          <a:custGeom>
            <a:avLst/>
            <a:gdLst/>
            <a:ahLst/>
            <a:cxnLst/>
            <a:rect l="l" t="t" r="r" b="b"/>
            <a:pathLst>
              <a:path w="737870" h="135889">
                <a:moveTo>
                  <a:pt x="737615" y="0"/>
                </a:moveTo>
                <a:lnTo>
                  <a:pt x="0" y="0"/>
                </a:lnTo>
                <a:lnTo>
                  <a:pt x="0" y="135636"/>
                </a:lnTo>
                <a:lnTo>
                  <a:pt x="737615" y="135636"/>
                </a:lnTo>
                <a:lnTo>
                  <a:pt x="737615" y="0"/>
                </a:lnTo>
                <a:close/>
              </a:path>
            </a:pathLst>
          </a:custGeom>
          <a:solidFill>
            <a:srgbClr val="41B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g object 26"/>
          <p:cNvSpPr/>
          <p:nvPr/>
        </p:nvSpPr>
        <p:spPr>
          <a:xfrm>
            <a:off x="2633472" y="2567939"/>
            <a:ext cx="492759" cy="134620"/>
          </a:xfrm>
          <a:custGeom>
            <a:avLst/>
            <a:gdLst/>
            <a:ahLst/>
            <a:cxnLst/>
            <a:rect l="l" t="t" r="r" b="b"/>
            <a:pathLst>
              <a:path w="492760" h="134619">
                <a:moveTo>
                  <a:pt x="492251" y="0"/>
                </a:moveTo>
                <a:lnTo>
                  <a:pt x="0" y="0"/>
                </a:lnTo>
                <a:lnTo>
                  <a:pt x="0" y="134112"/>
                </a:lnTo>
                <a:lnTo>
                  <a:pt x="492251" y="134112"/>
                </a:lnTo>
                <a:lnTo>
                  <a:pt x="492251" y="0"/>
                </a:lnTo>
                <a:close/>
              </a:path>
            </a:pathLst>
          </a:custGeom>
          <a:solidFill>
            <a:srgbClr val="AD237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bg object 27"/>
          <p:cNvSpPr/>
          <p:nvPr/>
        </p:nvSpPr>
        <p:spPr>
          <a:xfrm>
            <a:off x="2633472" y="2311907"/>
            <a:ext cx="1229995" cy="134620"/>
          </a:xfrm>
          <a:custGeom>
            <a:avLst/>
            <a:gdLst/>
            <a:ahLst/>
            <a:cxnLst/>
            <a:rect l="l" t="t" r="r" b="b"/>
            <a:pathLst>
              <a:path w="1229995" h="134619">
                <a:moveTo>
                  <a:pt x="1229867" y="0"/>
                </a:moveTo>
                <a:lnTo>
                  <a:pt x="0" y="0"/>
                </a:lnTo>
                <a:lnTo>
                  <a:pt x="0" y="134112"/>
                </a:lnTo>
                <a:lnTo>
                  <a:pt x="1229867" y="134112"/>
                </a:lnTo>
                <a:lnTo>
                  <a:pt x="1229867" y="0"/>
                </a:lnTo>
                <a:close/>
              </a:path>
            </a:pathLst>
          </a:custGeom>
          <a:solidFill>
            <a:srgbClr val="41B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bg object 28"/>
          <p:cNvSpPr/>
          <p:nvPr/>
        </p:nvSpPr>
        <p:spPr>
          <a:xfrm>
            <a:off x="2633472" y="2176271"/>
            <a:ext cx="492759" cy="135890"/>
          </a:xfrm>
          <a:custGeom>
            <a:avLst/>
            <a:gdLst/>
            <a:ahLst/>
            <a:cxnLst/>
            <a:rect l="l" t="t" r="r" b="b"/>
            <a:pathLst>
              <a:path w="492760" h="135889">
                <a:moveTo>
                  <a:pt x="492251" y="0"/>
                </a:moveTo>
                <a:lnTo>
                  <a:pt x="0" y="0"/>
                </a:lnTo>
                <a:lnTo>
                  <a:pt x="0" y="135635"/>
                </a:lnTo>
                <a:lnTo>
                  <a:pt x="492251" y="135635"/>
                </a:lnTo>
                <a:lnTo>
                  <a:pt x="492251" y="0"/>
                </a:lnTo>
                <a:close/>
              </a:path>
            </a:pathLst>
          </a:custGeom>
          <a:solidFill>
            <a:srgbClr val="AD237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bg object 29"/>
          <p:cNvSpPr/>
          <p:nvPr/>
        </p:nvSpPr>
        <p:spPr>
          <a:xfrm>
            <a:off x="2633472" y="1920239"/>
            <a:ext cx="3072765" cy="135890"/>
          </a:xfrm>
          <a:custGeom>
            <a:avLst/>
            <a:gdLst/>
            <a:ahLst/>
            <a:cxnLst/>
            <a:rect l="l" t="t" r="r" b="b"/>
            <a:pathLst>
              <a:path w="3072765" h="135889">
                <a:moveTo>
                  <a:pt x="3072383" y="0"/>
                </a:moveTo>
                <a:lnTo>
                  <a:pt x="0" y="0"/>
                </a:lnTo>
                <a:lnTo>
                  <a:pt x="0" y="135636"/>
                </a:lnTo>
                <a:lnTo>
                  <a:pt x="3072383" y="135636"/>
                </a:lnTo>
                <a:lnTo>
                  <a:pt x="3072383" y="0"/>
                </a:lnTo>
                <a:close/>
              </a:path>
            </a:pathLst>
          </a:custGeom>
          <a:solidFill>
            <a:srgbClr val="41B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bg object 30"/>
          <p:cNvSpPr/>
          <p:nvPr/>
        </p:nvSpPr>
        <p:spPr>
          <a:xfrm>
            <a:off x="2633472" y="1786127"/>
            <a:ext cx="1967864" cy="1697989"/>
          </a:xfrm>
          <a:custGeom>
            <a:avLst/>
            <a:gdLst/>
            <a:ahLst/>
            <a:cxnLst/>
            <a:rect l="l" t="t" r="r" b="b"/>
            <a:pathLst>
              <a:path w="1967864" h="1697989">
                <a:moveTo>
                  <a:pt x="123444" y="1563624"/>
                </a:moveTo>
                <a:lnTo>
                  <a:pt x="0" y="1563624"/>
                </a:lnTo>
                <a:lnTo>
                  <a:pt x="0" y="1697736"/>
                </a:lnTo>
                <a:lnTo>
                  <a:pt x="123444" y="1697736"/>
                </a:lnTo>
                <a:lnTo>
                  <a:pt x="123444" y="1563624"/>
                </a:lnTo>
                <a:close/>
              </a:path>
              <a:path w="1967864" h="1697989">
                <a:moveTo>
                  <a:pt x="1967484" y="0"/>
                </a:moveTo>
                <a:lnTo>
                  <a:pt x="0" y="0"/>
                </a:lnTo>
                <a:lnTo>
                  <a:pt x="0" y="134112"/>
                </a:lnTo>
                <a:lnTo>
                  <a:pt x="1967484" y="134112"/>
                </a:lnTo>
                <a:lnTo>
                  <a:pt x="1967484" y="0"/>
                </a:lnTo>
                <a:close/>
              </a:path>
            </a:pathLst>
          </a:custGeom>
          <a:solidFill>
            <a:srgbClr val="AD237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bg object 31"/>
          <p:cNvSpPr/>
          <p:nvPr/>
        </p:nvSpPr>
        <p:spPr>
          <a:xfrm>
            <a:off x="2633472" y="1725167"/>
            <a:ext cx="0" cy="2737485"/>
          </a:xfrm>
          <a:custGeom>
            <a:avLst/>
            <a:gdLst/>
            <a:ahLst/>
            <a:cxnLst/>
            <a:rect l="l" t="t" r="r" b="b"/>
            <a:pathLst>
              <a:path w="0" h="2737485">
                <a:moveTo>
                  <a:pt x="0" y="2737104"/>
                </a:moveTo>
                <a:lnTo>
                  <a:pt x="0" y="0"/>
                </a:lnTo>
              </a:path>
            </a:pathLst>
          </a:custGeom>
          <a:ln w="9525">
            <a:solidFill>
              <a:srgbClr val="CEE7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AD2373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42900" y="1183005"/>
            <a:ext cx="298323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531870" y="1183005"/>
            <a:ext cx="298323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AD2373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4750307"/>
            <a:ext cx="6858000" cy="393700"/>
          </a:xfrm>
          <a:custGeom>
            <a:avLst/>
            <a:gdLst/>
            <a:ahLst/>
            <a:cxnLst/>
            <a:rect l="l" t="t" r="r" b="b"/>
            <a:pathLst>
              <a:path w="6858000" h="393700">
                <a:moveTo>
                  <a:pt x="6858000" y="0"/>
                </a:moveTo>
                <a:lnTo>
                  <a:pt x="0" y="0"/>
                </a:lnTo>
                <a:lnTo>
                  <a:pt x="0" y="393191"/>
                </a:lnTo>
                <a:lnTo>
                  <a:pt x="6858000" y="393191"/>
                </a:lnTo>
                <a:lnTo>
                  <a:pt x="6858000" y="0"/>
                </a:lnTo>
                <a:close/>
              </a:path>
            </a:pathLst>
          </a:custGeom>
          <a:solidFill>
            <a:srgbClr val="E8ECE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4497323"/>
            <a:ext cx="6858000" cy="125095"/>
          </a:xfrm>
          <a:custGeom>
            <a:avLst/>
            <a:gdLst/>
            <a:ahLst/>
            <a:cxnLst/>
            <a:rect l="l" t="t" r="r" b="b"/>
            <a:pathLst>
              <a:path w="6858000" h="125095">
                <a:moveTo>
                  <a:pt x="0" y="124967"/>
                </a:moveTo>
                <a:lnTo>
                  <a:pt x="6858000" y="124967"/>
                </a:lnTo>
                <a:lnTo>
                  <a:pt x="6858000" y="0"/>
                </a:lnTo>
                <a:lnTo>
                  <a:pt x="0" y="0"/>
                </a:lnTo>
                <a:lnTo>
                  <a:pt x="0" y="124967"/>
                </a:lnTo>
                <a:close/>
              </a:path>
            </a:pathLst>
          </a:custGeom>
          <a:solidFill>
            <a:srgbClr val="41B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0" y="4622291"/>
            <a:ext cx="6858000" cy="128270"/>
          </a:xfrm>
          <a:custGeom>
            <a:avLst/>
            <a:gdLst/>
            <a:ahLst/>
            <a:cxnLst/>
            <a:rect l="l" t="t" r="r" b="b"/>
            <a:pathLst>
              <a:path w="6858000" h="128270">
                <a:moveTo>
                  <a:pt x="6858000" y="0"/>
                </a:moveTo>
                <a:lnTo>
                  <a:pt x="0" y="0"/>
                </a:lnTo>
                <a:lnTo>
                  <a:pt x="0" y="128016"/>
                </a:lnTo>
                <a:lnTo>
                  <a:pt x="6858000" y="128016"/>
                </a:lnTo>
                <a:lnTo>
                  <a:pt x="6858000" y="0"/>
                </a:lnTo>
                <a:close/>
              </a:path>
            </a:pathLst>
          </a:custGeom>
          <a:solidFill>
            <a:srgbClr val="00A9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8986" y="305815"/>
            <a:ext cx="6520027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AD2373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9262" y="1774825"/>
            <a:ext cx="6159500" cy="2527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331720" y="4783455"/>
            <a:ext cx="219456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42900" y="4783455"/>
            <a:ext cx="157734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4937760" y="4783455"/>
            <a:ext cx="157734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image" Target="../media/image5.jp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249390" y="4715869"/>
            <a:ext cx="6359525" cy="172720"/>
            <a:chOff x="249390" y="4715869"/>
            <a:chExt cx="6359525" cy="172720"/>
          </a:xfrm>
        </p:grpSpPr>
        <p:sp>
          <p:nvSpPr>
            <p:cNvPr id="3" name="object 3" descr=""/>
            <p:cNvSpPr/>
            <p:nvPr/>
          </p:nvSpPr>
          <p:spPr>
            <a:xfrm>
              <a:off x="1360009" y="4718311"/>
              <a:ext cx="5248910" cy="0"/>
            </a:xfrm>
            <a:custGeom>
              <a:avLst/>
              <a:gdLst/>
              <a:ahLst/>
              <a:cxnLst/>
              <a:rect l="l" t="t" r="r" b="b"/>
              <a:pathLst>
                <a:path w="5248909" h="0">
                  <a:moveTo>
                    <a:pt x="0" y="0"/>
                  </a:moveTo>
                  <a:lnTo>
                    <a:pt x="0" y="0"/>
                  </a:lnTo>
                  <a:lnTo>
                    <a:pt x="5248719" y="0"/>
                  </a:lnTo>
                </a:path>
              </a:pathLst>
            </a:custGeom>
            <a:ln w="4273">
              <a:solidFill>
                <a:srgbClr val="1D438B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49390" y="4715869"/>
              <a:ext cx="3839845" cy="172183"/>
            </a:xfrm>
            <a:prstGeom prst="rect">
              <a:avLst/>
            </a:prstGeom>
          </p:spPr>
        </p:pic>
        <p:sp>
          <p:nvSpPr>
            <p:cNvPr id="5" name="object 5" descr=""/>
            <p:cNvSpPr/>
            <p:nvPr/>
          </p:nvSpPr>
          <p:spPr>
            <a:xfrm>
              <a:off x="4100236" y="4834928"/>
              <a:ext cx="6985" cy="6985"/>
            </a:xfrm>
            <a:custGeom>
              <a:avLst/>
              <a:gdLst/>
              <a:ahLst/>
              <a:cxnLst/>
              <a:rect l="l" t="t" r="r" b="b"/>
              <a:pathLst>
                <a:path w="6985" h="6985">
                  <a:moveTo>
                    <a:pt x="6681" y="0"/>
                  </a:moveTo>
                  <a:lnTo>
                    <a:pt x="0" y="0"/>
                  </a:lnTo>
                  <a:lnTo>
                    <a:pt x="0" y="6714"/>
                  </a:lnTo>
                  <a:lnTo>
                    <a:pt x="6681" y="6714"/>
                  </a:lnTo>
                  <a:lnTo>
                    <a:pt x="6681" y="0"/>
                  </a:lnTo>
                  <a:close/>
                </a:path>
              </a:pathLst>
            </a:custGeom>
            <a:solidFill>
              <a:srgbClr val="1D438B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468623" y="1551050"/>
            <a:ext cx="3389376" cy="2333625"/>
          </a:xfrm>
          <a:prstGeom prst="rect">
            <a:avLst/>
          </a:prstGeom>
        </p:spPr>
      </p:pic>
      <p:grpSp>
        <p:nvGrpSpPr>
          <p:cNvPr id="7" name="object 7" descr=""/>
          <p:cNvGrpSpPr/>
          <p:nvPr/>
        </p:nvGrpSpPr>
        <p:grpSpPr>
          <a:xfrm>
            <a:off x="0" y="1542288"/>
            <a:ext cx="6858000" cy="2426335"/>
            <a:chOff x="0" y="1542288"/>
            <a:chExt cx="6858000" cy="2426335"/>
          </a:xfrm>
        </p:grpSpPr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1549908"/>
              <a:ext cx="3366515" cy="2322576"/>
            </a:xfrm>
            <a:prstGeom prst="rect">
              <a:avLst/>
            </a:prstGeom>
          </p:spPr>
        </p:pic>
        <p:sp>
          <p:nvSpPr>
            <p:cNvPr id="9" name="object 9" descr=""/>
            <p:cNvSpPr/>
            <p:nvPr/>
          </p:nvSpPr>
          <p:spPr>
            <a:xfrm>
              <a:off x="303275" y="1542288"/>
              <a:ext cx="585470" cy="239395"/>
            </a:xfrm>
            <a:custGeom>
              <a:avLst/>
              <a:gdLst/>
              <a:ahLst/>
              <a:cxnLst/>
              <a:rect l="l" t="t" r="r" b="b"/>
              <a:pathLst>
                <a:path w="585469" h="239394">
                  <a:moveTo>
                    <a:pt x="585216" y="0"/>
                  </a:moveTo>
                  <a:lnTo>
                    <a:pt x="0" y="0"/>
                  </a:lnTo>
                  <a:lnTo>
                    <a:pt x="309092" y="239267"/>
                  </a:lnTo>
                  <a:lnTo>
                    <a:pt x="5852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0" y="3710939"/>
              <a:ext cx="6858000" cy="128270"/>
            </a:xfrm>
            <a:custGeom>
              <a:avLst/>
              <a:gdLst/>
              <a:ahLst/>
              <a:cxnLst/>
              <a:rect l="l" t="t" r="r" b="b"/>
              <a:pathLst>
                <a:path w="6858000" h="128270">
                  <a:moveTo>
                    <a:pt x="6858000" y="0"/>
                  </a:moveTo>
                  <a:lnTo>
                    <a:pt x="0" y="0"/>
                  </a:lnTo>
                  <a:lnTo>
                    <a:pt x="0" y="128016"/>
                  </a:lnTo>
                  <a:lnTo>
                    <a:pt x="6858000" y="128016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41B6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0" y="3838955"/>
              <a:ext cx="6858000" cy="129539"/>
            </a:xfrm>
            <a:custGeom>
              <a:avLst/>
              <a:gdLst/>
              <a:ahLst/>
              <a:cxnLst/>
              <a:rect l="l" t="t" r="r" b="b"/>
              <a:pathLst>
                <a:path w="6858000" h="129539">
                  <a:moveTo>
                    <a:pt x="6858000" y="0"/>
                  </a:moveTo>
                  <a:lnTo>
                    <a:pt x="0" y="0"/>
                  </a:lnTo>
                  <a:lnTo>
                    <a:pt x="0" y="129540"/>
                  </a:lnTo>
                  <a:lnTo>
                    <a:pt x="6858000" y="129540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00A9CE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180238" y="1069086"/>
            <a:ext cx="6272530" cy="42227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600"/>
              <a:t>Discrimination</a:t>
            </a:r>
            <a:r>
              <a:rPr dirty="0" sz="2600" spc="-25"/>
              <a:t> </a:t>
            </a:r>
            <a:r>
              <a:rPr dirty="0" sz="2600"/>
              <a:t>&amp;</a:t>
            </a:r>
            <a:r>
              <a:rPr dirty="0" sz="2600" spc="-30"/>
              <a:t> </a:t>
            </a:r>
            <a:r>
              <a:rPr dirty="0" sz="2600"/>
              <a:t>racism</a:t>
            </a:r>
            <a:r>
              <a:rPr dirty="0" sz="2600" spc="-5"/>
              <a:t> </a:t>
            </a:r>
            <a:r>
              <a:rPr dirty="0" sz="2600"/>
              <a:t>in</a:t>
            </a:r>
            <a:r>
              <a:rPr dirty="0" sz="2600" spc="-15"/>
              <a:t> </a:t>
            </a:r>
            <a:r>
              <a:rPr dirty="0" sz="2600"/>
              <a:t>primary</a:t>
            </a:r>
            <a:r>
              <a:rPr dirty="0" sz="2600" spc="-20"/>
              <a:t> care</a:t>
            </a:r>
            <a:endParaRPr sz="2600"/>
          </a:p>
        </p:txBody>
      </p:sp>
      <p:sp>
        <p:nvSpPr>
          <p:cNvPr id="13" name="object 13" descr=""/>
          <p:cNvSpPr txBox="1"/>
          <p:nvPr/>
        </p:nvSpPr>
        <p:spPr>
          <a:xfrm>
            <a:off x="271983" y="4084726"/>
            <a:ext cx="5880735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Experiences</a:t>
            </a:r>
            <a:r>
              <a:rPr dirty="0" sz="1500" spc="-40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of</a:t>
            </a:r>
            <a:r>
              <a:rPr dirty="0" sz="1500" spc="-10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primary</a:t>
            </a:r>
            <a:r>
              <a:rPr dirty="0" sz="1500" spc="-10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care</a:t>
            </a:r>
            <a:r>
              <a:rPr dirty="0" sz="1500" spc="-20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staff</a:t>
            </a:r>
            <a:r>
              <a:rPr dirty="0" sz="1500" spc="-25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working</a:t>
            </a:r>
            <a:r>
              <a:rPr dirty="0" sz="1500" spc="-45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in</a:t>
            </a:r>
            <a:r>
              <a:rPr dirty="0" sz="1500" spc="15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South</a:t>
            </a:r>
            <a:r>
              <a:rPr dirty="0" sz="1500" spc="-15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West</a:t>
            </a:r>
            <a:r>
              <a:rPr dirty="0" sz="1500" spc="-25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spc="-10" b="1">
                <a:solidFill>
                  <a:srgbClr val="005EB8"/>
                </a:solidFill>
                <a:latin typeface="Arial"/>
                <a:cs typeface="Arial"/>
              </a:rPr>
              <a:t>London</a:t>
            </a:r>
            <a:endParaRPr sz="1500">
              <a:latin typeface="Arial"/>
              <a:cs typeface="Arial"/>
            </a:endParaRPr>
          </a:p>
        </p:txBody>
      </p:sp>
      <p:pic>
        <p:nvPicPr>
          <p:cNvPr id="14" name="object 14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371880" y="212946"/>
            <a:ext cx="2288110" cy="603349"/>
          </a:xfrm>
          <a:prstGeom prst="rect">
            <a:avLst/>
          </a:prstGeom>
        </p:spPr>
      </p:pic>
      <p:pic>
        <p:nvPicPr>
          <p:cNvPr id="15" name="object 15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30746" y="327746"/>
            <a:ext cx="2860795" cy="52006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90500">
              <a:lnSpc>
                <a:spcPct val="100000"/>
              </a:lnSpc>
              <a:spcBef>
                <a:spcPts val="105"/>
              </a:spcBef>
            </a:pPr>
            <a:r>
              <a:rPr dirty="0"/>
              <a:t>Racial</a:t>
            </a:r>
            <a:r>
              <a:rPr dirty="0" spc="-35"/>
              <a:t> </a:t>
            </a:r>
            <a:r>
              <a:rPr dirty="0"/>
              <a:t>discrimination</a:t>
            </a:r>
            <a:r>
              <a:rPr dirty="0" spc="-60"/>
              <a:t> </a:t>
            </a:r>
            <a:r>
              <a:rPr dirty="0"/>
              <a:t>–</a:t>
            </a:r>
            <a:r>
              <a:rPr dirty="0" spc="-20"/>
              <a:t> </a:t>
            </a:r>
            <a:r>
              <a:rPr dirty="0"/>
              <a:t>past</a:t>
            </a:r>
            <a:r>
              <a:rPr dirty="0" spc="-20"/>
              <a:t> year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262127" y="2299716"/>
            <a:ext cx="6403975" cy="1286510"/>
            <a:chOff x="262127" y="2299716"/>
            <a:chExt cx="6403975" cy="1286510"/>
          </a:xfrm>
        </p:grpSpPr>
        <p:sp>
          <p:nvSpPr>
            <p:cNvPr id="4" name="object 4" descr=""/>
            <p:cNvSpPr/>
            <p:nvPr/>
          </p:nvSpPr>
          <p:spPr>
            <a:xfrm>
              <a:off x="431291" y="2741676"/>
              <a:ext cx="155575" cy="840105"/>
            </a:xfrm>
            <a:custGeom>
              <a:avLst/>
              <a:gdLst/>
              <a:ahLst/>
              <a:cxnLst/>
              <a:rect l="l" t="t" r="r" b="b"/>
              <a:pathLst>
                <a:path w="155575" h="840104">
                  <a:moveTo>
                    <a:pt x="155448" y="0"/>
                  </a:moveTo>
                  <a:lnTo>
                    <a:pt x="0" y="0"/>
                  </a:lnTo>
                  <a:lnTo>
                    <a:pt x="0" y="839724"/>
                  </a:lnTo>
                  <a:lnTo>
                    <a:pt x="155448" y="839724"/>
                  </a:lnTo>
                  <a:lnTo>
                    <a:pt x="155448" y="0"/>
                  </a:lnTo>
                  <a:close/>
                </a:path>
              </a:pathLst>
            </a:custGeom>
            <a:solidFill>
              <a:srgbClr val="AD23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627887" y="2299716"/>
              <a:ext cx="155575" cy="1282065"/>
            </a:xfrm>
            <a:custGeom>
              <a:avLst/>
              <a:gdLst/>
              <a:ahLst/>
              <a:cxnLst/>
              <a:rect l="l" t="t" r="r" b="b"/>
              <a:pathLst>
                <a:path w="155575" h="1282064">
                  <a:moveTo>
                    <a:pt x="155448" y="0"/>
                  </a:moveTo>
                  <a:lnTo>
                    <a:pt x="0" y="0"/>
                  </a:lnTo>
                  <a:lnTo>
                    <a:pt x="0" y="1281683"/>
                  </a:lnTo>
                  <a:lnTo>
                    <a:pt x="155448" y="1281683"/>
                  </a:lnTo>
                  <a:lnTo>
                    <a:pt x="155448" y="0"/>
                  </a:lnTo>
                  <a:close/>
                </a:path>
              </a:pathLst>
            </a:custGeom>
            <a:solidFill>
              <a:srgbClr val="DF6AA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824483" y="3537204"/>
              <a:ext cx="155575" cy="44450"/>
            </a:xfrm>
            <a:custGeom>
              <a:avLst/>
              <a:gdLst/>
              <a:ahLst/>
              <a:cxnLst/>
              <a:rect l="l" t="t" r="r" b="b"/>
              <a:pathLst>
                <a:path w="155575" h="44450">
                  <a:moveTo>
                    <a:pt x="155447" y="0"/>
                  </a:moveTo>
                  <a:lnTo>
                    <a:pt x="0" y="0"/>
                  </a:lnTo>
                  <a:lnTo>
                    <a:pt x="0" y="44196"/>
                  </a:lnTo>
                  <a:lnTo>
                    <a:pt x="155447" y="44196"/>
                  </a:lnTo>
                  <a:lnTo>
                    <a:pt x="155447" y="0"/>
                  </a:lnTo>
                  <a:close/>
                </a:path>
              </a:pathLst>
            </a:custGeom>
            <a:solidFill>
              <a:srgbClr val="002F8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712975" y="2741676"/>
              <a:ext cx="154305" cy="840105"/>
            </a:xfrm>
            <a:custGeom>
              <a:avLst/>
              <a:gdLst/>
              <a:ahLst/>
              <a:cxnLst/>
              <a:rect l="l" t="t" r="r" b="b"/>
              <a:pathLst>
                <a:path w="154305" h="840104">
                  <a:moveTo>
                    <a:pt x="153924" y="0"/>
                  </a:moveTo>
                  <a:lnTo>
                    <a:pt x="0" y="0"/>
                  </a:lnTo>
                  <a:lnTo>
                    <a:pt x="0" y="839724"/>
                  </a:lnTo>
                  <a:lnTo>
                    <a:pt x="153924" y="839724"/>
                  </a:lnTo>
                  <a:lnTo>
                    <a:pt x="153924" y="0"/>
                  </a:lnTo>
                  <a:close/>
                </a:path>
              </a:pathLst>
            </a:custGeom>
            <a:solidFill>
              <a:srgbClr val="AD23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909572" y="3139440"/>
              <a:ext cx="154305" cy="441959"/>
            </a:xfrm>
            <a:custGeom>
              <a:avLst/>
              <a:gdLst/>
              <a:ahLst/>
              <a:cxnLst/>
              <a:rect l="l" t="t" r="r" b="b"/>
              <a:pathLst>
                <a:path w="154305" h="441960">
                  <a:moveTo>
                    <a:pt x="153923" y="0"/>
                  </a:moveTo>
                  <a:lnTo>
                    <a:pt x="0" y="0"/>
                  </a:lnTo>
                  <a:lnTo>
                    <a:pt x="0" y="441960"/>
                  </a:lnTo>
                  <a:lnTo>
                    <a:pt x="153923" y="441960"/>
                  </a:lnTo>
                  <a:lnTo>
                    <a:pt x="153923" y="0"/>
                  </a:lnTo>
                  <a:close/>
                </a:path>
              </a:pathLst>
            </a:custGeom>
            <a:solidFill>
              <a:srgbClr val="DF6AA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106167" y="3537204"/>
              <a:ext cx="154305" cy="44450"/>
            </a:xfrm>
            <a:custGeom>
              <a:avLst/>
              <a:gdLst/>
              <a:ahLst/>
              <a:cxnLst/>
              <a:rect l="l" t="t" r="r" b="b"/>
              <a:pathLst>
                <a:path w="154305" h="44450">
                  <a:moveTo>
                    <a:pt x="153924" y="0"/>
                  </a:moveTo>
                  <a:lnTo>
                    <a:pt x="0" y="0"/>
                  </a:lnTo>
                  <a:lnTo>
                    <a:pt x="0" y="44196"/>
                  </a:lnTo>
                  <a:lnTo>
                    <a:pt x="153924" y="44196"/>
                  </a:lnTo>
                  <a:lnTo>
                    <a:pt x="153924" y="0"/>
                  </a:lnTo>
                  <a:close/>
                </a:path>
              </a:pathLst>
            </a:custGeom>
            <a:solidFill>
              <a:srgbClr val="002F8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2993136" y="3404615"/>
              <a:ext cx="1435735" cy="177165"/>
            </a:xfrm>
            <a:custGeom>
              <a:avLst/>
              <a:gdLst/>
              <a:ahLst/>
              <a:cxnLst/>
              <a:rect l="l" t="t" r="r" b="b"/>
              <a:pathLst>
                <a:path w="1435735" h="177164">
                  <a:moveTo>
                    <a:pt x="155448" y="0"/>
                  </a:moveTo>
                  <a:lnTo>
                    <a:pt x="0" y="0"/>
                  </a:lnTo>
                  <a:lnTo>
                    <a:pt x="0" y="176784"/>
                  </a:lnTo>
                  <a:lnTo>
                    <a:pt x="155448" y="176784"/>
                  </a:lnTo>
                  <a:lnTo>
                    <a:pt x="155448" y="0"/>
                  </a:lnTo>
                  <a:close/>
                </a:path>
                <a:path w="1435735" h="177164">
                  <a:moveTo>
                    <a:pt x="1435608" y="0"/>
                  </a:moveTo>
                  <a:lnTo>
                    <a:pt x="1280160" y="0"/>
                  </a:lnTo>
                  <a:lnTo>
                    <a:pt x="1280160" y="176784"/>
                  </a:lnTo>
                  <a:lnTo>
                    <a:pt x="1435608" y="176784"/>
                  </a:lnTo>
                  <a:lnTo>
                    <a:pt x="1435608" y="0"/>
                  </a:lnTo>
                  <a:close/>
                </a:path>
              </a:pathLst>
            </a:custGeom>
            <a:solidFill>
              <a:srgbClr val="AD23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4469892" y="3360419"/>
              <a:ext cx="155575" cy="220979"/>
            </a:xfrm>
            <a:custGeom>
              <a:avLst/>
              <a:gdLst/>
              <a:ahLst/>
              <a:cxnLst/>
              <a:rect l="l" t="t" r="r" b="b"/>
              <a:pathLst>
                <a:path w="155575" h="220979">
                  <a:moveTo>
                    <a:pt x="155448" y="0"/>
                  </a:moveTo>
                  <a:lnTo>
                    <a:pt x="0" y="0"/>
                  </a:lnTo>
                  <a:lnTo>
                    <a:pt x="0" y="220979"/>
                  </a:lnTo>
                  <a:lnTo>
                    <a:pt x="155448" y="220979"/>
                  </a:lnTo>
                  <a:lnTo>
                    <a:pt x="155448" y="0"/>
                  </a:lnTo>
                  <a:close/>
                </a:path>
              </a:pathLst>
            </a:custGeom>
            <a:solidFill>
              <a:srgbClr val="DF6AA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5553456" y="2653284"/>
              <a:ext cx="155575" cy="928369"/>
            </a:xfrm>
            <a:custGeom>
              <a:avLst/>
              <a:gdLst/>
              <a:ahLst/>
              <a:cxnLst/>
              <a:rect l="l" t="t" r="r" b="b"/>
              <a:pathLst>
                <a:path w="155575" h="928370">
                  <a:moveTo>
                    <a:pt x="155448" y="0"/>
                  </a:moveTo>
                  <a:lnTo>
                    <a:pt x="0" y="0"/>
                  </a:lnTo>
                  <a:lnTo>
                    <a:pt x="0" y="928116"/>
                  </a:lnTo>
                  <a:lnTo>
                    <a:pt x="155448" y="928116"/>
                  </a:lnTo>
                  <a:lnTo>
                    <a:pt x="155448" y="0"/>
                  </a:lnTo>
                  <a:close/>
                </a:path>
              </a:pathLst>
            </a:custGeom>
            <a:solidFill>
              <a:srgbClr val="AD23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5751575" y="2299716"/>
              <a:ext cx="154305" cy="1282065"/>
            </a:xfrm>
            <a:custGeom>
              <a:avLst/>
              <a:gdLst/>
              <a:ahLst/>
              <a:cxnLst/>
              <a:rect l="l" t="t" r="r" b="b"/>
              <a:pathLst>
                <a:path w="154304" h="1282064">
                  <a:moveTo>
                    <a:pt x="153924" y="0"/>
                  </a:moveTo>
                  <a:lnTo>
                    <a:pt x="0" y="0"/>
                  </a:lnTo>
                  <a:lnTo>
                    <a:pt x="0" y="1281683"/>
                  </a:lnTo>
                  <a:lnTo>
                    <a:pt x="153924" y="1281683"/>
                  </a:lnTo>
                  <a:lnTo>
                    <a:pt x="153924" y="0"/>
                  </a:lnTo>
                  <a:close/>
                </a:path>
              </a:pathLst>
            </a:custGeom>
            <a:solidFill>
              <a:srgbClr val="DF6AA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5948172" y="3537204"/>
              <a:ext cx="154305" cy="44450"/>
            </a:xfrm>
            <a:custGeom>
              <a:avLst/>
              <a:gdLst/>
              <a:ahLst/>
              <a:cxnLst/>
              <a:rect l="l" t="t" r="r" b="b"/>
              <a:pathLst>
                <a:path w="154304" h="44450">
                  <a:moveTo>
                    <a:pt x="153924" y="0"/>
                  </a:moveTo>
                  <a:lnTo>
                    <a:pt x="0" y="0"/>
                  </a:lnTo>
                  <a:lnTo>
                    <a:pt x="0" y="44196"/>
                  </a:lnTo>
                  <a:lnTo>
                    <a:pt x="153924" y="44196"/>
                  </a:lnTo>
                  <a:lnTo>
                    <a:pt x="153924" y="0"/>
                  </a:lnTo>
                  <a:close/>
                </a:path>
              </a:pathLst>
            </a:custGeom>
            <a:solidFill>
              <a:srgbClr val="002F8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4863084" y="3360419"/>
              <a:ext cx="1435735" cy="220979"/>
            </a:xfrm>
            <a:custGeom>
              <a:avLst/>
              <a:gdLst/>
              <a:ahLst/>
              <a:cxnLst/>
              <a:rect l="l" t="t" r="r" b="b"/>
              <a:pathLst>
                <a:path w="1435735" h="220979">
                  <a:moveTo>
                    <a:pt x="155448" y="0"/>
                  </a:moveTo>
                  <a:lnTo>
                    <a:pt x="0" y="0"/>
                  </a:lnTo>
                  <a:lnTo>
                    <a:pt x="0" y="220980"/>
                  </a:lnTo>
                  <a:lnTo>
                    <a:pt x="155448" y="220980"/>
                  </a:lnTo>
                  <a:lnTo>
                    <a:pt x="155448" y="0"/>
                  </a:lnTo>
                  <a:close/>
                </a:path>
                <a:path w="1435735" h="220979">
                  <a:moveTo>
                    <a:pt x="1435608" y="0"/>
                  </a:moveTo>
                  <a:lnTo>
                    <a:pt x="1281684" y="0"/>
                  </a:lnTo>
                  <a:lnTo>
                    <a:pt x="1281684" y="220980"/>
                  </a:lnTo>
                  <a:lnTo>
                    <a:pt x="1435608" y="220980"/>
                  </a:lnTo>
                  <a:lnTo>
                    <a:pt x="1435608" y="0"/>
                  </a:lnTo>
                  <a:close/>
                </a:path>
              </a:pathLst>
            </a:custGeom>
            <a:solidFill>
              <a:srgbClr val="00A9C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1219200" y="2476500"/>
              <a:ext cx="154305" cy="1104900"/>
            </a:xfrm>
            <a:custGeom>
              <a:avLst/>
              <a:gdLst/>
              <a:ahLst/>
              <a:cxnLst/>
              <a:rect l="l" t="t" r="r" b="b"/>
              <a:pathLst>
                <a:path w="154305" h="1104900">
                  <a:moveTo>
                    <a:pt x="153924" y="0"/>
                  </a:moveTo>
                  <a:lnTo>
                    <a:pt x="0" y="0"/>
                  </a:lnTo>
                  <a:lnTo>
                    <a:pt x="0" y="1104900"/>
                  </a:lnTo>
                  <a:lnTo>
                    <a:pt x="153924" y="1104900"/>
                  </a:lnTo>
                  <a:lnTo>
                    <a:pt x="153924" y="0"/>
                  </a:lnTo>
                  <a:close/>
                </a:path>
              </a:pathLst>
            </a:custGeom>
            <a:solidFill>
              <a:srgbClr val="F5CDE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262127" y="3581400"/>
              <a:ext cx="6403975" cy="0"/>
            </a:xfrm>
            <a:custGeom>
              <a:avLst/>
              <a:gdLst/>
              <a:ahLst/>
              <a:cxnLst/>
              <a:rect l="l" t="t" r="r" b="b"/>
              <a:pathLst>
                <a:path w="6403975" h="0">
                  <a:moveTo>
                    <a:pt x="0" y="0"/>
                  </a:moveTo>
                  <a:lnTo>
                    <a:pt x="6403848" y="0"/>
                  </a:lnTo>
                </a:path>
              </a:pathLst>
            </a:custGeom>
            <a:ln w="9525">
              <a:solidFill>
                <a:srgbClr val="CEE7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 descr=""/>
          <p:cNvSpPr txBox="1"/>
          <p:nvPr/>
        </p:nvSpPr>
        <p:spPr>
          <a:xfrm>
            <a:off x="410362" y="2488438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19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1691385" y="2488438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19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3014852" y="3151454"/>
            <a:ext cx="110489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0A86FF"/>
                </a:solidFill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4295902" y="3151454"/>
            <a:ext cx="110489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0A86FF"/>
                </a:solidFill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5534025" y="2400045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21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607263" y="2046477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29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1887982" y="2886582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4492497" y="3107563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5730621" y="2046477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29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5970270" y="3284601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4886071" y="3107563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6166865" y="3107563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1197355" y="2223261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25</a:t>
            </a:r>
            <a:endParaRPr sz="1200">
              <a:latin typeface="Arial"/>
              <a:cs typeface="Arial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821131" y="3328796"/>
            <a:ext cx="18357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1318895" algn="l"/>
              </a:tabLst>
            </a:pPr>
            <a:r>
              <a:rPr dirty="0" baseline="16203" sz="1800">
                <a:solidFill>
                  <a:srgbClr val="0A86FF"/>
                </a:solidFill>
                <a:latin typeface="Arial"/>
                <a:cs typeface="Arial"/>
              </a:rPr>
              <a:t>1</a:t>
            </a:r>
            <a:r>
              <a:rPr dirty="0" baseline="16203" sz="1800" spc="150">
                <a:solidFill>
                  <a:srgbClr val="0A86FF"/>
                </a:solidFill>
                <a:latin typeface="Arial"/>
                <a:cs typeface="Arial"/>
              </a:rPr>
              <a:t>  </a:t>
            </a:r>
            <a:r>
              <a:rPr dirty="0" sz="1200" spc="-50">
                <a:solidFill>
                  <a:srgbClr val="0A86FF"/>
                </a:solidFill>
                <a:latin typeface="Arial"/>
                <a:cs typeface="Arial"/>
              </a:rPr>
              <a:t>0</a:t>
            </a:r>
            <a:r>
              <a:rPr dirty="0" sz="1200">
                <a:solidFill>
                  <a:srgbClr val="0A86FF"/>
                </a:solidFill>
                <a:latin typeface="Arial"/>
                <a:cs typeface="Arial"/>
              </a:rPr>
              <a:t>	</a:t>
            </a:r>
            <a:r>
              <a:rPr dirty="0" baseline="16203" sz="1800">
                <a:solidFill>
                  <a:srgbClr val="0A86FF"/>
                </a:solidFill>
                <a:latin typeface="Arial"/>
                <a:cs typeface="Arial"/>
              </a:rPr>
              <a:t>1</a:t>
            </a:r>
            <a:r>
              <a:rPr dirty="0" baseline="16203" sz="1800" spc="150">
                <a:solidFill>
                  <a:srgbClr val="0A86FF"/>
                </a:solidFill>
                <a:latin typeface="Arial"/>
                <a:cs typeface="Arial"/>
              </a:rPr>
              <a:t>  </a:t>
            </a:r>
            <a:r>
              <a:rPr dirty="0" sz="1200">
                <a:solidFill>
                  <a:srgbClr val="0A86FF"/>
                </a:solidFill>
                <a:latin typeface="Arial"/>
                <a:cs typeface="Arial"/>
              </a:rPr>
              <a:t>0</a:t>
            </a:r>
            <a:r>
              <a:rPr dirty="0" sz="1200" spc="100">
                <a:solidFill>
                  <a:srgbClr val="0A86FF"/>
                </a:solidFill>
                <a:latin typeface="Arial"/>
                <a:cs typeface="Arial"/>
              </a:rPr>
              <a:t>  </a:t>
            </a:r>
            <a:r>
              <a:rPr dirty="0" sz="1200" spc="-50">
                <a:solidFill>
                  <a:srgbClr val="0A86FF"/>
                </a:solidFill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3211829" y="3328796"/>
            <a:ext cx="70040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0A86FF"/>
                </a:solidFill>
                <a:latin typeface="Arial"/>
                <a:cs typeface="Arial"/>
              </a:rPr>
              <a:t>0</a:t>
            </a:r>
            <a:r>
              <a:rPr dirty="0" sz="1200" spc="100">
                <a:solidFill>
                  <a:srgbClr val="0A86FF"/>
                </a:solidFill>
                <a:latin typeface="Arial"/>
                <a:cs typeface="Arial"/>
              </a:rPr>
              <a:t>  </a:t>
            </a:r>
            <a:r>
              <a:rPr dirty="0" sz="1200">
                <a:solidFill>
                  <a:srgbClr val="0A86FF"/>
                </a:solidFill>
                <a:latin typeface="Arial"/>
                <a:cs typeface="Arial"/>
              </a:rPr>
              <a:t>0</a:t>
            </a:r>
            <a:r>
              <a:rPr dirty="0" sz="1200" spc="100">
                <a:solidFill>
                  <a:srgbClr val="0A86FF"/>
                </a:solidFill>
                <a:latin typeface="Arial"/>
                <a:cs typeface="Arial"/>
              </a:rPr>
              <a:t>  </a:t>
            </a:r>
            <a:r>
              <a:rPr dirty="0" sz="1200">
                <a:solidFill>
                  <a:srgbClr val="0A86FF"/>
                </a:solidFill>
                <a:latin typeface="Arial"/>
                <a:cs typeface="Arial"/>
              </a:rPr>
              <a:t>0</a:t>
            </a:r>
            <a:r>
              <a:rPr dirty="0" sz="1200" spc="105">
                <a:solidFill>
                  <a:srgbClr val="0A86FF"/>
                </a:solidFill>
                <a:latin typeface="Arial"/>
                <a:cs typeface="Arial"/>
              </a:rPr>
              <a:t>  </a:t>
            </a:r>
            <a:r>
              <a:rPr dirty="0" sz="1200" spc="-50">
                <a:solidFill>
                  <a:srgbClr val="0A86FF"/>
                </a:solidFill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4689094" y="3328796"/>
            <a:ext cx="5041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05765" algn="l"/>
              </a:tabLst>
            </a:pPr>
            <a:r>
              <a:rPr dirty="0" sz="1200" spc="-50">
                <a:solidFill>
                  <a:srgbClr val="0A86FF"/>
                </a:solidFill>
                <a:latin typeface="Arial"/>
                <a:cs typeface="Arial"/>
              </a:rPr>
              <a:t>0</a:t>
            </a:r>
            <a:r>
              <a:rPr dirty="0" sz="1200">
                <a:solidFill>
                  <a:srgbClr val="0A86FF"/>
                </a:solidFill>
                <a:latin typeface="Arial"/>
                <a:cs typeface="Arial"/>
              </a:rPr>
              <a:t>	</a:t>
            </a:r>
            <a:r>
              <a:rPr dirty="0" sz="1200" spc="-50">
                <a:solidFill>
                  <a:srgbClr val="0A86FF"/>
                </a:solidFill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6363461" y="3328796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264668" y="3821074"/>
            <a:ext cx="1233170" cy="558165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065" marR="5080" indent="635">
              <a:lnSpc>
                <a:spcPct val="95600"/>
              </a:lnSpc>
              <a:spcBef>
                <a:spcPts val="160"/>
              </a:spcBef>
            </a:pP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discriminated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against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me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to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my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ethnicity</a:t>
            </a:r>
            <a:endParaRPr sz="1200">
              <a:latin typeface="Arial"/>
              <a:cs typeface="Arial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302768" y="3646423"/>
            <a:ext cx="25400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Senior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colleague</a:t>
            </a:r>
            <a:r>
              <a:rPr dirty="0" sz="1200" spc="3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Patient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complained</a:t>
            </a:r>
            <a:endParaRPr sz="1200">
              <a:latin typeface="Arial"/>
              <a:cs typeface="Arial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1621663" y="3821074"/>
            <a:ext cx="1123315" cy="38354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60655" marR="5080" indent="-148590">
              <a:lnSpc>
                <a:spcPts val="1380"/>
              </a:lnSpc>
              <a:spcBef>
                <a:spcPts val="195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about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me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to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my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ethnicity</a:t>
            </a:r>
            <a:endParaRPr sz="1200">
              <a:latin typeface="Arial"/>
              <a:cs typeface="Arial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2851785" y="3646423"/>
            <a:ext cx="1225550" cy="73279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700" marR="5080" indent="635">
              <a:lnSpc>
                <a:spcPct val="95600"/>
              </a:lnSpc>
              <a:spcBef>
                <a:spcPts val="160"/>
              </a:spcBef>
            </a:pP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Colleague complained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about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me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my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ethnicity</a:t>
            </a:r>
            <a:endParaRPr sz="1200">
              <a:latin typeface="Arial"/>
              <a:cs typeface="Arial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4099052" y="3646423"/>
            <a:ext cx="1292860" cy="73279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065" marR="5080">
              <a:lnSpc>
                <a:spcPct val="95600"/>
              </a:lnSpc>
              <a:spcBef>
                <a:spcPts val="160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Had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performance measures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or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disciplinary</a:t>
            </a:r>
            <a:r>
              <a:rPr dirty="0" sz="1200" spc="1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action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my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ethnicity</a:t>
            </a:r>
            <a:endParaRPr sz="1200">
              <a:latin typeface="Arial"/>
              <a:cs typeface="Arial"/>
            </a:endParaRPr>
          </a:p>
        </p:txBody>
      </p:sp>
      <p:sp>
        <p:nvSpPr>
          <p:cNvPr id="40" name="object 40" descr=""/>
          <p:cNvSpPr txBox="1"/>
          <p:nvPr/>
        </p:nvSpPr>
        <p:spPr>
          <a:xfrm>
            <a:off x="5392673" y="3646423"/>
            <a:ext cx="1225550" cy="73279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700" marR="5080">
              <a:lnSpc>
                <a:spcPct val="95600"/>
              </a:lnSpc>
              <a:spcBef>
                <a:spcPts val="160"/>
              </a:spcBef>
            </a:pP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Considered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leaving</a:t>
            </a:r>
            <a:r>
              <a:rPr dirty="0" sz="1200" spc="-4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or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left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due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racial discrimination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41" name="object 41" descr=""/>
          <p:cNvSpPr/>
          <p:nvPr/>
        </p:nvSpPr>
        <p:spPr>
          <a:xfrm>
            <a:off x="492251" y="1623060"/>
            <a:ext cx="76200" cy="78105"/>
          </a:xfrm>
          <a:custGeom>
            <a:avLst/>
            <a:gdLst/>
            <a:ahLst/>
            <a:cxnLst/>
            <a:rect l="l" t="t" r="r" b="b"/>
            <a:pathLst>
              <a:path w="76200" h="78105">
                <a:moveTo>
                  <a:pt x="76200" y="0"/>
                </a:moveTo>
                <a:lnTo>
                  <a:pt x="0" y="0"/>
                </a:lnTo>
                <a:lnTo>
                  <a:pt x="0" y="77724"/>
                </a:lnTo>
                <a:lnTo>
                  <a:pt x="76200" y="77724"/>
                </a:lnTo>
                <a:lnTo>
                  <a:pt x="76200" y="0"/>
                </a:lnTo>
                <a:close/>
              </a:path>
            </a:pathLst>
          </a:custGeom>
          <a:solidFill>
            <a:srgbClr val="AD237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 descr=""/>
          <p:cNvSpPr/>
          <p:nvPr/>
        </p:nvSpPr>
        <p:spPr>
          <a:xfrm>
            <a:off x="1406652" y="1623060"/>
            <a:ext cx="76200" cy="78105"/>
          </a:xfrm>
          <a:custGeom>
            <a:avLst/>
            <a:gdLst/>
            <a:ahLst/>
            <a:cxnLst/>
            <a:rect l="l" t="t" r="r" b="b"/>
            <a:pathLst>
              <a:path w="76200" h="78105">
                <a:moveTo>
                  <a:pt x="76200" y="0"/>
                </a:moveTo>
                <a:lnTo>
                  <a:pt x="0" y="0"/>
                </a:lnTo>
                <a:lnTo>
                  <a:pt x="0" y="77724"/>
                </a:lnTo>
                <a:lnTo>
                  <a:pt x="76200" y="77724"/>
                </a:lnTo>
                <a:lnTo>
                  <a:pt x="76200" y="0"/>
                </a:lnTo>
                <a:close/>
              </a:path>
            </a:pathLst>
          </a:custGeom>
          <a:solidFill>
            <a:srgbClr val="DF6AA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 descr=""/>
          <p:cNvSpPr/>
          <p:nvPr/>
        </p:nvSpPr>
        <p:spPr>
          <a:xfrm>
            <a:off x="2311907" y="1623060"/>
            <a:ext cx="76200" cy="78105"/>
          </a:xfrm>
          <a:custGeom>
            <a:avLst/>
            <a:gdLst/>
            <a:ahLst/>
            <a:cxnLst/>
            <a:rect l="l" t="t" r="r" b="b"/>
            <a:pathLst>
              <a:path w="76200" h="78105">
                <a:moveTo>
                  <a:pt x="76200" y="0"/>
                </a:moveTo>
                <a:lnTo>
                  <a:pt x="0" y="0"/>
                </a:lnTo>
                <a:lnTo>
                  <a:pt x="0" y="77724"/>
                </a:lnTo>
                <a:lnTo>
                  <a:pt x="76200" y="77724"/>
                </a:lnTo>
                <a:lnTo>
                  <a:pt x="76200" y="0"/>
                </a:lnTo>
                <a:close/>
              </a:path>
            </a:pathLst>
          </a:custGeom>
          <a:solidFill>
            <a:srgbClr val="002F8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 descr=""/>
          <p:cNvSpPr/>
          <p:nvPr/>
        </p:nvSpPr>
        <p:spPr>
          <a:xfrm>
            <a:off x="4113276" y="1623060"/>
            <a:ext cx="76200" cy="78105"/>
          </a:xfrm>
          <a:custGeom>
            <a:avLst/>
            <a:gdLst/>
            <a:ahLst/>
            <a:cxnLst/>
            <a:rect l="l" t="t" r="r" b="b"/>
            <a:pathLst>
              <a:path w="76200" h="78105">
                <a:moveTo>
                  <a:pt x="76200" y="0"/>
                </a:moveTo>
                <a:lnTo>
                  <a:pt x="0" y="0"/>
                </a:lnTo>
                <a:lnTo>
                  <a:pt x="0" y="77724"/>
                </a:lnTo>
                <a:lnTo>
                  <a:pt x="76200" y="77724"/>
                </a:lnTo>
                <a:lnTo>
                  <a:pt x="76200" y="0"/>
                </a:lnTo>
                <a:close/>
              </a:path>
            </a:pathLst>
          </a:custGeom>
          <a:solidFill>
            <a:srgbClr val="00A9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 descr=""/>
          <p:cNvSpPr/>
          <p:nvPr/>
        </p:nvSpPr>
        <p:spPr>
          <a:xfrm>
            <a:off x="5457444" y="1623060"/>
            <a:ext cx="78105" cy="78105"/>
          </a:xfrm>
          <a:custGeom>
            <a:avLst/>
            <a:gdLst/>
            <a:ahLst/>
            <a:cxnLst/>
            <a:rect l="l" t="t" r="r" b="b"/>
            <a:pathLst>
              <a:path w="78104" h="78105">
                <a:moveTo>
                  <a:pt x="77724" y="0"/>
                </a:moveTo>
                <a:lnTo>
                  <a:pt x="0" y="0"/>
                </a:lnTo>
                <a:lnTo>
                  <a:pt x="0" y="77724"/>
                </a:lnTo>
                <a:lnTo>
                  <a:pt x="77724" y="77724"/>
                </a:lnTo>
                <a:lnTo>
                  <a:pt x="77724" y="0"/>
                </a:lnTo>
                <a:close/>
              </a:path>
            </a:pathLst>
          </a:custGeom>
          <a:solidFill>
            <a:srgbClr val="F5CDE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 descr=""/>
          <p:cNvSpPr txBox="1"/>
          <p:nvPr/>
        </p:nvSpPr>
        <p:spPr>
          <a:xfrm>
            <a:off x="358546" y="923620"/>
            <a:ext cx="6051550" cy="829944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Arial"/>
                <a:cs typeface="Arial"/>
              </a:rPr>
              <a:t>People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from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minority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ethnic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backgrounds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were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more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likely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to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say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that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they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>
                <a:latin typeface="Arial"/>
                <a:cs typeface="Arial"/>
              </a:rPr>
              <a:t>considered</a:t>
            </a:r>
            <a:r>
              <a:rPr dirty="0" sz="1400" spc="-7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leaving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their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role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due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to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racial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discrimination</a:t>
            </a:r>
            <a:r>
              <a:rPr dirty="0" sz="1400" spc="-6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in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past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year.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Arial"/>
              <a:cs typeface="Arial"/>
            </a:endParaRPr>
          </a:p>
          <a:p>
            <a:pPr marL="243204">
              <a:lnSpc>
                <a:spcPct val="100000"/>
              </a:lnSpc>
              <a:tabLst>
                <a:tab pos="1157605" algn="l"/>
                <a:tab pos="2063750" algn="l"/>
                <a:tab pos="3865245" algn="l"/>
                <a:tab pos="5210175" algn="l"/>
              </a:tabLst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%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Asian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Black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White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British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/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Irish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Other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White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Any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other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6118860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Impacts</a:t>
            </a:r>
            <a:r>
              <a:rPr dirty="0" spc="-30"/>
              <a:t> </a:t>
            </a:r>
            <a:r>
              <a:rPr dirty="0"/>
              <a:t>of</a:t>
            </a:r>
            <a:r>
              <a:rPr dirty="0" spc="-25"/>
              <a:t> </a:t>
            </a:r>
            <a:r>
              <a:rPr dirty="0"/>
              <a:t>racial</a:t>
            </a:r>
            <a:r>
              <a:rPr dirty="0" spc="-50"/>
              <a:t> </a:t>
            </a:r>
            <a:r>
              <a:rPr dirty="0" spc="-10"/>
              <a:t>discrimination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358546" y="883361"/>
            <a:ext cx="6090920" cy="6673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Arial"/>
                <a:cs typeface="Arial"/>
              </a:rPr>
              <a:t>55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people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shared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</a:t>
            </a:r>
            <a:r>
              <a:rPr dirty="0" sz="1400" spc="-1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recent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experience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of perceived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discrimination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 spc="-25">
                <a:latin typeface="Arial"/>
                <a:cs typeface="Arial"/>
              </a:rPr>
              <a:t>or </a:t>
            </a:r>
            <a:r>
              <a:rPr dirty="0" sz="1400">
                <a:latin typeface="Arial"/>
                <a:cs typeface="Arial"/>
              </a:rPr>
              <a:t>harassment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based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on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their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ethnic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background.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Most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said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that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most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recent </a:t>
            </a:r>
            <a:r>
              <a:rPr dirty="0" sz="1400">
                <a:latin typeface="Arial"/>
                <a:cs typeface="Arial"/>
              </a:rPr>
              <a:t>instance</a:t>
            </a:r>
            <a:r>
              <a:rPr dirty="0" sz="1400" spc="-7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involved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subtle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or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underhanded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comments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or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actions.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4307750" y="2460149"/>
            <a:ext cx="1552575" cy="1562100"/>
            <a:chOff x="4307750" y="2460149"/>
            <a:chExt cx="1552575" cy="1562100"/>
          </a:xfrm>
        </p:grpSpPr>
        <p:sp>
          <p:nvSpPr>
            <p:cNvPr id="5" name="object 5" descr=""/>
            <p:cNvSpPr/>
            <p:nvPr/>
          </p:nvSpPr>
          <p:spPr>
            <a:xfrm>
              <a:off x="5088636" y="2649982"/>
              <a:ext cx="771525" cy="880110"/>
            </a:xfrm>
            <a:custGeom>
              <a:avLst/>
              <a:gdLst/>
              <a:ahLst/>
              <a:cxnLst/>
              <a:rect l="l" t="t" r="r" b="b"/>
              <a:pathLst>
                <a:path w="771525" h="880110">
                  <a:moveTo>
                    <a:pt x="495808" y="0"/>
                  </a:moveTo>
                  <a:lnTo>
                    <a:pt x="0" y="590931"/>
                  </a:lnTo>
                  <a:lnTo>
                    <a:pt x="715137" y="879856"/>
                  </a:lnTo>
                  <a:lnTo>
                    <a:pt x="732323" y="833057"/>
                  </a:lnTo>
                  <a:lnTo>
                    <a:pt x="746337" y="785717"/>
                  </a:lnTo>
                  <a:lnTo>
                    <a:pt x="757215" y="737976"/>
                  </a:lnTo>
                  <a:lnTo>
                    <a:pt x="764991" y="689973"/>
                  </a:lnTo>
                  <a:lnTo>
                    <a:pt x="769699" y="641848"/>
                  </a:lnTo>
                  <a:lnTo>
                    <a:pt x="771374" y="593739"/>
                  </a:lnTo>
                  <a:lnTo>
                    <a:pt x="770052" y="545786"/>
                  </a:lnTo>
                  <a:lnTo>
                    <a:pt x="765766" y="498128"/>
                  </a:lnTo>
                  <a:lnTo>
                    <a:pt x="758551" y="450905"/>
                  </a:lnTo>
                  <a:lnTo>
                    <a:pt x="748442" y="404256"/>
                  </a:lnTo>
                  <a:lnTo>
                    <a:pt x="735474" y="358321"/>
                  </a:lnTo>
                  <a:lnTo>
                    <a:pt x="719681" y="313238"/>
                  </a:lnTo>
                  <a:lnTo>
                    <a:pt x="701098" y="269148"/>
                  </a:lnTo>
                  <a:lnTo>
                    <a:pt x="679760" y="226189"/>
                  </a:lnTo>
                  <a:lnTo>
                    <a:pt x="655701" y="184501"/>
                  </a:lnTo>
                  <a:lnTo>
                    <a:pt x="628955" y="144223"/>
                  </a:lnTo>
                  <a:lnTo>
                    <a:pt x="599559" y="105494"/>
                  </a:lnTo>
                  <a:lnTo>
                    <a:pt x="567545" y="68455"/>
                  </a:lnTo>
                  <a:lnTo>
                    <a:pt x="532950" y="33243"/>
                  </a:lnTo>
                  <a:lnTo>
                    <a:pt x="495808" y="0"/>
                  </a:lnTo>
                  <a:close/>
                </a:path>
              </a:pathLst>
            </a:custGeom>
            <a:solidFill>
              <a:srgbClr val="41B6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5088636" y="3240913"/>
              <a:ext cx="715645" cy="627380"/>
            </a:xfrm>
            <a:custGeom>
              <a:avLst/>
              <a:gdLst/>
              <a:ahLst/>
              <a:cxnLst/>
              <a:rect l="l" t="t" r="r" b="b"/>
              <a:pathLst>
                <a:path w="715645" h="627379">
                  <a:moveTo>
                    <a:pt x="0" y="0"/>
                  </a:moveTo>
                  <a:lnTo>
                    <a:pt x="448944" y="627126"/>
                  </a:lnTo>
                  <a:lnTo>
                    <a:pt x="487642" y="597553"/>
                  </a:lnTo>
                  <a:lnTo>
                    <a:pt x="524259" y="565721"/>
                  </a:lnTo>
                  <a:lnTo>
                    <a:pt x="558710" y="531739"/>
                  </a:lnTo>
                  <a:lnTo>
                    <a:pt x="590910" y="495719"/>
                  </a:lnTo>
                  <a:lnTo>
                    <a:pt x="620773" y="457772"/>
                  </a:lnTo>
                  <a:lnTo>
                    <a:pt x="648212" y="418008"/>
                  </a:lnTo>
                  <a:lnTo>
                    <a:pt x="673143" y="376538"/>
                  </a:lnTo>
                  <a:lnTo>
                    <a:pt x="695480" y="333474"/>
                  </a:lnTo>
                  <a:lnTo>
                    <a:pt x="715137" y="2889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D23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5088636" y="3240913"/>
              <a:ext cx="715645" cy="627380"/>
            </a:xfrm>
            <a:custGeom>
              <a:avLst/>
              <a:gdLst/>
              <a:ahLst/>
              <a:cxnLst/>
              <a:rect l="l" t="t" r="r" b="b"/>
              <a:pathLst>
                <a:path w="715645" h="627379">
                  <a:moveTo>
                    <a:pt x="715137" y="288925"/>
                  </a:moveTo>
                  <a:lnTo>
                    <a:pt x="695480" y="333474"/>
                  </a:lnTo>
                  <a:lnTo>
                    <a:pt x="673143" y="376538"/>
                  </a:lnTo>
                  <a:lnTo>
                    <a:pt x="648212" y="418008"/>
                  </a:lnTo>
                  <a:lnTo>
                    <a:pt x="620773" y="457772"/>
                  </a:lnTo>
                  <a:lnTo>
                    <a:pt x="590910" y="495719"/>
                  </a:lnTo>
                  <a:lnTo>
                    <a:pt x="558710" y="531739"/>
                  </a:lnTo>
                  <a:lnTo>
                    <a:pt x="524259" y="565721"/>
                  </a:lnTo>
                  <a:lnTo>
                    <a:pt x="487642" y="597553"/>
                  </a:lnTo>
                  <a:lnTo>
                    <a:pt x="448944" y="627126"/>
                  </a:lnTo>
                  <a:lnTo>
                    <a:pt x="0" y="0"/>
                  </a:lnTo>
                  <a:lnTo>
                    <a:pt x="715137" y="288925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4317275" y="2469674"/>
              <a:ext cx="1267460" cy="1543050"/>
            </a:xfrm>
            <a:custGeom>
              <a:avLst/>
              <a:gdLst/>
              <a:ahLst/>
              <a:cxnLst/>
              <a:rect l="l" t="t" r="r" b="b"/>
              <a:pathLst>
                <a:path w="1267460" h="1543050">
                  <a:moveTo>
                    <a:pt x="755471" y="0"/>
                  </a:moveTo>
                  <a:lnTo>
                    <a:pt x="709998" y="2266"/>
                  </a:lnTo>
                  <a:lnTo>
                    <a:pt x="664670" y="7216"/>
                  </a:lnTo>
                  <a:lnTo>
                    <a:pt x="619614" y="14853"/>
                  </a:lnTo>
                  <a:lnTo>
                    <a:pt x="574954" y="25183"/>
                  </a:lnTo>
                  <a:lnTo>
                    <a:pt x="530814" y="38211"/>
                  </a:lnTo>
                  <a:lnTo>
                    <a:pt x="487319" y="53941"/>
                  </a:lnTo>
                  <a:lnTo>
                    <a:pt x="444594" y="72379"/>
                  </a:lnTo>
                  <a:lnTo>
                    <a:pt x="402765" y="93529"/>
                  </a:lnTo>
                  <a:lnTo>
                    <a:pt x="361954" y="117396"/>
                  </a:lnTo>
                  <a:lnTo>
                    <a:pt x="322288" y="143985"/>
                  </a:lnTo>
                  <a:lnTo>
                    <a:pt x="283513" y="173620"/>
                  </a:lnTo>
                  <a:lnTo>
                    <a:pt x="247126" y="205205"/>
                  </a:lnTo>
                  <a:lnTo>
                    <a:pt x="213146" y="238613"/>
                  </a:lnTo>
                  <a:lnTo>
                    <a:pt x="181594" y="273717"/>
                  </a:lnTo>
                  <a:lnTo>
                    <a:pt x="152493" y="310393"/>
                  </a:lnTo>
                  <a:lnTo>
                    <a:pt x="125861" y="348514"/>
                  </a:lnTo>
                  <a:lnTo>
                    <a:pt x="101721" y="387953"/>
                  </a:lnTo>
                  <a:lnTo>
                    <a:pt x="80092" y="428585"/>
                  </a:lnTo>
                  <a:lnTo>
                    <a:pt x="60997" y="470283"/>
                  </a:lnTo>
                  <a:lnTo>
                    <a:pt x="44455" y="512922"/>
                  </a:lnTo>
                  <a:lnTo>
                    <a:pt x="30487" y="556376"/>
                  </a:lnTo>
                  <a:lnTo>
                    <a:pt x="19116" y="600518"/>
                  </a:lnTo>
                  <a:lnTo>
                    <a:pt x="10360" y="645222"/>
                  </a:lnTo>
                  <a:lnTo>
                    <a:pt x="4242" y="690362"/>
                  </a:lnTo>
                  <a:lnTo>
                    <a:pt x="781" y="735813"/>
                  </a:lnTo>
                  <a:lnTo>
                    <a:pt x="0" y="781448"/>
                  </a:lnTo>
                  <a:lnTo>
                    <a:pt x="1918" y="827140"/>
                  </a:lnTo>
                  <a:lnTo>
                    <a:pt x="6556" y="872765"/>
                  </a:lnTo>
                  <a:lnTo>
                    <a:pt x="13936" y="918196"/>
                  </a:lnTo>
                  <a:lnTo>
                    <a:pt x="24078" y="963306"/>
                  </a:lnTo>
                  <a:lnTo>
                    <a:pt x="37004" y="1007970"/>
                  </a:lnTo>
                  <a:lnTo>
                    <a:pt x="52733" y="1052061"/>
                  </a:lnTo>
                  <a:lnTo>
                    <a:pt x="71287" y="1095455"/>
                  </a:lnTo>
                  <a:lnTo>
                    <a:pt x="92687" y="1138023"/>
                  </a:lnTo>
                  <a:lnTo>
                    <a:pt x="116953" y="1179641"/>
                  </a:lnTo>
                  <a:lnTo>
                    <a:pt x="144107" y="1220183"/>
                  </a:lnTo>
                  <a:lnTo>
                    <a:pt x="173742" y="1258970"/>
                  </a:lnTo>
                  <a:lnTo>
                    <a:pt x="205327" y="1295369"/>
                  </a:lnTo>
                  <a:lnTo>
                    <a:pt x="238735" y="1329360"/>
                  </a:lnTo>
                  <a:lnTo>
                    <a:pt x="273840" y="1360922"/>
                  </a:lnTo>
                  <a:lnTo>
                    <a:pt x="310515" y="1390032"/>
                  </a:lnTo>
                  <a:lnTo>
                    <a:pt x="348636" y="1416672"/>
                  </a:lnTo>
                  <a:lnTo>
                    <a:pt x="388075" y="1440820"/>
                  </a:lnTo>
                  <a:lnTo>
                    <a:pt x="428707" y="1462454"/>
                  </a:lnTo>
                  <a:lnTo>
                    <a:pt x="470405" y="1481555"/>
                  </a:lnTo>
                  <a:lnTo>
                    <a:pt x="513045" y="1498100"/>
                  </a:lnTo>
                  <a:lnTo>
                    <a:pt x="556498" y="1512071"/>
                  </a:lnTo>
                  <a:lnTo>
                    <a:pt x="600640" y="1523445"/>
                  </a:lnTo>
                  <a:lnTo>
                    <a:pt x="645344" y="1532201"/>
                  </a:lnTo>
                  <a:lnTo>
                    <a:pt x="690485" y="1538319"/>
                  </a:lnTo>
                  <a:lnTo>
                    <a:pt x="735935" y="1541779"/>
                  </a:lnTo>
                  <a:lnTo>
                    <a:pt x="781570" y="1542558"/>
                  </a:lnTo>
                  <a:lnTo>
                    <a:pt x="827263" y="1540636"/>
                  </a:lnTo>
                  <a:lnTo>
                    <a:pt x="872887" y="1535993"/>
                  </a:lnTo>
                  <a:lnTo>
                    <a:pt x="918318" y="1528607"/>
                  </a:lnTo>
                  <a:lnTo>
                    <a:pt x="963428" y="1518458"/>
                  </a:lnTo>
                  <a:lnTo>
                    <a:pt x="1008092" y="1505525"/>
                  </a:lnTo>
                  <a:lnTo>
                    <a:pt x="1052184" y="1489786"/>
                  </a:lnTo>
                  <a:lnTo>
                    <a:pt x="1095577" y="1471222"/>
                  </a:lnTo>
                  <a:lnTo>
                    <a:pt x="1138145" y="1449810"/>
                  </a:lnTo>
                  <a:lnTo>
                    <a:pt x="1179764" y="1425531"/>
                  </a:lnTo>
                  <a:lnTo>
                    <a:pt x="1220305" y="1398364"/>
                  </a:lnTo>
                  <a:lnTo>
                    <a:pt x="771360" y="771238"/>
                  </a:lnTo>
                  <a:lnTo>
                    <a:pt x="1267168" y="180307"/>
                  </a:lnTo>
                  <a:lnTo>
                    <a:pt x="1229667" y="150756"/>
                  </a:lnTo>
                  <a:lnTo>
                    <a:pt x="1190816" y="123831"/>
                  </a:lnTo>
                  <a:lnTo>
                    <a:pt x="1150739" y="99535"/>
                  </a:lnTo>
                  <a:lnTo>
                    <a:pt x="1109562" y="77873"/>
                  </a:lnTo>
                  <a:lnTo>
                    <a:pt x="1067408" y="58850"/>
                  </a:lnTo>
                  <a:lnTo>
                    <a:pt x="1024402" y="42472"/>
                  </a:lnTo>
                  <a:lnTo>
                    <a:pt x="980670" y="28742"/>
                  </a:lnTo>
                  <a:lnTo>
                    <a:pt x="936335" y="17667"/>
                  </a:lnTo>
                  <a:lnTo>
                    <a:pt x="891523" y="9250"/>
                  </a:lnTo>
                  <a:lnTo>
                    <a:pt x="846359" y="3496"/>
                  </a:lnTo>
                  <a:lnTo>
                    <a:pt x="800967" y="411"/>
                  </a:lnTo>
                  <a:lnTo>
                    <a:pt x="755471" y="0"/>
                  </a:lnTo>
                  <a:close/>
                </a:path>
              </a:pathLst>
            </a:custGeom>
            <a:solidFill>
              <a:srgbClr val="002F8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4317275" y="2469674"/>
              <a:ext cx="1267460" cy="1543050"/>
            </a:xfrm>
            <a:custGeom>
              <a:avLst/>
              <a:gdLst/>
              <a:ahLst/>
              <a:cxnLst/>
              <a:rect l="l" t="t" r="r" b="b"/>
              <a:pathLst>
                <a:path w="1267460" h="1543050">
                  <a:moveTo>
                    <a:pt x="1220305" y="1398364"/>
                  </a:moveTo>
                  <a:lnTo>
                    <a:pt x="1179764" y="1425531"/>
                  </a:lnTo>
                  <a:lnTo>
                    <a:pt x="1138145" y="1449810"/>
                  </a:lnTo>
                  <a:lnTo>
                    <a:pt x="1095577" y="1471222"/>
                  </a:lnTo>
                  <a:lnTo>
                    <a:pt x="1052184" y="1489786"/>
                  </a:lnTo>
                  <a:lnTo>
                    <a:pt x="1008092" y="1505525"/>
                  </a:lnTo>
                  <a:lnTo>
                    <a:pt x="963428" y="1518458"/>
                  </a:lnTo>
                  <a:lnTo>
                    <a:pt x="918318" y="1528607"/>
                  </a:lnTo>
                  <a:lnTo>
                    <a:pt x="872887" y="1535993"/>
                  </a:lnTo>
                  <a:lnTo>
                    <a:pt x="827263" y="1540636"/>
                  </a:lnTo>
                  <a:lnTo>
                    <a:pt x="781570" y="1542558"/>
                  </a:lnTo>
                  <a:lnTo>
                    <a:pt x="735935" y="1541779"/>
                  </a:lnTo>
                  <a:lnTo>
                    <a:pt x="690485" y="1538319"/>
                  </a:lnTo>
                  <a:lnTo>
                    <a:pt x="645344" y="1532201"/>
                  </a:lnTo>
                  <a:lnTo>
                    <a:pt x="600640" y="1523445"/>
                  </a:lnTo>
                  <a:lnTo>
                    <a:pt x="556498" y="1512071"/>
                  </a:lnTo>
                  <a:lnTo>
                    <a:pt x="513045" y="1498100"/>
                  </a:lnTo>
                  <a:lnTo>
                    <a:pt x="470405" y="1481555"/>
                  </a:lnTo>
                  <a:lnTo>
                    <a:pt x="428707" y="1462454"/>
                  </a:lnTo>
                  <a:lnTo>
                    <a:pt x="388075" y="1440820"/>
                  </a:lnTo>
                  <a:lnTo>
                    <a:pt x="348636" y="1416672"/>
                  </a:lnTo>
                  <a:lnTo>
                    <a:pt x="310515" y="1390032"/>
                  </a:lnTo>
                  <a:lnTo>
                    <a:pt x="273840" y="1360922"/>
                  </a:lnTo>
                  <a:lnTo>
                    <a:pt x="238735" y="1329360"/>
                  </a:lnTo>
                  <a:lnTo>
                    <a:pt x="205327" y="1295369"/>
                  </a:lnTo>
                  <a:lnTo>
                    <a:pt x="173742" y="1258970"/>
                  </a:lnTo>
                  <a:lnTo>
                    <a:pt x="144107" y="1220183"/>
                  </a:lnTo>
                  <a:lnTo>
                    <a:pt x="116953" y="1179641"/>
                  </a:lnTo>
                  <a:lnTo>
                    <a:pt x="92687" y="1138023"/>
                  </a:lnTo>
                  <a:lnTo>
                    <a:pt x="71287" y="1095455"/>
                  </a:lnTo>
                  <a:lnTo>
                    <a:pt x="52733" y="1052061"/>
                  </a:lnTo>
                  <a:lnTo>
                    <a:pt x="37004" y="1007970"/>
                  </a:lnTo>
                  <a:lnTo>
                    <a:pt x="24078" y="963306"/>
                  </a:lnTo>
                  <a:lnTo>
                    <a:pt x="13936" y="918196"/>
                  </a:lnTo>
                  <a:lnTo>
                    <a:pt x="6556" y="872765"/>
                  </a:lnTo>
                  <a:lnTo>
                    <a:pt x="1918" y="827140"/>
                  </a:lnTo>
                  <a:lnTo>
                    <a:pt x="0" y="781448"/>
                  </a:lnTo>
                  <a:lnTo>
                    <a:pt x="781" y="735813"/>
                  </a:lnTo>
                  <a:lnTo>
                    <a:pt x="4242" y="690362"/>
                  </a:lnTo>
                  <a:lnTo>
                    <a:pt x="10360" y="645222"/>
                  </a:lnTo>
                  <a:lnTo>
                    <a:pt x="19116" y="600518"/>
                  </a:lnTo>
                  <a:lnTo>
                    <a:pt x="30487" y="556376"/>
                  </a:lnTo>
                  <a:lnTo>
                    <a:pt x="44455" y="512922"/>
                  </a:lnTo>
                  <a:lnTo>
                    <a:pt x="60997" y="470283"/>
                  </a:lnTo>
                  <a:lnTo>
                    <a:pt x="80092" y="428585"/>
                  </a:lnTo>
                  <a:lnTo>
                    <a:pt x="101721" y="387953"/>
                  </a:lnTo>
                  <a:lnTo>
                    <a:pt x="125861" y="348514"/>
                  </a:lnTo>
                  <a:lnTo>
                    <a:pt x="152493" y="310393"/>
                  </a:lnTo>
                  <a:lnTo>
                    <a:pt x="181594" y="273717"/>
                  </a:lnTo>
                  <a:lnTo>
                    <a:pt x="213146" y="238613"/>
                  </a:lnTo>
                  <a:lnTo>
                    <a:pt x="247126" y="205205"/>
                  </a:lnTo>
                  <a:lnTo>
                    <a:pt x="283513" y="173620"/>
                  </a:lnTo>
                  <a:lnTo>
                    <a:pt x="322288" y="143985"/>
                  </a:lnTo>
                  <a:lnTo>
                    <a:pt x="361954" y="117396"/>
                  </a:lnTo>
                  <a:lnTo>
                    <a:pt x="402765" y="93529"/>
                  </a:lnTo>
                  <a:lnTo>
                    <a:pt x="444594" y="72379"/>
                  </a:lnTo>
                  <a:lnTo>
                    <a:pt x="487319" y="53941"/>
                  </a:lnTo>
                  <a:lnTo>
                    <a:pt x="530814" y="38211"/>
                  </a:lnTo>
                  <a:lnTo>
                    <a:pt x="574954" y="25183"/>
                  </a:lnTo>
                  <a:lnTo>
                    <a:pt x="619614" y="14853"/>
                  </a:lnTo>
                  <a:lnTo>
                    <a:pt x="664670" y="7216"/>
                  </a:lnTo>
                  <a:lnTo>
                    <a:pt x="709998" y="2266"/>
                  </a:lnTo>
                  <a:lnTo>
                    <a:pt x="755471" y="0"/>
                  </a:lnTo>
                  <a:lnTo>
                    <a:pt x="800967" y="411"/>
                  </a:lnTo>
                  <a:lnTo>
                    <a:pt x="846359" y="3496"/>
                  </a:lnTo>
                  <a:lnTo>
                    <a:pt x="891523" y="9250"/>
                  </a:lnTo>
                  <a:lnTo>
                    <a:pt x="936335" y="17667"/>
                  </a:lnTo>
                  <a:lnTo>
                    <a:pt x="980670" y="28742"/>
                  </a:lnTo>
                  <a:lnTo>
                    <a:pt x="1024402" y="42472"/>
                  </a:lnTo>
                  <a:lnTo>
                    <a:pt x="1067408" y="58850"/>
                  </a:lnTo>
                  <a:lnTo>
                    <a:pt x="1109562" y="77873"/>
                  </a:lnTo>
                  <a:lnTo>
                    <a:pt x="1150739" y="99535"/>
                  </a:lnTo>
                  <a:lnTo>
                    <a:pt x="1190816" y="123831"/>
                  </a:lnTo>
                  <a:lnTo>
                    <a:pt x="1229667" y="150756"/>
                  </a:lnTo>
                  <a:lnTo>
                    <a:pt x="1267168" y="180307"/>
                  </a:lnTo>
                  <a:lnTo>
                    <a:pt x="771360" y="771238"/>
                  </a:lnTo>
                  <a:lnTo>
                    <a:pt x="1220305" y="1398364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5919342" y="2517394"/>
            <a:ext cx="673100" cy="67564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065" marR="5080" indent="635">
              <a:lnSpc>
                <a:spcPct val="95800"/>
              </a:lnSpc>
              <a:spcBef>
                <a:spcPts val="160"/>
              </a:spcBef>
            </a:pPr>
            <a:r>
              <a:rPr dirty="0" sz="1100" spc="-10">
                <a:solidFill>
                  <a:srgbClr val="0A86FF"/>
                </a:solidFill>
                <a:latin typeface="Arial"/>
                <a:cs typeface="Arial"/>
              </a:rPr>
              <a:t>Direct comments </a:t>
            </a:r>
            <a:r>
              <a:rPr dirty="0" sz="1100">
                <a:solidFill>
                  <a:srgbClr val="0A86FF"/>
                </a:solidFill>
                <a:latin typeface="Arial"/>
                <a:cs typeface="Arial"/>
              </a:rPr>
              <a:t>or</a:t>
            </a:r>
            <a:r>
              <a:rPr dirty="0" sz="1100" spc="-10">
                <a:solidFill>
                  <a:srgbClr val="0A86FF"/>
                </a:solidFill>
                <a:latin typeface="Arial"/>
                <a:cs typeface="Arial"/>
              </a:rPr>
              <a:t> actions, </a:t>
            </a:r>
            <a:r>
              <a:rPr dirty="0" sz="1100" spc="-25">
                <a:solidFill>
                  <a:srgbClr val="0A86FF"/>
                </a:solidFill>
                <a:latin typeface="Arial"/>
                <a:cs typeface="Arial"/>
              </a:rPr>
              <a:t>20%</a:t>
            </a:r>
            <a:endParaRPr sz="11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5726938" y="3789984"/>
            <a:ext cx="920115" cy="515620"/>
          </a:xfrm>
          <a:prstGeom prst="rect">
            <a:avLst/>
          </a:prstGeom>
        </p:spPr>
        <p:txBody>
          <a:bodyPr wrap="square" lIns="0" tIns="19685" rIns="0" bIns="0" rtlCol="0" vert="horz">
            <a:spAutoFit/>
          </a:bodyPr>
          <a:lstStyle/>
          <a:p>
            <a:pPr algn="ctr" marL="12700" marR="5080" indent="-1270">
              <a:lnSpc>
                <a:spcPct val="95900"/>
              </a:lnSpc>
              <a:spcBef>
                <a:spcPts val="155"/>
              </a:spcBef>
            </a:pPr>
            <a:r>
              <a:rPr dirty="0" sz="1100">
                <a:solidFill>
                  <a:srgbClr val="0A86FF"/>
                </a:solidFill>
                <a:latin typeface="Arial"/>
                <a:cs typeface="Arial"/>
              </a:rPr>
              <a:t>Aggressive</a:t>
            </a:r>
            <a:r>
              <a:rPr dirty="0" sz="1100" spc="-55">
                <a:solidFill>
                  <a:srgbClr val="0A86FF"/>
                </a:solidFill>
                <a:latin typeface="Arial"/>
                <a:cs typeface="Arial"/>
              </a:rPr>
              <a:t> </a:t>
            </a:r>
            <a:r>
              <a:rPr dirty="0" sz="1100" spc="-35">
                <a:solidFill>
                  <a:srgbClr val="0A86FF"/>
                </a:solidFill>
                <a:latin typeface="Arial"/>
                <a:cs typeface="Arial"/>
              </a:rPr>
              <a:t>or </a:t>
            </a:r>
            <a:r>
              <a:rPr dirty="0" sz="1100" spc="-10">
                <a:solidFill>
                  <a:srgbClr val="0A86FF"/>
                </a:solidFill>
                <a:latin typeface="Arial"/>
                <a:cs typeface="Arial"/>
              </a:rPr>
              <a:t>threatening </a:t>
            </a:r>
            <a:r>
              <a:rPr dirty="0" sz="1100">
                <a:solidFill>
                  <a:srgbClr val="0A86FF"/>
                </a:solidFill>
                <a:latin typeface="Arial"/>
                <a:cs typeface="Arial"/>
              </a:rPr>
              <a:t>behaviour,</a:t>
            </a:r>
            <a:r>
              <a:rPr dirty="0" sz="1100" spc="-40">
                <a:solidFill>
                  <a:srgbClr val="0A86FF"/>
                </a:solidFill>
                <a:latin typeface="Arial"/>
                <a:cs typeface="Arial"/>
              </a:rPr>
              <a:t> </a:t>
            </a:r>
            <a:r>
              <a:rPr dirty="0" sz="1100" spc="-25">
                <a:solidFill>
                  <a:srgbClr val="0A86FF"/>
                </a:solidFill>
                <a:latin typeface="Arial"/>
                <a:cs typeface="Arial"/>
              </a:rPr>
              <a:t>9%</a:t>
            </a:r>
            <a:endParaRPr sz="11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375530" y="1751202"/>
            <a:ext cx="833119" cy="67564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065" marR="5080" indent="1270">
              <a:lnSpc>
                <a:spcPct val="95800"/>
              </a:lnSpc>
              <a:spcBef>
                <a:spcPts val="160"/>
              </a:spcBef>
            </a:pPr>
            <a:r>
              <a:rPr dirty="0" sz="1100">
                <a:solidFill>
                  <a:srgbClr val="0A86FF"/>
                </a:solidFill>
                <a:latin typeface="Arial"/>
                <a:cs typeface="Arial"/>
              </a:rPr>
              <a:t>Subtle</a:t>
            </a:r>
            <a:r>
              <a:rPr dirty="0" sz="1100" spc="-35">
                <a:solidFill>
                  <a:srgbClr val="0A86FF"/>
                </a:solidFill>
                <a:latin typeface="Arial"/>
                <a:cs typeface="Arial"/>
              </a:rPr>
              <a:t> </a:t>
            </a:r>
            <a:r>
              <a:rPr dirty="0" sz="1100" spc="-25">
                <a:solidFill>
                  <a:srgbClr val="0A86FF"/>
                </a:solidFill>
                <a:latin typeface="Arial"/>
                <a:cs typeface="Arial"/>
              </a:rPr>
              <a:t>or </a:t>
            </a:r>
            <a:r>
              <a:rPr dirty="0" sz="1100" spc="-10">
                <a:solidFill>
                  <a:srgbClr val="0A86FF"/>
                </a:solidFill>
                <a:latin typeface="Arial"/>
                <a:cs typeface="Arial"/>
              </a:rPr>
              <a:t>underhand </a:t>
            </a:r>
            <a:r>
              <a:rPr dirty="0" sz="1100">
                <a:solidFill>
                  <a:srgbClr val="0A86FF"/>
                </a:solidFill>
                <a:latin typeface="Arial"/>
                <a:cs typeface="Arial"/>
              </a:rPr>
              <a:t>comments</a:t>
            </a:r>
            <a:r>
              <a:rPr dirty="0" sz="1100" spc="-35">
                <a:solidFill>
                  <a:srgbClr val="0A86FF"/>
                </a:solidFill>
                <a:latin typeface="Arial"/>
                <a:cs typeface="Arial"/>
              </a:rPr>
              <a:t> </a:t>
            </a:r>
            <a:r>
              <a:rPr dirty="0" sz="1100" spc="-25">
                <a:solidFill>
                  <a:srgbClr val="0A86FF"/>
                </a:solidFill>
                <a:latin typeface="Arial"/>
                <a:cs typeface="Arial"/>
              </a:rPr>
              <a:t>or </a:t>
            </a:r>
            <a:r>
              <a:rPr dirty="0" sz="1100">
                <a:solidFill>
                  <a:srgbClr val="0A86FF"/>
                </a:solidFill>
                <a:latin typeface="Arial"/>
                <a:cs typeface="Arial"/>
              </a:rPr>
              <a:t>actions,</a:t>
            </a:r>
            <a:r>
              <a:rPr dirty="0" sz="1100" spc="-50">
                <a:solidFill>
                  <a:srgbClr val="0A86FF"/>
                </a:solidFill>
                <a:latin typeface="Arial"/>
                <a:cs typeface="Arial"/>
              </a:rPr>
              <a:t> </a:t>
            </a:r>
            <a:r>
              <a:rPr dirty="0" sz="1100" spc="-25">
                <a:solidFill>
                  <a:srgbClr val="0A86FF"/>
                </a:solidFill>
                <a:latin typeface="Arial"/>
                <a:cs typeface="Arial"/>
              </a:rPr>
              <a:t>71%</a:t>
            </a:r>
            <a:endParaRPr sz="11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58546" y="1643888"/>
            <a:ext cx="37147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Arial"/>
                <a:cs typeface="Arial"/>
              </a:rPr>
              <a:t>Examples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of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perceived</a:t>
            </a:r>
            <a:r>
              <a:rPr dirty="0" sz="1400" spc="-6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discrimination</a:t>
            </a:r>
            <a:r>
              <a:rPr dirty="0" sz="1400" spc="-8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included: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58546" y="2070608"/>
            <a:ext cx="3172460" cy="1520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3675" indent="-181610">
              <a:lnSpc>
                <a:spcPct val="100000"/>
              </a:lnSpc>
              <a:spcBef>
                <a:spcPts val="100"/>
              </a:spcBef>
              <a:buChar char="•"/>
              <a:tabLst>
                <a:tab pos="194310" algn="l"/>
              </a:tabLst>
            </a:pPr>
            <a:r>
              <a:rPr dirty="0" sz="1400">
                <a:latin typeface="Arial"/>
                <a:cs typeface="Arial"/>
              </a:rPr>
              <a:t>racial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slurs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/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stereotyping</a:t>
            </a:r>
            <a:endParaRPr sz="1400">
              <a:latin typeface="Arial"/>
              <a:cs typeface="Arial"/>
            </a:endParaRPr>
          </a:p>
          <a:p>
            <a:pPr marL="193675" indent="-181610">
              <a:lnSpc>
                <a:spcPct val="100000"/>
              </a:lnSpc>
              <a:spcBef>
                <a:spcPts val="5"/>
              </a:spcBef>
              <a:buChar char="•"/>
              <a:tabLst>
                <a:tab pos="194310" algn="l"/>
              </a:tabLst>
            </a:pPr>
            <a:r>
              <a:rPr dirty="0" sz="1400">
                <a:latin typeface="Arial"/>
                <a:cs typeface="Arial"/>
              </a:rPr>
              <a:t>being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undermined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or</a:t>
            </a:r>
            <a:r>
              <a:rPr dirty="0" sz="1400" spc="-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put</a:t>
            </a:r>
            <a:r>
              <a:rPr dirty="0" sz="1400" spc="-10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down</a:t>
            </a:r>
            <a:endParaRPr sz="1400">
              <a:latin typeface="Arial"/>
              <a:cs typeface="Arial"/>
            </a:endParaRPr>
          </a:p>
          <a:p>
            <a:pPr marL="193675" indent="-181610">
              <a:lnSpc>
                <a:spcPct val="100000"/>
              </a:lnSpc>
              <a:buChar char="•"/>
              <a:tabLst>
                <a:tab pos="194310" algn="l"/>
              </a:tabLst>
            </a:pPr>
            <a:r>
              <a:rPr dirty="0" sz="1400">
                <a:latin typeface="Arial"/>
                <a:cs typeface="Arial"/>
              </a:rPr>
              <a:t>not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being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listened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to,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treated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with</a:t>
            </a:r>
            <a:endParaRPr sz="1400">
              <a:latin typeface="Arial"/>
              <a:cs typeface="Arial"/>
            </a:endParaRPr>
          </a:p>
          <a:p>
            <a:pPr marL="193675">
              <a:lnSpc>
                <a:spcPct val="100000"/>
              </a:lnSpc>
            </a:pPr>
            <a:r>
              <a:rPr dirty="0" sz="1400">
                <a:latin typeface="Arial"/>
                <a:cs typeface="Arial"/>
              </a:rPr>
              <a:t>respect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or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promoted</a:t>
            </a:r>
            <a:endParaRPr sz="1400">
              <a:latin typeface="Arial"/>
              <a:cs typeface="Arial"/>
            </a:endParaRPr>
          </a:p>
          <a:p>
            <a:pPr marL="193675" indent="-181610">
              <a:lnSpc>
                <a:spcPct val="100000"/>
              </a:lnSpc>
              <a:buChar char="•"/>
              <a:tabLst>
                <a:tab pos="194310" algn="l"/>
              </a:tabLst>
            </a:pPr>
            <a:r>
              <a:rPr dirty="0" sz="1400">
                <a:latin typeface="Arial"/>
                <a:cs typeface="Arial"/>
              </a:rPr>
              <a:t>patients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wanting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to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see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someone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else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People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said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this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led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them</a:t>
            </a:r>
            <a:r>
              <a:rPr dirty="0" sz="1400" spc="-4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to: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358546" y="3778097"/>
            <a:ext cx="3667125" cy="666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3675" indent="-181610">
              <a:lnSpc>
                <a:spcPct val="100000"/>
              </a:lnSpc>
              <a:spcBef>
                <a:spcPts val="100"/>
              </a:spcBef>
              <a:buChar char="•"/>
              <a:tabLst>
                <a:tab pos="194310" algn="l"/>
              </a:tabLst>
            </a:pP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feel</a:t>
            </a:r>
            <a:r>
              <a:rPr dirty="0" sz="1400" spc="1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undervalued, unsupported,</a:t>
            </a:r>
            <a:r>
              <a:rPr dirty="0" sz="14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demoralised</a:t>
            </a:r>
            <a:endParaRPr sz="1400">
              <a:latin typeface="Arial"/>
              <a:cs typeface="Arial"/>
            </a:endParaRPr>
          </a:p>
          <a:p>
            <a:pPr marL="193675" indent="-181610">
              <a:lnSpc>
                <a:spcPct val="100000"/>
              </a:lnSpc>
              <a:spcBef>
                <a:spcPts val="5"/>
              </a:spcBef>
              <a:buChar char="•"/>
              <a:tabLst>
                <a:tab pos="194310" algn="l"/>
              </a:tabLst>
            </a:pP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have</a:t>
            </a:r>
            <a:r>
              <a:rPr dirty="0" sz="1400" spc="-4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significant</a:t>
            </a:r>
            <a:r>
              <a:rPr dirty="0" sz="1400" spc="-7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mental</a:t>
            </a:r>
            <a:r>
              <a:rPr dirty="0" sz="1400" spc="-5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health</a:t>
            </a:r>
            <a:r>
              <a:rPr dirty="0" sz="1400" spc="-5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concerns</a:t>
            </a:r>
            <a:endParaRPr sz="1400">
              <a:latin typeface="Arial"/>
              <a:cs typeface="Arial"/>
            </a:endParaRPr>
          </a:p>
          <a:p>
            <a:pPr marL="193675" indent="-181610">
              <a:lnSpc>
                <a:spcPct val="100000"/>
              </a:lnSpc>
              <a:buChar char="•"/>
              <a:tabLst>
                <a:tab pos="194310" algn="l"/>
              </a:tabLst>
            </a:pP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leave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the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job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or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go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on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sick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leave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531304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Examples</a:t>
            </a:r>
            <a:r>
              <a:rPr dirty="0" spc="-20"/>
              <a:t> </a:t>
            </a:r>
            <a:r>
              <a:rPr dirty="0"/>
              <a:t>of</a:t>
            </a:r>
            <a:r>
              <a:rPr dirty="0" spc="-20"/>
              <a:t> </a:t>
            </a:r>
            <a:r>
              <a:rPr dirty="0" spc="-10"/>
              <a:t>discrimination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358546" y="1039113"/>
            <a:ext cx="6205220" cy="34410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299085">
              <a:lnSpc>
                <a:spcPct val="100000"/>
              </a:lnSpc>
              <a:spcBef>
                <a:spcPts val="105"/>
              </a:spcBef>
            </a:pP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“Two</a:t>
            </a:r>
            <a:r>
              <a:rPr dirty="0" sz="1400" spc="-5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senior</a:t>
            </a:r>
            <a:r>
              <a:rPr dirty="0" sz="1400" spc="-7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managers</a:t>
            </a:r>
            <a:r>
              <a:rPr dirty="0" sz="1400" spc="-7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harassed,</a:t>
            </a:r>
            <a:r>
              <a:rPr dirty="0" sz="1400" spc="-8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bullied,</a:t>
            </a:r>
            <a:r>
              <a:rPr dirty="0" sz="1400" spc="-6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constantly</a:t>
            </a:r>
            <a:r>
              <a:rPr dirty="0" sz="1400" spc="-8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scrutinised</a:t>
            </a:r>
            <a:r>
              <a:rPr dirty="0" sz="1400" spc="-8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and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undermined</a:t>
            </a:r>
            <a:r>
              <a:rPr dirty="0" sz="1400" spc="-7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my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work,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found</a:t>
            </a:r>
            <a:r>
              <a:rPr dirty="0" sz="14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fault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in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everything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did.</a:t>
            </a:r>
            <a:r>
              <a:rPr dirty="0" sz="1400" spc="-5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This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largely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dented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my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confidence</a:t>
            </a:r>
            <a:r>
              <a:rPr dirty="0" sz="1400" spc="-6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and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resulted</a:t>
            </a:r>
            <a:r>
              <a:rPr dirty="0" sz="1400" spc="-6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in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my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doctor</a:t>
            </a:r>
            <a:r>
              <a:rPr dirty="0" sz="1400" spc="-6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signing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me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off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with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 stress.”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50">
              <a:latin typeface="Arial"/>
              <a:cs typeface="Arial"/>
            </a:endParaRPr>
          </a:p>
          <a:p>
            <a:pPr marL="12700" marR="69850">
              <a:lnSpc>
                <a:spcPct val="100000"/>
              </a:lnSpc>
              <a:spcBef>
                <a:spcPts val="5"/>
              </a:spcBef>
            </a:pP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“As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minority</a:t>
            </a:r>
            <a:r>
              <a:rPr dirty="0" sz="1400" spc="-4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group</a:t>
            </a:r>
            <a:r>
              <a:rPr dirty="0" sz="1400" spc="-5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nurse</a:t>
            </a:r>
            <a:r>
              <a:rPr dirty="0" sz="1400" spc="-5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and</a:t>
            </a:r>
            <a:r>
              <a:rPr dirty="0" sz="14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woman,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I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have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experienced</a:t>
            </a:r>
            <a:r>
              <a:rPr dirty="0" sz="1400" spc="-4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discrimination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and</a:t>
            </a:r>
            <a:r>
              <a:rPr dirty="0" sz="1400" spc="-4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harassment</a:t>
            </a:r>
            <a:r>
              <a:rPr dirty="0" sz="1400" spc="-5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throughout</a:t>
            </a:r>
            <a:r>
              <a:rPr dirty="0" sz="1400" spc="-6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my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career.</a:t>
            </a:r>
            <a:r>
              <a:rPr dirty="0" sz="1400" spc="-5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I</a:t>
            </a:r>
            <a:r>
              <a:rPr dirty="0" sz="14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had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moments</a:t>
            </a:r>
            <a:r>
              <a:rPr dirty="0" sz="1400" spc="-5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when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I</a:t>
            </a:r>
            <a:r>
              <a:rPr dirty="0" sz="14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had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to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call</a:t>
            </a:r>
            <a:r>
              <a:rPr dirty="0" sz="14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50">
                <a:solidFill>
                  <a:srgbClr val="AD2373"/>
                </a:solidFill>
                <a:latin typeface="Arial"/>
                <a:cs typeface="Arial"/>
              </a:rPr>
              <a:t>a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colleague</a:t>
            </a:r>
            <a:r>
              <a:rPr dirty="0" sz="1400" spc="-6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to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chaperone</a:t>
            </a:r>
            <a:r>
              <a:rPr dirty="0" sz="1400" spc="-6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while</a:t>
            </a:r>
            <a:r>
              <a:rPr dirty="0" sz="14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I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was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carrying</a:t>
            </a:r>
            <a:r>
              <a:rPr dirty="0" sz="14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out</a:t>
            </a:r>
            <a:r>
              <a:rPr dirty="0" sz="1400" spc="-4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care</a:t>
            </a:r>
            <a:r>
              <a:rPr dirty="0" sz="14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as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I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was</a:t>
            </a:r>
            <a:r>
              <a:rPr dirty="0" sz="14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scared</a:t>
            </a:r>
            <a:r>
              <a:rPr dirty="0" sz="1400" spc="-6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of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being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with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the</a:t>
            </a:r>
            <a:r>
              <a:rPr dirty="0" sz="1400" spc="-5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patient</a:t>
            </a:r>
            <a:r>
              <a:rPr dirty="0" sz="1400" spc="-5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on</a:t>
            </a:r>
            <a:r>
              <a:rPr dirty="0" sz="1400" spc="-4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my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own.</a:t>
            </a:r>
            <a:r>
              <a:rPr dirty="0" sz="1400" spc="-5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These</a:t>
            </a:r>
            <a:r>
              <a:rPr dirty="0" sz="1400" spc="-5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experiences</a:t>
            </a:r>
            <a:r>
              <a:rPr dirty="0" sz="1400" spc="-5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have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definitively</a:t>
            </a:r>
            <a:r>
              <a:rPr dirty="0" sz="1400" spc="-5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impacted</a:t>
            </a:r>
            <a:r>
              <a:rPr dirty="0" sz="1400" spc="-6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me.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It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has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reduced</a:t>
            </a:r>
            <a:r>
              <a:rPr dirty="0" sz="1400" spc="-6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my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confidence,</a:t>
            </a:r>
            <a:r>
              <a:rPr dirty="0" sz="1400" spc="-6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my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willingness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to</a:t>
            </a:r>
            <a:r>
              <a:rPr dirty="0" sz="14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help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others</a:t>
            </a:r>
            <a:r>
              <a:rPr dirty="0" sz="1400" spc="-6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and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made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me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question</a:t>
            </a:r>
            <a:r>
              <a:rPr dirty="0" sz="1400" spc="-6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my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career</a:t>
            </a:r>
            <a:r>
              <a:rPr dirty="0" sz="14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as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nurse.</a:t>
            </a:r>
            <a:r>
              <a:rPr dirty="0" sz="1400" spc="-5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I</a:t>
            </a:r>
            <a:r>
              <a:rPr dirty="0" sz="1400" spc="-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am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studying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for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different</a:t>
            </a:r>
            <a:r>
              <a:rPr dirty="0" sz="1400" spc="-5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career</a:t>
            </a:r>
            <a:r>
              <a:rPr dirty="0" sz="1400" spc="-5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now.”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5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“Appointments</a:t>
            </a:r>
            <a:r>
              <a:rPr dirty="0" sz="1400" spc="-6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were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shifted</a:t>
            </a:r>
            <a:r>
              <a:rPr dirty="0" sz="1400" spc="-5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from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White</a:t>
            </a:r>
            <a:r>
              <a:rPr dirty="0" sz="1400" spc="-5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colleagues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to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my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list.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On-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screen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messages</a:t>
            </a:r>
            <a:r>
              <a:rPr dirty="0" sz="1400" spc="-7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sent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only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to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myself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to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deal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with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task.</a:t>
            </a:r>
            <a:r>
              <a:rPr dirty="0" sz="1400" spc="-6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Declining</a:t>
            </a:r>
            <a:r>
              <a:rPr dirty="0" sz="14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annual</a:t>
            </a:r>
            <a:r>
              <a:rPr dirty="0" sz="1400" spc="-5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leave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even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though</a:t>
            </a:r>
            <a:r>
              <a:rPr dirty="0" sz="1400" spc="-6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the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request</a:t>
            </a:r>
            <a:r>
              <a:rPr dirty="0" sz="14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had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been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put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in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4-6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months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before,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whilst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White</a:t>
            </a:r>
            <a:r>
              <a:rPr dirty="0" sz="1400" spc="-5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colleagues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got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the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annual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leave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dates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after</a:t>
            </a:r>
            <a:r>
              <a:rPr dirty="0" sz="1400" spc="-5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my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request.</a:t>
            </a:r>
            <a:r>
              <a:rPr dirty="0" sz="1400" spc="-1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Asking</a:t>
            </a:r>
            <a:r>
              <a:rPr dirty="0" sz="14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me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to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discuss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issues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with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admin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staff</a:t>
            </a:r>
            <a:r>
              <a:rPr dirty="0" sz="1400" spc="-6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when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White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colleagues</a:t>
            </a:r>
            <a:r>
              <a:rPr dirty="0" sz="1400" spc="-5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have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not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been</a:t>
            </a:r>
            <a:r>
              <a:rPr dirty="0" sz="14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asked</a:t>
            </a:r>
            <a:r>
              <a:rPr dirty="0" sz="14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to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do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this.”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6005830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Reporting</a:t>
            </a:r>
            <a:r>
              <a:rPr dirty="0" spc="-50"/>
              <a:t> </a:t>
            </a:r>
            <a:r>
              <a:rPr dirty="0"/>
              <a:t>racial</a:t>
            </a:r>
            <a:r>
              <a:rPr dirty="0" spc="-40"/>
              <a:t> </a:t>
            </a:r>
            <a:r>
              <a:rPr dirty="0" spc="-10"/>
              <a:t>discrimination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358546" y="974216"/>
            <a:ext cx="6069330" cy="6667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r" marL="286385" marR="5080" indent="-287020">
              <a:lnSpc>
                <a:spcPct val="100000"/>
              </a:lnSpc>
              <a:spcBef>
                <a:spcPts val="105"/>
              </a:spcBef>
              <a:buChar char="•"/>
              <a:tabLst>
                <a:tab pos="286385" algn="l"/>
                <a:tab pos="287020" algn="l"/>
              </a:tabLst>
            </a:pPr>
            <a:r>
              <a:rPr dirty="0" sz="1400">
                <a:latin typeface="Arial"/>
                <a:cs typeface="Arial"/>
              </a:rPr>
              <a:t>Of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55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people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who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described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their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experiences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of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racial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discrimination,</a:t>
            </a:r>
            <a:endParaRPr sz="1400">
              <a:latin typeface="Arial"/>
              <a:cs typeface="Arial"/>
            </a:endParaRPr>
          </a:p>
          <a:p>
            <a:pPr algn="r" marR="25400">
              <a:lnSpc>
                <a:spcPct val="100000"/>
              </a:lnSpc>
            </a:pPr>
            <a:r>
              <a:rPr dirty="0" sz="1400">
                <a:latin typeface="Arial"/>
                <a:cs typeface="Arial"/>
              </a:rPr>
              <a:t>about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1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in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3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said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they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or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someone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else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reported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most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recent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incident.</a:t>
            </a:r>
            <a:endParaRPr sz="14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dirty="0" sz="1400">
                <a:latin typeface="Arial"/>
                <a:cs typeface="Arial"/>
              </a:rPr>
              <a:t>About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1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in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8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said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they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reported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it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and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it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was</a:t>
            </a:r>
            <a:r>
              <a:rPr dirty="0" sz="1400" spc="-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dealt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with</a:t>
            </a:r>
            <a:r>
              <a:rPr dirty="0" sz="1400" spc="1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well.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3500628" y="1790509"/>
            <a:ext cx="2346325" cy="2626360"/>
            <a:chOff x="3500628" y="1790509"/>
            <a:chExt cx="2346325" cy="2626360"/>
          </a:xfrm>
        </p:grpSpPr>
        <p:sp>
          <p:nvSpPr>
            <p:cNvPr id="5" name="object 5" descr=""/>
            <p:cNvSpPr/>
            <p:nvPr/>
          </p:nvSpPr>
          <p:spPr>
            <a:xfrm>
              <a:off x="3542538" y="1849373"/>
              <a:ext cx="2304415" cy="2508885"/>
            </a:xfrm>
            <a:custGeom>
              <a:avLst/>
              <a:gdLst/>
              <a:ahLst/>
              <a:cxnLst/>
              <a:rect l="l" t="t" r="r" b="b"/>
              <a:pathLst>
                <a:path w="2304415" h="2508885">
                  <a:moveTo>
                    <a:pt x="99060" y="655320"/>
                  </a:moveTo>
                  <a:lnTo>
                    <a:pt x="0" y="655320"/>
                  </a:lnTo>
                  <a:lnTo>
                    <a:pt x="0" y="873252"/>
                  </a:lnTo>
                  <a:lnTo>
                    <a:pt x="99060" y="873252"/>
                  </a:lnTo>
                  <a:lnTo>
                    <a:pt x="99060" y="655320"/>
                  </a:lnTo>
                  <a:close/>
                </a:path>
                <a:path w="2304415" h="2508885">
                  <a:moveTo>
                    <a:pt x="196596" y="2290572"/>
                  </a:moveTo>
                  <a:lnTo>
                    <a:pt x="0" y="2290572"/>
                  </a:lnTo>
                  <a:lnTo>
                    <a:pt x="0" y="2508504"/>
                  </a:lnTo>
                  <a:lnTo>
                    <a:pt x="196596" y="2508504"/>
                  </a:lnTo>
                  <a:lnTo>
                    <a:pt x="196596" y="2290572"/>
                  </a:lnTo>
                  <a:close/>
                </a:path>
                <a:path w="2304415" h="2508885">
                  <a:moveTo>
                    <a:pt x="539496" y="1962912"/>
                  </a:moveTo>
                  <a:lnTo>
                    <a:pt x="0" y="1962912"/>
                  </a:lnTo>
                  <a:lnTo>
                    <a:pt x="0" y="2180844"/>
                  </a:lnTo>
                  <a:lnTo>
                    <a:pt x="539496" y="2180844"/>
                  </a:lnTo>
                  <a:lnTo>
                    <a:pt x="539496" y="1962912"/>
                  </a:lnTo>
                  <a:close/>
                </a:path>
                <a:path w="2304415" h="2508885">
                  <a:moveTo>
                    <a:pt x="539496" y="1635252"/>
                  </a:moveTo>
                  <a:lnTo>
                    <a:pt x="0" y="1635252"/>
                  </a:lnTo>
                  <a:lnTo>
                    <a:pt x="0" y="1854708"/>
                  </a:lnTo>
                  <a:lnTo>
                    <a:pt x="539496" y="1854708"/>
                  </a:lnTo>
                  <a:lnTo>
                    <a:pt x="539496" y="1635252"/>
                  </a:lnTo>
                  <a:close/>
                </a:path>
                <a:path w="2304415" h="2508885">
                  <a:moveTo>
                    <a:pt x="637032" y="0"/>
                  </a:moveTo>
                  <a:lnTo>
                    <a:pt x="0" y="0"/>
                  </a:lnTo>
                  <a:lnTo>
                    <a:pt x="0" y="219456"/>
                  </a:lnTo>
                  <a:lnTo>
                    <a:pt x="637032" y="219456"/>
                  </a:lnTo>
                  <a:lnTo>
                    <a:pt x="637032" y="0"/>
                  </a:lnTo>
                  <a:close/>
                </a:path>
                <a:path w="2304415" h="2508885">
                  <a:moveTo>
                    <a:pt x="1078992" y="327660"/>
                  </a:moveTo>
                  <a:lnTo>
                    <a:pt x="0" y="327660"/>
                  </a:lnTo>
                  <a:lnTo>
                    <a:pt x="0" y="545592"/>
                  </a:lnTo>
                  <a:lnTo>
                    <a:pt x="1078992" y="545592"/>
                  </a:lnTo>
                  <a:lnTo>
                    <a:pt x="1078992" y="327660"/>
                  </a:lnTo>
                  <a:close/>
                </a:path>
                <a:path w="2304415" h="2508885">
                  <a:moveTo>
                    <a:pt x="1324356" y="1309116"/>
                  </a:moveTo>
                  <a:lnTo>
                    <a:pt x="0" y="1309116"/>
                  </a:lnTo>
                  <a:lnTo>
                    <a:pt x="0" y="1527048"/>
                  </a:lnTo>
                  <a:lnTo>
                    <a:pt x="1324356" y="1527048"/>
                  </a:lnTo>
                  <a:lnTo>
                    <a:pt x="1324356" y="1309116"/>
                  </a:lnTo>
                  <a:close/>
                </a:path>
                <a:path w="2304415" h="2508885">
                  <a:moveTo>
                    <a:pt x="2304288" y="981456"/>
                  </a:moveTo>
                  <a:lnTo>
                    <a:pt x="0" y="981456"/>
                  </a:lnTo>
                  <a:lnTo>
                    <a:pt x="0" y="1199388"/>
                  </a:lnTo>
                  <a:lnTo>
                    <a:pt x="2304288" y="1199388"/>
                  </a:lnTo>
                  <a:lnTo>
                    <a:pt x="2304288" y="981456"/>
                  </a:lnTo>
                  <a:close/>
                </a:path>
              </a:pathLst>
            </a:custGeom>
            <a:solidFill>
              <a:srgbClr val="41B6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500628" y="1795272"/>
              <a:ext cx="43180" cy="2616835"/>
            </a:xfrm>
            <a:custGeom>
              <a:avLst/>
              <a:gdLst/>
              <a:ahLst/>
              <a:cxnLst/>
              <a:rect l="l" t="t" r="r" b="b"/>
              <a:pathLst>
                <a:path w="43179" h="2616835">
                  <a:moveTo>
                    <a:pt x="42672" y="2616708"/>
                  </a:moveTo>
                  <a:lnTo>
                    <a:pt x="42672" y="0"/>
                  </a:lnTo>
                </a:path>
                <a:path w="43179" h="2616835">
                  <a:moveTo>
                    <a:pt x="0" y="2616708"/>
                  </a:moveTo>
                  <a:lnTo>
                    <a:pt x="42672" y="2616708"/>
                  </a:lnTo>
                </a:path>
                <a:path w="43179" h="2616835">
                  <a:moveTo>
                    <a:pt x="0" y="2289047"/>
                  </a:moveTo>
                  <a:lnTo>
                    <a:pt x="42672" y="2289047"/>
                  </a:lnTo>
                </a:path>
                <a:path w="43179" h="2616835">
                  <a:moveTo>
                    <a:pt x="0" y="1962912"/>
                  </a:moveTo>
                  <a:lnTo>
                    <a:pt x="42672" y="1962912"/>
                  </a:lnTo>
                </a:path>
                <a:path w="43179" h="2616835">
                  <a:moveTo>
                    <a:pt x="0" y="1635252"/>
                  </a:moveTo>
                  <a:lnTo>
                    <a:pt x="42672" y="1635252"/>
                  </a:lnTo>
                </a:path>
                <a:path w="43179" h="2616835">
                  <a:moveTo>
                    <a:pt x="0" y="1309115"/>
                  </a:moveTo>
                  <a:lnTo>
                    <a:pt x="42672" y="1309115"/>
                  </a:lnTo>
                </a:path>
                <a:path w="43179" h="2616835">
                  <a:moveTo>
                    <a:pt x="0" y="981455"/>
                  </a:moveTo>
                  <a:lnTo>
                    <a:pt x="42672" y="981455"/>
                  </a:lnTo>
                </a:path>
                <a:path w="43179" h="2616835">
                  <a:moveTo>
                    <a:pt x="0" y="653795"/>
                  </a:moveTo>
                  <a:lnTo>
                    <a:pt x="42672" y="653795"/>
                  </a:lnTo>
                </a:path>
                <a:path w="43179" h="2616835">
                  <a:moveTo>
                    <a:pt x="0" y="327659"/>
                  </a:moveTo>
                  <a:lnTo>
                    <a:pt x="42672" y="327659"/>
                  </a:lnTo>
                </a:path>
                <a:path w="43179" h="2616835">
                  <a:moveTo>
                    <a:pt x="0" y="0"/>
                  </a:moveTo>
                  <a:lnTo>
                    <a:pt x="42672" y="0"/>
                  </a:lnTo>
                </a:path>
              </a:pathLst>
            </a:custGeom>
            <a:ln w="9525">
              <a:solidFill>
                <a:srgbClr val="CEE7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3802507" y="4140504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4%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145026" y="3486150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929378" y="3158998"/>
            <a:ext cx="3333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27%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909817" y="2831414"/>
            <a:ext cx="33274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47%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3704335" y="2504694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684267" y="2177542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4243196" y="1850517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145026" y="3812844"/>
            <a:ext cx="2442845" cy="3905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345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11%</a:t>
            </a:r>
            <a:endParaRPr sz="1200">
              <a:latin typeface="Arial"/>
              <a:cs typeface="Arial"/>
            </a:endParaRPr>
          </a:p>
          <a:p>
            <a:pPr marL="257810">
              <a:lnSpc>
                <a:spcPts val="1525"/>
              </a:lnSpc>
            </a:pPr>
            <a:r>
              <a:rPr dirty="0" sz="1350">
                <a:solidFill>
                  <a:srgbClr val="7E7E7E"/>
                </a:solidFill>
                <a:latin typeface="Arial"/>
                <a:cs typeface="Arial"/>
              </a:rPr>
              <a:t>People</a:t>
            </a:r>
            <a:r>
              <a:rPr dirty="0" sz="1350" spc="-4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350">
                <a:solidFill>
                  <a:srgbClr val="7E7E7E"/>
                </a:solidFill>
                <a:latin typeface="Arial"/>
                <a:cs typeface="Arial"/>
              </a:rPr>
              <a:t>could</a:t>
            </a:r>
            <a:r>
              <a:rPr dirty="0" sz="1350" spc="-4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350">
                <a:solidFill>
                  <a:srgbClr val="7E7E7E"/>
                </a:solidFill>
                <a:latin typeface="Arial"/>
                <a:cs typeface="Arial"/>
              </a:rPr>
              <a:t>give</a:t>
            </a:r>
            <a:r>
              <a:rPr dirty="0" sz="1350" spc="-1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350">
                <a:solidFill>
                  <a:srgbClr val="7E7E7E"/>
                </a:solidFill>
                <a:latin typeface="Arial"/>
                <a:cs typeface="Arial"/>
              </a:rPr>
              <a:t>more</a:t>
            </a:r>
            <a:r>
              <a:rPr dirty="0" sz="1350" spc="-4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350" spc="-20">
                <a:solidFill>
                  <a:srgbClr val="7E7E7E"/>
                </a:solidFill>
                <a:latin typeface="Arial"/>
                <a:cs typeface="Arial"/>
              </a:rPr>
              <a:t>than</a:t>
            </a:r>
            <a:endParaRPr sz="135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561591" y="4141114"/>
            <a:ext cx="187452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Did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not</a:t>
            </a:r>
            <a:r>
              <a:rPr dirty="0" sz="11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feel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the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need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 report</a:t>
            </a:r>
            <a:endParaRPr sz="11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1197051" y="3814064"/>
            <a:ext cx="22383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Dealt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with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issue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directly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with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person</a:t>
            </a:r>
            <a:endParaRPr sz="11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544169" y="3486658"/>
            <a:ext cx="289115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Did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not</a:t>
            </a:r>
            <a:r>
              <a:rPr dirty="0" sz="11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report</a:t>
            </a:r>
            <a:r>
              <a:rPr dirty="0" sz="11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as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did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not</a:t>
            </a:r>
            <a:r>
              <a:rPr dirty="0" sz="11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know</a:t>
            </a:r>
            <a:r>
              <a:rPr dirty="0" sz="11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who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report</a:t>
            </a:r>
            <a:r>
              <a:rPr dirty="0" sz="11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to</a:t>
            </a:r>
            <a:endParaRPr sz="11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551789" y="3159633"/>
            <a:ext cx="288417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Did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not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report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as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worried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about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consequences</a:t>
            </a:r>
            <a:endParaRPr sz="11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427126" y="2832608"/>
            <a:ext cx="300799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Did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not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report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as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thought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nothing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would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be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done</a:t>
            </a:r>
            <a:endParaRPr sz="11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1957832" y="2505202"/>
            <a:ext cx="147891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Someone</a:t>
            </a:r>
            <a:r>
              <a:rPr dirty="0" sz="1100" spc="-4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else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reported</a:t>
            </a:r>
            <a:endParaRPr sz="11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1437513" y="2178177"/>
            <a:ext cx="199834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I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reported</a:t>
            </a:r>
            <a:r>
              <a:rPr dirty="0" sz="11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but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not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dealt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with</a:t>
            </a:r>
            <a:r>
              <a:rPr dirty="0" sz="11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well</a:t>
            </a:r>
            <a:endParaRPr sz="11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1235760" y="1851152"/>
            <a:ext cx="2200275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I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reported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and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it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was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dealt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with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well</a:t>
            </a:r>
            <a:endParaRPr sz="11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4390390" y="4176471"/>
            <a:ext cx="214312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>
                <a:solidFill>
                  <a:srgbClr val="7E7E7E"/>
                </a:solidFill>
                <a:latin typeface="Arial"/>
                <a:cs typeface="Arial"/>
              </a:rPr>
              <a:t>one</a:t>
            </a:r>
            <a:r>
              <a:rPr dirty="0" sz="1350" spc="-2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350">
                <a:solidFill>
                  <a:srgbClr val="7E7E7E"/>
                </a:solidFill>
                <a:latin typeface="Arial"/>
                <a:cs typeface="Arial"/>
              </a:rPr>
              <a:t>reason</a:t>
            </a:r>
            <a:r>
              <a:rPr dirty="0" sz="1350" spc="-2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350">
                <a:solidFill>
                  <a:srgbClr val="7E7E7E"/>
                </a:solidFill>
                <a:latin typeface="Arial"/>
                <a:cs typeface="Arial"/>
              </a:rPr>
              <a:t>for</a:t>
            </a:r>
            <a:r>
              <a:rPr dirty="0" sz="1350" spc="-4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350">
                <a:solidFill>
                  <a:srgbClr val="7E7E7E"/>
                </a:solidFill>
                <a:latin typeface="Arial"/>
                <a:cs typeface="Arial"/>
              </a:rPr>
              <a:t>not</a:t>
            </a:r>
            <a:r>
              <a:rPr dirty="0" sz="1350" spc="-1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350" spc="-10">
                <a:solidFill>
                  <a:srgbClr val="7E7E7E"/>
                </a:solidFill>
                <a:latin typeface="Arial"/>
                <a:cs typeface="Arial"/>
              </a:rPr>
              <a:t>reporting</a:t>
            </a:r>
            <a:endParaRPr sz="13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5532120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Do</a:t>
            </a:r>
            <a:r>
              <a:rPr dirty="0" spc="-10"/>
              <a:t> </a:t>
            </a:r>
            <a:r>
              <a:rPr dirty="0"/>
              <a:t>people</a:t>
            </a:r>
            <a:r>
              <a:rPr dirty="0" spc="-35"/>
              <a:t> </a:t>
            </a:r>
            <a:r>
              <a:rPr dirty="0"/>
              <a:t>know</a:t>
            </a:r>
            <a:r>
              <a:rPr dirty="0" spc="-15"/>
              <a:t> </a:t>
            </a:r>
            <a:r>
              <a:rPr dirty="0"/>
              <a:t>what</a:t>
            </a:r>
            <a:r>
              <a:rPr dirty="0" spc="-25"/>
              <a:t> </a:t>
            </a:r>
            <a:r>
              <a:rPr dirty="0"/>
              <a:t>to</a:t>
            </a:r>
            <a:r>
              <a:rPr dirty="0" spc="-15"/>
              <a:t> </a:t>
            </a:r>
            <a:r>
              <a:rPr dirty="0" spc="-25"/>
              <a:t>do?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263652" y="2525267"/>
            <a:ext cx="6398260" cy="1181735"/>
            <a:chOff x="263652" y="2525267"/>
            <a:chExt cx="6398260" cy="1181735"/>
          </a:xfrm>
        </p:grpSpPr>
        <p:sp>
          <p:nvSpPr>
            <p:cNvPr id="4" name="object 4" descr=""/>
            <p:cNvSpPr/>
            <p:nvPr/>
          </p:nvSpPr>
          <p:spPr>
            <a:xfrm>
              <a:off x="547116" y="3008375"/>
              <a:ext cx="4521835" cy="693420"/>
            </a:xfrm>
            <a:custGeom>
              <a:avLst/>
              <a:gdLst/>
              <a:ahLst/>
              <a:cxnLst/>
              <a:rect l="l" t="t" r="r" b="b"/>
              <a:pathLst>
                <a:path w="4521835" h="693420">
                  <a:moveTo>
                    <a:pt x="257556" y="0"/>
                  </a:moveTo>
                  <a:lnTo>
                    <a:pt x="0" y="0"/>
                  </a:lnTo>
                  <a:lnTo>
                    <a:pt x="0" y="693420"/>
                  </a:lnTo>
                  <a:lnTo>
                    <a:pt x="257556" y="693420"/>
                  </a:lnTo>
                  <a:lnTo>
                    <a:pt x="257556" y="0"/>
                  </a:lnTo>
                  <a:close/>
                </a:path>
                <a:path w="4521835" h="693420">
                  <a:moveTo>
                    <a:pt x="2389632" y="57912"/>
                  </a:moveTo>
                  <a:lnTo>
                    <a:pt x="2132076" y="57912"/>
                  </a:lnTo>
                  <a:lnTo>
                    <a:pt x="2132076" y="693420"/>
                  </a:lnTo>
                  <a:lnTo>
                    <a:pt x="2389632" y="693420"/>
                  </a:lnTo>
                  <a:lnTo>
                    <a:pt x="2389632" y="57912"/>
                  </a:lnTo>
                  <a:close/>
                </a:path>
                <a:path w="4521835" h="693420">
                  <a:moveTo>
                    <a:pt x="4521708" y="70104"/>
                  </a:moveTo>
                  <a:lnTo>
                    <a:pt x="4264152" y="70104"/>
                  </a:lnTo>
                  <a:lnTo>
                    <a:pt x="4264152" y="693420"/>
                  </a:lnTo>
                  <a:lnTo>
                    <a:pt x="4521708" y="693420"/>
                  </a:lnTo>
                  <a:lnTo>
                    <a:pt x="4521708" y="70104"/>
                  </a:lnTo>
                  <a:close/>
                </a:path>
              </a:pathLst>
            </a:custGeom>
            <a:solidFill>
              <a:srgbClr val="AD23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874776" y="2913887"/>
              <a:ext cx="4521835" cy="788035"/>
            </a:xfrm>
            <a:custGeom>
              <a:avLst/>
              <a:gdLst/>
              <a:ahLst/>
              <a:cxnLst/>
              <a:rect l="l" t="t" r="r" b="b"/>
              <a:pathLst>
                <a:path w="4521835" h="788035">
                  <a:moveTo>
                    <a:pt x="257556" y="0"/>
                  </a:moveTo>
                  <a:lnTo>
                    <a:pt x="0" y="0"/>
                  </a:lnTo>
                  <a:lnTo>
                    <a:pt x="0" y="787908"/>
                  </a:lnTo>
                  <a:lnTo>
                    <a:pt x="257556" y="787908"/>
                  </a:lnTo>
                  <a:lnTo>
                    <a:pt x="257556" y="0"/>
                  </a:lnTo>
                  <a:close/>
                </a:path>
                <a:path w="4521835" h="788035">
                  <a:moveTo>
                    <a:pt x="2389632" y="341376"/>
                  </a:moveTo>
                  <a:lnTo>
                    <a:pt x="2132076" y="341376"/>
                  </a:lnTo>
                  <a:lnTo>
                    <a:pt x="2132076" y="787908"/>
                  </a:lnTo>
                  <a:lnTo>
                    <a:pt x="2389632" y="787908"/>
                  </a:lnTo>
                  <a:lnTo>
                    <a:pt x="2389632" y="341376"/>
                  </a:lnTo>
                  <a:close/>
                </a:path>
                <a:path w="4521835" h="788035">
                  <a:moveTo>
                    <a:pt x="4521708" y="176784"/>
                  </a:moveTo>
                  <a:lnTo>
                    <a:pt x="4264152" y="176784"/>
                  </a:lnTo>
                  <a:lnTo>
                    <a:pt x="4264152" y="787908"/>
                  </a:lnTo>
                  <a:lnTo>
                    <a:pt x="4521708" y="787908"/>
                  </a:lnTo>
                  <a:lnTo>
                    <a:pt x="4521708" y="176784"/>
                  </a:lnTo>
                  <a:close/>
                </a:path>
              </a:pathLst>
            </a:custGeom>
            <a:solidFill>
              <a:srgbClr val="DF6AA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200912" y="2619755"/>
              <a:ext cx="4523740" cy="1082040"/>
            </a:xfrm>
            <a:custGeom>
              <a:avLst/>
              <a:gdLst/>
              <a:ahLst/>
              <a:cxnLst/>
              <a:rect l="l" t="t" r="r" b="b"/>
              <a:pathLst>
                <a:path w="4523740" h="1082039">
                  <a:moveTo>
                    <a:pt x="259080" y="0"/>
                  </a:moveTo>
                  <a:lnTo>
                    <a:pt x="0" y="0"/>
                  </a:lnTo>
                  <a:lnTo>
                    <a:pt x="0" y="1082040"/>
                  </a:lnTo>
                  <a:lnTo>
                    <a:pt x="259080" y="1082040"/>
                  </a:lnTo>
                  <a:lnTo>
                    <a:pt x="259080" y="0"/>
                  </a:lnTo>
                  <a:close/>
                </a:path>
                <a:path w="4523740" h="1082039">
                  <a:moveTo>
                    <a:pt x="2391156" y="70104"/>
                  </a:moveTo>
                  <a:lnTo>
                    <a:pt x="2133600" y="70104"/>
                  </a:lnTo>
                  <a:lnTo>
                    <a:pt x="2133600" y="1082040"/>
                  </a:lnTo>
                  <a:lnTo>
                    <a:pt x="2391156" y="1082040"/>
                  </a:lnTo>
                  <a:lnTo>
                    <a:pt x="2391156" y="70104"/>
                  </a:lnTo>
                  <a:close/>
                </a:path>
                <a:path w="4523740" h="1082039">
                  <a:moveTo>
                    <a:pt x="4523232" y="70104"/>
                  </a:moveTo>
                  <a:lnTo>
                    <a:pt x="4265676" y="70104"/>
                  </a:lnTo>
                  <a:lnTo>
                    <a:pt x="4265676" y="1082040"/>
                  </a:lnTo>
                  <a:lnTo>
                    <a:pt x="4523232" y="1082040"/>
                  </a:lnTo>
                  <a:lnTo>
                    <a:pt x="4523232" y="70104"/>
                  </a:lnTo>
                  <a:close/>
                </a:path>
              </a:pathLst>
            </a:custGeom>
            <a:solidFill>
              <a:srgbClr val="002F8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528572" y="2644139"/>
              <a:ext cx="4523740" cy="1057910"/>
            </a:xfrm>
            <a:custGeom>
              <a:avLst/>
              <a:gdLst/>
              <a:ahLst/>
              <a:cxnLst/>
              <a:rect l="l" t="t" r="r" b="b"/>
              <a:pathLst>
                <a:path w="4523740" h="1057910">
                  <a:moveTo>
                    <a:pt x="259080" y="0"/>
                  </a:moveTo>
                  <a:lnTo>
                    <a:pt x="0" y="0"/>
                  </a:lnTo>
                  <a:lnTo>
                    <a:pt x="0" y="1057656"/>
                  </a:lnTo>
                  <a:lnTo>
                    <a:pt x="259080" y="1057656"/>
                  </a:lnTo>
                  <a:lnTo>
                    <a:pt x="259080" y="0"/>
                  </a:lnTo>
                  <a:close/>
                </a:path>
                <a:path w="4523740" h="1057910">
                  <a:moveTo>
                    <a:pt x="2391156" y="70104"/>
                  </a:moveTo>
                  <a:lnTo>
                    <a:pt x="2133600" y="70104"/>
                  </a:lnTo>
                  <a:lnTo>
                    <a:pt x="2133600" y="1057656"/>
                  </a:lnTo>
                  <a:lnTo>
                    <a:pt x="2391156" y="1057656"/>
                  </a:lnTo>
                  <a:lnTo>
                    <a:pt x="2391156" y="70104"/>
                  </a:lnTo>
                  <a:close/>
                </a:path>
                <a:path w="4523740" h="1057910">
                  <a:moveTo>
                    <a:pt x="4523232" y="128016"/>
                  </a:moveTo>
                  <a:lnTo>
                    <a:pt x="4265676" y="128016"/>
                  </a:lnTo>
                  <a:lnTo>
                    <a:pt x="4265676" y="1057656"/>
                  </a:lnTo>
                  <a:lnTo>
                    <a:pt x="4523232" y="1057656"/>
                  </a:lnTo>
                  <a:lnTo>
                    <a:pt x="4523232" y="128016"/>
                  </a:lnTo>
                  <a:close/>
                </a:path>
              </a:pathLst>
            </a:custGeom>
            <a:solidFill>
              <a:srgbClr val="00A9C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856232" y="2525267"/>
              <a:ext cx="4523740" cy="1176655"/>
            </a:xfrm>
            <a:custGeom>
              <a:avLst/>
              <a:gdLst/>
              <a:ahLst/>
              <a:cxnLst/>
              <a:rect l="l" t="t" r="r" b="b"/>
              <a:pathLst>
                <a:path w="4523740" h="1176654">
                  <a:moveTo>
                    <a:pt x="257556" y="0"/>
                  </a:moveTo>
                  <a:lnTo>
                    <a:pt x="0" y="0"/>
                  </a:lnTo>
                  <a:lnTo>
                    <a:pt x="0" y="1176528"/>
                  </a:lnTo>
                  <a:lnTo>
                    <a:pt x="257556" y="1176528"/>
                  </a:lnTo>
                  <a:lnTo>
                    <a:pt x="257556" y="0"/>
                  </a:lnTo>
                  <a:close/>
                </a:path>
                <a:path w="4523740" h="1176654">
                  <a:moveTo>
                    <a:pt x="2391156" y="294132"/>
                  </a:moveTo>
                  <a:lnTo>
                    <a:pt x="2132076" y="294132"/>
                  </a:lnTo>
                  <a:lnTo>
                    <a:pt x="2132076" y="1176528"/>
                  </a:lnTo>
                  <a:lnTo>
                    <a:pt x="2391156" y="1176528"/>
                  </a:lnTo>
                  <a:lnTo>
                    <a:pt x="2391156" y="294132"/>
                  </a:lnTo>
                  <a:close/>
                </a:path>
                <a:path w="4523740" h="1176654">
                  <a:moveTo>
                    <a:pt x="4523232" y="388620"/>
                  </a:moveTo>
                  <a:lnTo>
                    <a:pt x="4265676" y="388620"/>
                  </a:lnTo>
                  <a:lnTo>
                    <a:pt x="4265676" y="1176528"/>
                  </a:lnTo>
                  <a:lnTo>
                    <a:pt x="4523232" y="1176528"/>
                  </a:lnTo>
                  <a:lnTo>
                    <a:pt x="4523232" y="388620"/>
                  </a:lnTo>
                  <a:close/>
                </a:path>
              </a:pathLst>
            </a:custGeom>
            <a:solidFill>
              <a:srgbClr val="F5CDE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63652" y="3701795"/>
              <a:ext cx="6398260" cy="0"/>
            </a:xfrm>
            <a:custGeom>
              <a:avLst/>
              <a:gdLst/>
              <a:ahLst/>
              <a:cxnLst/>
              <a:rect l="l" t="t" r="r" b="b"/>
              <a:pathLst>
                <a:path w="6398259" h="0">
                  <a:moveTo>
                    <a:pt x="0" y="0"/>
                  </a:moveTo>
                  <a:lnTo>
                    <a:pt x="6397752" y="0"/>
                  </a:lnTo>
                </a:path>
              </a:pathLst>
            </a:custGeom>
            <a:ln w="9525">
              <a:solidFill>
                <a:srgbClr val="CEE7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576783" y="2754579"/>
            <a:ext cx="19621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59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2709798" y="2813685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54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842764" y="2825623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53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904443" y="2661030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67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037458" y="3002026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38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5170423" y="2837433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52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1231798" y="2366898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92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3364738" y="2437638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86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5497829" y="2437638"/>
            <a:ext cx="1968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86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1559433" y="2390089"/>
            <a:ext cx="19621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90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3692397" y="2461005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84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5825490" y="2519933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79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1844420" y="2273045"/>
            <a:ext cx="2819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100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4020058" y="2566797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75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6153150" y="2661030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67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321056" y="3766515"/>
            <a:ext cx="2019300" cy="73279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700" marR="5080">
              <a:lnSpc>
                <a:spcPct val="95600"/>
              </a:lnSpc>
              <a:spcBef>
                <a:spcPts val="160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I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know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where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go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for</a:t>
            </a:r>
            <a:r>
              <a:rPr dirty="0" sz="1200" spc="-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help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to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deal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with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any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harassment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or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discrimination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I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see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or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experience</a:t>
            </a:r>
            <a:r>
              <a:rPr dirty="0" sz="1200" spc="-4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at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work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2424429" y="3766515"/>
            <a:ext cx="2078355" cy="558165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700" marR="5080">
              <a:lnSpc>
                <a:spcPct val="95600"/>
              </a:lnSpc>
              <a:spcBef>
                <a:spcPts val="160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I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would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feel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secure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raising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concerns</a:t>
            </a:r>
            <a:r>
              <a:rPr dirty="0" sz="1200" spc="-4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about</a:t>
            </a:r>
            <a:r>
              <a:rPr dirty="0" sz="1200" spc="-4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harassment</a:t>
            </a:r>
            <a:r>
              <a:rPr dirty="0" sz="1200" spc="-4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or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discrimination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where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I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work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4612640" y="3766515"/>
            <a:ext cx="1967864" cy="73279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065" marR="5080" indent="-635">
              <a:lnSpc>
                <a:spcPct val="95600"/>
              </a:lnSpc>
              <a:spcBef>
                <a:spcPts val="160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I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am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confident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that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my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organisation</a:t>
            </a:r>
            <a:r>
              <a:rPr dirty="0" sz="1200" spc="-5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would</a:t>
            </a:r>
            <a:r>
              <a:rPr dirty="0" sz="1200" spc="-5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address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concerns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I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raise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about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harassment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or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discrimination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" name="object 28" descr=""/>
          <p:cNvSpPr/>
          <p:nvPr/>
        </p:nvSpPr>
        <p:spPr>
          <a:xfrm>
            <a:off x="466344" y="1924811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AD237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 descr=""/>
          <p:cNvSpPr/>
          <p:nvPr/>
        </p:nvSpPr>
        <p:spPr>
          <a:xfrm>
            <a:off x="1388363" y="1924811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DF6AA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 descr=""/>
          <p:cNvSpPr/>
          <p:nvPr/>
        </p:nvSpPr>
        <p:spPr>
          <a:xfrm>
            <a:off x="2301239" y="1924811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2F8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 descr=""/>
          <p:cNvSpPr/>
          <p:nvPr/>
        </p:nvSpPr>
        <p:spPr>
          <a:xfrm>
            <a:off x="4066032" y="1924811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A9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 descr=""/>
          <p:cNvSpPr/>
          <p:nvPr/>
        </p:nvSpPr>
        <p:spPr>
          <a:xfrm>
            <a:off x="5417820" y="1924811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F5CDE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 descr=""/>
          <p:cNvSpPr txBox="1"/>
          <p:nvPr/>
        </p:nvSpPr>
        <p:spPr>
          <a:xfrm>
            <a:off x="358546" y="883361"/>
            <a:ext cx="6082030" cy="11715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Arial"/>
                <a:cs typeface="Arial"/>
              </a:rPr>
              <a:t>Regardless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of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whether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they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experienced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discrimination,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we</a:t>
            </a:r>
            <a:r>
              <a:rPr dirty="0" sz="1400" spc="-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asked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if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people </a:t>
            </a:r>
            <a:r>
              <a:rPr dirty="0" sz="1400">
                <a:latin typeface="Arial"/>
                <a:cs typeface="Arial"/>
              </a:rPr>
              <a:t>knew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where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to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get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help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with</a:t>
            </a:r>
            <a:r>
              <a:rPr dirty="0" sz="1400" spc="-9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ANY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harassment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or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discrimination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at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work.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Many </a:t>
            </a:r>
            <a:r>
              <a:rPr dirty="0" sz="1400">
                <a:latin typeface="Arial"/>
                <a:cs typeface="Arial"/>
              </a:rPr>
              <a:t>said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they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knew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where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to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go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for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help,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but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people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from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minority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ethnic </a:t>
            </a:r>
            <a:r>
              <a:rPr dirty="0" sz="1400">
                <a:latin typeface="Arial"/>
                <a:cs typeface="Arial"/>
              </a:rPr>
              <a:t>backgrounds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were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least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likely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to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feel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confident</a:t>
            </a:r>
            <a:r>
              <a:rPr dirty="0" sz="1400" spc="-7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that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anything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would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be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done.</a:t>
            </a:r>
            <a:endParaRPr sz="1400">
              <a:latin typeface="Arial"/>
              <a:cs typeface="Arial"/>
            </a:endParaRPr>
          </a:p>
          <a:p>
            <a:pPr marL="217804">
              <a:lnSpc>
                <a:spcPct val="100000"/>
              </a:lnSpc>
              <a:spcBef>
                <a:spcPts val="860"/>
              </a:spcBef>
              <a:tabLst>
                <a:tab pos="1139190" algn="l"/>
                <a:tab pos="2052320" algn="l"/>
                <a:tab pos="3818254" algn="l"/>
                <a:tab pos="5170805" algn="l"/>
              </a:tabLst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%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Asian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Black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White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British/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Irish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Other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White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Any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other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117374"/>
            <a:ext cx="5424170" cy="1212215"/>
          </a:xfrm>
          <a:prstGeom prst="rect"/>
        </p:spPr>
        <p:txBody>
          <a:bodyPr wrap="square" lIns="0" tIns="2012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85"/>
              </a:spcBef>
            </a:pPr>
            <a:r>
              <a:rPr dirty="0"/>
              <a:t>What</a:t>
            </a:r>
            <a:r>
              <a:rPr dirty="0" spc="-25"/>
              <a:t> </a:t>
            </a:r>
            <a:r>
              <a:rPr dirty="0"/>
              <a:t>are</a:t>
            </a:r>
            <a:r>
              <a:rPr dirty="0" spc="-10"/>
              <a:t> </a:t>
            </a:r>
            <a:r>
              <a:rPr dirty="0"/>
              <a:t>the</a:t>
            </a:r>
            <a:r>
              <a:rPr dirty="0" spc="-25"/>
              <a:t> </a:t>
            </a:r>
            <a:r>
              <a:rPr dirty="0"/>
              <a:t>top</a:t>
            </a:r>
            <a:r>
              <a:rPr dirty="0" spc="-30"/>
              <a:t> </a:t>
            </a:r>
            <a:r>
              <a:rPr dirty="0" spc="-10"/>
              <a:t>priorities?</a:t>
            </a:r>
          </a:p>
          <a:p>
            <a:pPr marL="12700" marR="5080">
              <a:lnSpc>
                <a:spcPct val="100000"/>
              </a:lnSpc>
              <a:spcBef>
                <a:spcPts val="655"/>
              </a:spcBef>
            </a:pPr>
            <a:r>
              <a:rPr dirty="0" sz="1400" b="0">
                <a:solidFill>
                  <a:srgbClr val="314144"/>
                </a:solidFill>
                <a:latin typeface="Arial"/>
                <a:cs typeface="Arial"/>
              </a:rPr>
              <a:t>47</a:t>
            </a:r>
            <a:r>
              <a:rPr dirty="0" sz="1400" spc="-45" b="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314144"/>
                </a:solidFill>
                <a:latin typeface="Arial"/>
                <a:cs typeface="Arial"/>
              </a:rPr>
              <a:t>people</a:t>
            </a:r>
            <a:r>
              <a:rPr dirty="0" sz="1400" spc="-45" b="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314144"/>
                </a:solidFill>
                <a:latin typeface="Arial"/>
                <a:cs typeface="Arial"/>
              </a:rPr>
              <a:t>suggested</a:t>
            </a:r>
            <a:r>
              <a:rPr dirty="0" sz="1400" spc="-75" b="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314144"/>
                </a:solidFill>
                <a:latin typeface="Arial"/>
                <a:cs typeface="Arial"/>
              </a:rPr>
              <a:t>practical</a:t>
            </a:r>
            <a:r>
              <a:rPr dirty="0" sz="1400" spc="-65" b="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314144"/>
                </a:solidFill>
                <a:latin typeface="Arial"/>
                <a:cs typeface="Arial"/>
              </a:rPr>
              <a:t>things</a:t>
            </a:r>
            <a:r>
              <a:rPr dirty="0" sz="1400" spc="-50" b="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400" spc="-45" b="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314144"/>
                </a:solidFill>
                <a:latin typeface="Arial"/>
                <a:cs typeface="Arial"/>
              </a:rPr>
              <a:t>tackle</a:t>
            </a:r>
            <a:r>
              <a:rPr dirty="0" sz="1400" spc="-60" b="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314144"/>
                </a:solidFill>
                <a:latin typeface="Arial"/>
                <a:cs typeface="Arial"/>
              </a:rPr>
              <a:t>racial</a:t>
            </a:r>
            <a:r>
              <a:rPr dirty="0" sz="1400" spc="-45" b="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314144"/>
                </a:solidFill>
                <a:latin typeface="Arial"/>
                <a:cs typeface="Arial"/>
              </a:rPr>
              <a:t>discrimination</a:t>
            </a:r>
            <a:r>
              <a:rPr dirty="0" sz="1400" spc="-60" b="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25" b="0">
                <a:solidFill>
                  <a:srgbClr val="314144"/>
                </a:solidFill>
                <a:latin typeface="Arial"/>
                <a:cs typeface="Arial"/>
              </a:rPr>
              <a:t>or </a:t>
            </a:r>
            <a:r>
              <a:rPr dirty="0" sz="1400" b="0">
                <a:solidFill>
                  <a:srgbClr val="314144"/>
                </a:solidFill>
                <a:latin typeface="Arial"/>
                <a:cs typeface="Arial"/>
              </a:rPr>
              <a:t>harassment</a:t>
            </a:r>
            <a:r>
              <a:rPr dirty="0" sz="1400" spc="-70" b="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314144"/>
                </a:solidFill>
                <a:latin typeface="Arial"/>
                <a:cs typeface="Arial"/>
              </a:rPr>
              <a:t>(regardless</a:t>
            </a:r>
            <a:r>
              <a:rPr dirty="0" sz="1400" spc="-75" b="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400" spc="-40" b="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314144"/>
                </a:solidFill>
                <a:latin typeface="Arial"/>
                <a:cs typeface="Arial"/>
              </a:rPr>
              <a:t>whether</a:t>
            </a:r>
            <a:r>
              <a:rPr dirty="0" sz="1400" spc="-45" b="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314144"/>
                </a:solidFill>
                <a:latin typeface="Arial"/>
                <a:cs typeface="Arial"/>
              </a:rPr>
              <a:t>they</a:t>
            </a:r>
            <a:r>
              <a:rPr dirty="0" sz="1400" spc="-55" b="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314144"/>
                </a:solidFill>
                <a:latin typeface="Arial"/>
                <a:cs typeface="Arial"/>
              </a:rPr>
              <a:t>had</a:t>
            </a:r>
            <a:r>
              <a:rPr dirty="0" sz="1400" spc="-45" b="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314144"/>
                </a:solidFill>
                <a:latin typeface="Arial"/>
                <a:cs typeface="Arial"/>
              </a:rPr>
              <a:t>experienced</a:t>
            </a:r>
            <a:r>
              <a:rPr dirty="0" sz="1400" spc="-55" b="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10" b="0">
                <a:solidFill>
                  <a:srgbClr val="314144"/>
                </a:solidFill>
                <a:latin typeface="Arial"/>
                <a:cs typeface="Arial"/>
              </a:rPr>
              <a:t>any):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47268" y="1516761"/>
            <a:ext cx="6370320" cy="29686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400" spc="-10" b="1">
                <a:solidFill>
                  <a:srgbClr val="00A9CE"/>
                </a:solidFill>
                <a:latin typeface="Arial"/>
                <a:cs typeface="Arial"/>
              </a:rPr>
              <a:t>Training</a:t>
            </a:r>
            <a:r>
              <a:rPr dirty="0" sz="1400" spc="-65" b="1">
                <a:solidFill>
                  <a:srgbClr val="00A9CE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for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all</a:t>
            </a:r>
            <a:r>
              <a:rPr dirty="0" sz="14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staff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about</a:t>
            </a:r>
            <a:r>
              <a:rPr dirty="0" sz="14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diversity</a:t>
            </a:r>
            <a:r>
              <a:rPr dirty="0" sz="14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unconscious</a:t>
            </a:r>
            <a:r>
              <a:rPr dirty="0" sz="1400" spc="-7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bias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(32%)</a:t>
            </a:r>
            <a:r>
              <a:rPr dirty="0" sz="14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314144"/>
                </a:solidFill>
                <a:latin typeface="Arial"/>
                <a:cs typeface="Arial"/>
              </a:rPr>
              <a:t>helping</a:t>
            </a:r>
            <a:endParaRPr sz="1400">
              <a:latin typeface="Arial"/>
              <a:cs typeface="Arial"/>
            </a:endParaRPr>
          </a:p>
          <a:p>
            <a:pPr marL="299085">
              <a:lnSpc>
                <a:spcPct val="100000"/>
              </a:lnSpc>
            </a:pP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people</a:t>
            </a:r>
            <a:r>
              <a:rPr dirty="0" sz="1400" spc="-6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feel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confident</a:t>
            </a:r>
            <a:r>
              <a:rPr dirty="0" sz="1400" spc="-6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raise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deal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with</a:t>
            </a:r>
            <a:r>
              <a:rPr dirty="0" sz="14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issues</a:t>
            </a:r>
            <a:r>
              <a:rPr dirty="0" sz="14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314144"/>
                </a:solidFill>
                <a:latin typeface="Arial"/>
                <a:cs typeface="Arial"/>
              </a:rPr>
              <a:t>(11%)</a:t>
            </a:r>
            <a:endParaRPr sz="1400">
              <a:latin typeface="Arial"/>
              <a:cs typeface="Arial"/>
            </a:endParaRPr>
          </a:p>
          <a:p>
            <a:pPr marL="299085" marR="268605" indent="-28702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400" b="1">
                <a:solidFill>
                  <a:srgbClr val="00A9CE"/>
                </a:solidFill>
                <a:latin typeface="Arial"/>
                <a:cs typeface="Arial"/>
              </a:rPr>
              <a:t>Zero</a:t>
            </a:r>
            <a:r>
              <a:rPr dirty="0" sz="1400" spc="-55" b="1">
                <a:solidFill>
                  <a:srgbClr val="00A9CE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A9CE"/>
                </a:solidFill>
                <a:latin typeface="Arial"/>
                <a:cs typeface="Arial"/>
              </a:rPr>
              <a:t>tolerance</a:t>
            </a:r>
            <a:r>
              <a:rPr dirty="0" sz="1400" spc="-70" b="1">
                <a:solidFill>
                  <a:srgbClr val="00A9CE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A9CE"/>
                </a:solidFill>
                <a:latin typeface="Arial"/>
                <a:cs typeface="Arial"/>
              </a:rPr>
              <a:t>campaign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,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informing</a:t>
            </a:r>
            <a:r>
              <a:rPr dirty="0" sz="1400" spc="-7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patients</a:t>
            </a:r>
            <a:r>
              <a:rPr dirty="0" sz="1400" spc="-6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about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what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is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314144"/>
                </a:solidFill>
                <a:latin typeface="Arial"/>
                <a:cs typeface="Arial"/>
              </a:rPr>
              <a:t>unacceptable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making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it</a:t>
            </a:r>
            <a:r>
              <a:rPr dirty="0" sz="14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easy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remove</a:t>
            </a:r>
            <a:r>
              <a:rPr dirty="0" sz="14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patients</a:t>
            </a:r>
            <a:r>
              <a:rPr dirty="0" sz="14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from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4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register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314144"/>
                </a:solidFill>
                <a:latin typeface="Arial"/>
                <a:cs typeface="Arial"/>
              </a:rPr>
              <a:t>(26%)</a:t>
            </a:r>
            <a:endParaRPr sz="14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400" spc="-10" b="1">
                <a:solidFill>
                  <a:srgbClr val="00A9CE"/>
                </a:solidFill>
                <a:latin typeface="Arial"/>
                <a:cs typeface="Arial"/>
              </a:rPr>
              <a:t>Independent</a:t>
            </a:r>
            <a:r>
              <a:rPr dirty="0" sz="1400" spc="-60" b="1">
                <a:solidFill>
                  <a:srgbClr val="00A9CE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A9CE"/>
                </a:solidFill>
                <a:latin typeface="Arial"/>
                <a:cs typeface="Arial"/>
              </a:rPr>
              <a:t>body</a:t>
            </a:r>
            <a:r>
              <a:rPr dirty="0" sz="1400" spc="-40" b="1">
                <a:solidFill>
                  <a:srgbClr val="00A9CE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investigate</a:t>
            </a:r>
            <a:r>
              <a:rPr dirty="0" sz="14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4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support,</a:t>
            </a:r>
            <a:r>
              <a:rPr dirty="0" sz="1400" spc="-6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including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advice</a:t>
            </a:r>
            <a:r>
              <a:rPr dirty="0" sz="14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helpline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314144"/>
                </a:solidFill>
                <a:latin typeface="Arial"/>
                <a:cs typeface="Arial"/>
              </a:rPr>
              <a:t>and</a:t>
            </a:r>
            <a:endParaRPr sz="1400">
              <a:latin typeface="Arial"/>
              <a:cs typeface="Arial"/>
            </a:endParaRPr>
          </a:p>
          <a:p>
            <a:pPr marL="299085">
              <a:lnSpc>
                <a:spcPct val="100000"/>
              </a:lnSpc>
            </a:pPr>
            <a:r>
              <a:rPr dirty="0" sz="1400" spc="-10">
                <a:solidFill>
                  <a:srgbClr val="314144"/>
                </a:solidFill>
                <a:latin typeface="Arial"/>
                <a:cs typeface="Arial"/>
              </a:rPr>
              <a:t>anonymous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reporting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314144"/>
                </a:solidFill>
                <a:latin typeface="Arial"/>
                <a:cs typeface="Arial"/>
              </a:rPr>
              <a:t>(26%)</a:t>
            </a:r>
            <a:endParaRPr sz="1400">
              <a:latin typeface="Arial"/>
              <a:cs typeface="Arial"/>
            </a:endParaRPr>
          </a:p>
          <a:p>
            <a:pPr marL="299085" marR="5080" indent="-287020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400" b="1">
                <a:solidFill>
                  <a:srgbClr val="00A9CE"/>
                </a:solidFill>
                <a:latin typeface="Arial"/>
                <a:cs typeface="Arial"/>
              </a:rPr>
              <a:t>Safe</a:t>
            </a:r>
            <a:r>
              <a:rPr dirty="0" sz="1400" spc="-40" b="1">
                <a:solidFill>
                  <a:srgbClr val="00A9CE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A9CE"/>
                </a:solidFill>
                <a:latin typeface="Arial"/>
                <a:cs typeface="Arial"/>
              </a:rPr>
              <a:t>spaces</a:t>
            </a:r>
            <a:r>
              <a:rPr dirty="0" sz="1400" spc="-40" b="1">
                <a:solidFill>
                  <a:srgbClr val="00A9CE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4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discuss</a:t>
            </a:r>
            <a:r>
              <a:rPr dirty="0" sz="14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4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report</a:t>
            </a:r>
            <a:r>
              <a:rPr dirty="0" sz="14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issues,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including</a:t>
            </a:r>
            <a:r>
              <a:rPr dirty="0" sz="14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meetings,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website</a:t>
            </a:r>
            <a:r>
              <a:rPr dirty="0" sz="14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314144"/>
                </a:solidFill>
                <a:latin typeface="Arial"/>
                <a:cs typeface="Arial"/>
              </a:rPr>
              <a:t>forum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regular</a:t>
            </a:r>
            <a:r>
              <a:rPr dirty="0" sz="14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surveys</a:t>
            </a:r>
            <a:r>
              <a:rPr dirty="0" sz="14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like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this</a:t>
            </a:r>
            <a:r>
              <a:rPr dirty="0" sz="14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314144"/>
                </a:solidFill>
                <a:latin typeface="Arial"/>
                <a:cs typeface="Arial"/>
              </a:rPr>
              <a:t>(15%)</a:t>
            </a:r>
            <a:endParaRPr sz="1400">
              <a:latin typeface="Arial"/>
              <a:cs typeface="Arial"/>
            </a:endParaRPr>
          </a:p>
          <a:p>
            <a:pPr marL="299085" marR="495934" indent="-287020">
              <a:lnSpc>
                <a:spcPct val="100000"/>
              </a:lnSpc>
              <a:spcBef>
                <a:spcPts val="59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400" b="1">
                <a:solidFill>
                  <a:srgbClr val="00A9CE"/>
                </a:solidFill>
                <a:latin typeface="Arial"/>
                <a:cs typeface="Arial"/>
              </a:rPr>
              <a:t>Recruiting</a:t>
            </a:r>
            <a:r>
              <a:rPr dirty="0" sz="1400" spc="-80" b="1">
                <a:solidFill>
                  <a:srgbClr val="00A9CE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diverse</a:t>
            </a:r>
            <a:r>
              <a:rPr dirty="0" sz="14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people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4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(senior)</a:t>
            </a:r>
            <a:r>
              <a:rPr dirty="0" sz="1400" spc="-6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roles</a:t>
            </a:r>
            <a:r>
              <a:rPr dirty="0" sz="14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4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setting</a:t>
            </a:r>
            <a:r>
              <a:rPr dirty="0" sz="1400" spc="-6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diversity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314144"/>
                </a:solidFill>
                <a:latin typeface="Arial"/>
                <a:cs typeface="Arial"/>
              </a:rPr>
              <a:t>targets (15%)</a:t>
            </a:r>
            <a:endParaRPr sz="1400">
              <a:latin typeface="Arial"/>
              <a:cs typeface="Arial"/>
            </a:endParaRPr>
          </a:p>
          <a:p>
            <a:pPr marL="299085" marR="22225" indent="-287020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400" b="1">
                <a:solidFill>
                  <a:srgbClr val="00A9CE"/>
                </a:solidFill>
                <a:latin typeface="Arial"/>
                <a:cs typeface="Arial"/>
              </a:rPr>
              <a:t>Standardised</a:t>
            </a:r>
            <a:r>
              <a:rPr dirty="0" sz="1400" spc="-75" b="1">
                <a:solidFill>
                  <a:srgbClr val="00A9CE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A9CE"/>
                </a:solidFill>
                <a:latin typeface="Arial"/>
                <a:cs typeface="Arial"/>
              </a:rPr>
              <a:t>policy</a:t>
            </a:r>
            <a:r>
              <a:rPr dirty="0" sz="1400" spc="-60" b="1">
                <a:solidFill>
                  <a:srgbClr val="00A9CE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protocols</a:t>
            </a:r>
            <a:r>
              <a:rPr dirty="0" sz="1400" spc="-6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for</a:t>
            </a:r>
            <a:r>
              <a:rPr dirty="0" sz="14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responding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(4%)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more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314144"/>
                </a:solidFill>
                <a:latin typeface="Arial"/>
                <a:cs typeface="Arial"/>
              </a:rPr>
              <a:t>promotion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4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process</a:t>
            </a:r>
            <a:r>
              <a:rPr dirty="0" sz="1400" spc="-6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for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reporting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getting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support</a:t>
            </a:r>
            <a:r>
              <a:rPr dirty="0" sz="14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314144"/>
                </a:solidFill>
                <a:latin typeface="Arial"/>
                <a:cs typeface="Arial"/>
              </a:rPr>
              <a:t>(4%)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5309870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What</a:t>
            </a:r>
            <a:r>
              <a:rPr dirty="0" spc="-25"/>
              <a:t> </a:t>
            </a:r>
            <a:r>
              <a:rPr dirty="0"/>
              <a:t>are</a:t>
            </a:r>
            <a:r>
              <a:rPr dirty="0" spc="-10"/>
              <a:t> </a:t>
            </a:r>
            <a:r>
              <a:rPr dirty="0"/>
              <a:t>the</a:t>
            </a:r>
            <a:r>
              <a:rPr dirty="0" spc="-25"/>
              <a:t> </a:t>
            </a:r>
            <a:r>
              <a:rPr dirty="0"/>
              <a:t>top</a:t>
            </a:r>
            <a:r>
              <a:rPr dirty="0" spc="-30"/>
              <a:t> </a:t>
            </a:r>
            <a:r>
              <a:rPr dirty="0" spc="-10"/>
              <a:t>priorities?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347268" y="954404"/>
            <a:ext cx="6094730" cy="33940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“Having</a:t>
            </a:r>
            <a:r>
              <a:rPr dirty="0" sz="13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senior</a:t>
            </a:r>
            <a:r>
              <a:rPr dirty="0" sz="13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persons</a:t>
            </a:r>
            <a:r>
              <a:rPr dirty="0" sz="13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who</a:t>
            </a:r>
            <a:r>
              <a:rPr dirty="0" sz="13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are</a:t>
            </a:r>
            <a:r>
              <a:rPr dirty="0" sz="13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all</a:t>
            </a:r>
            <a:r>
              <a:rPr dirty="0" sz="13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Caucasian</a:t>
            </a:r>
            <a:r>
              <a:rPr dirty="0" sz="13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in</a:t>
            </a:r>
            <a:r>
              <a:rPr dirty="0" sz="13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a</a:t>
            </a:r>
            <a:r>
              <a:rPr dirty="0" sz="13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position</a:t>
            </a:r>
            <a:r>
              <a:rPr dirty="0" sz="13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to</a:t>
            </a:r>
            <a:r>
              <a:rPr dirty="0" sz="13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make</a:t>
            </a:r>
            <a:r>
              <a:rPr dirty="0" sz="13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 spc="-10">
                <a:solidFill>
                  <a:srgbClr val="005EB8"/>
                </a:solidFill>
                <a:latin typeface="Arial"/>
                <a:cs typeface="Arial"/>
              </a:rPr>
              <a:t>decisions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relating</a:t>
            </a:r>
            <a:r>
              <a:rPr dirty="0" sz="13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to</a:t>
            </a:r>
            <a:r>
              <a:rPr dirty="0" sz="13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racist</a:t>
            </a:r>
            <a:r>
              <a:rPr dirty="0" sz="1300" spc="-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 spc="-10">
                <a:solidFill>
                  <a:srgbClr val="005EB8"/>
                </a:solidFill>
                <a:latin typeface="Arial"/>
                <a:cs typeface="Arial"/>
              </a:rPr>
              <a:t>incidents/behaviour</a:t>
            </a:r>
            <a:r>
              <a:rPr dirty="0" sz="1300" spc="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is</a:t>
            </a:r>
            <a:r>
              <a:rPr dirty="0" sz="13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not</a:t>
            </a:r>
            <a:r>
              <a:rPr dirty="0" sz="13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 spc="-10">
                <a:solidFill>
                  <a:srgbClr val="005EB8"/>
                </a:solidFill>
                <a:latin typeface="Arial"/>
                <a:cs typeface="Arial"/>
              </a:rPr>
              <a:t>fair.</a:t>
            </a:r>
            <a:r>
              <a:rPr dirty="0" sz="13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There</a:t>
            </a:r>
            <a:r>
              <a:rPr dirty="0" sz="13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is</a:t>
            </a:r>
            <a:r>
              <a:rPr dirty="0" sz="13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a</a:t>
            </a:r>
            <a:r>
              <a:rPr dirty="0" sz="13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blatant</a:t>
            </a:r>
            <a:r>
              <a:rPr dirty="0" sz="13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lack</a:t>
            </a:r>
            <a:r>
              <a:rPr dirty="0" sz="13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of</a:t>
            </a:r>
            <a:r>
              <a:rPr dirty="0" sz="13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 spc="-10">
                <a:solidFill>
                  <a:srgbClr val="005EB8"/>
                </a:solidFill>
                <a:latin typeface="Arial"/>
                <a:cs typeface="Arial"/>
              </a:rPr>
              <a:t>knowledge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about</a:t>
            </a:r>
            <a:r>
              <a:rPr dirty="0" sz="13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what</a:t>
            </a:r>
            <a:r>
              <a:rPr dirty="0" sz="13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equates</a:t>
            </a:r>
            <a:r>
              <a:rPr dirty="0" sz="13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to</a:t>
            </a:r>
            <a:r>
              <a:rPr dirty="0" sz="13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racism</a:t>
            </a:r>
            <a:r>
              <a:rPr dirty="0" sz="13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and</a:t>
            </a:r>
            <a:r>
              <a:rPr dirty="0" sz="13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how</a:t>
            </a:r>
            <a:r>
              <a:rPr dirty="0" sz="13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it</a:t>
            </a:r>
            <a:r>
              <a:rPr dirty="0" sz="13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affects</a:t>
            </a:r>
            <a:r>
              <a:rPr dirty="0" sz="13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an</a:t>
            </a:r>
            <a:r>
              <a:rPr dirty="0" sz="13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 spc="-10">
                <a:solidFill>
                  <a:srgbClr val="005EB8"/>
                </a:solidFill>
                <a:latin typeface="Arial"/>
                <a:cs typeface="Arial"/>
              </a:rPr>
              <a:t>individual.</a:t>
            </a:r>
            <a:r>
              <a:rPr dirty="0" sz="13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This</a:t>
            </a:r>
            <a:r>
              <a:rPr dirty="0" sz="13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 spc="-10">
                <a:solidFill>
                  <a:srgbClr val="005EB8"/>
                </a:solidFill>
                <a:latin typeface="Arial"/>
                <a:cs typeface="Arial"/>
              </a:rPr>
              <a:t>consequently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affects</a:t>
            </a:r>
            <a:r>
              <a:rPr dirty="0" sz="13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how</a:t>
            </a:r>
            <a:r>
              <a:rPr dirty="0" sz="13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the</a:t>
            </a:r>
            <a:r>
              <a:rPr dirty="0" sz="13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whole</a:t>
            </a:r>
            <a:r>
              <a:rPr dirty="0" sz="13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situation</a:t>
            </a:r>
            <a:r>
              <a:rPr dirty="0" sz="13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is</a:t>
            </a:r>
            <a:r>
              <a:rPr dirty="0" sz="13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resolved.</a:t>
            </a:r>
            <a:r>
              <a:rPr dirty="0" sz="1300" spc="-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Situations</a:t>
            </a:r>
            <a:r>
              <a:rPr dirty="0" sz="13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like</a:t>
            </a:r>
            <a:r>
              <a:rPr dirty="0" sz="13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this</a:t>
            </a:r>
            <a:r>
              <a:rPr dirty="0" sz="13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should</a:t>
            </a:r>
            <a:r>
              <a:rPr dirty="0" sz="13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be</a:t>
            </a:r>
            <a:r>
              <a:rPr dirty="0" sz="13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 spc="-10">
                <a:solidFill>
                  <a:srgbClr val="005EB8"/>
                </a:solidFill>
                <a:latin typeface="Arial"/>
                <a:cs typeface="Arial"/>
              </a:rPr>
              <a:t>presented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to</a:t>
            </a:r>
            <a:r>
              <a:rPr dirty="0" sz="13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a</a:t>
            </a:r>
            <a:r>
              <a:rPr dirty="0" sz="13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more</a:t>
            </a:r>
            <a:r>
              <a:rPr dirty="0" sz="13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ethnically</a:t>
            </a:r>
            <a:r>
              <a:rPr dirty="0" sz="13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diverse</a:t>
            </a:r>
            <a:r>
              <a:rPr dirty="0" sz="13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group,</a:t>
            </a:r>
            <a:r>
              <a:rPr dirty="0" sz="13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making</a:t>
            </a:r>
            <a:r>
              <a:rPr dirty="0" sz="13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it</a:t>
            </a:r>
            <a:r>
              <a:rPr dirty="0" sz="13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more</a:t>
            </a:r>
            <a:r>
              <a:rPr dirty="0" sz="13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 spc="-10">
                <a:solidFill>
                  <a:srgbClr val="005EB8"/>
                </a:solidFill>
                <a:latin typeface="Arial"/>
                <a:cs typeface="Arial"/>
              </a:rPr>
              <a:t>fair.”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50">
              <a:latin typeface="Arial"/>
              <a:cs typeface="Arial"/>
            </a:endParaRPr>
          </a:p>
          <a:p>
            <a:pPr marL="12700" marR="20320">
              <a:lnSpc>
                <a:spcPct val="100000"/>
              </a:lnSpc>
            </a:pP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“More</a:t>
            </a:r>
            <a:r>
              <a:rPr dirty="0" sz="13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open</a:t>
            </a:r>
            <a:r>
              <a:rPr dirty="0" sz="13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dialogue</a:t>
            </a:r>
            <a:r>
              <a:rPr dirty="0" sz="13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that</a:t>
            </a:r>
            <a:r>
              <a:rPr dirty="0" sz="13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it</a:t>
            </a:r>
            <a:r>
              <a:rPr dirty="0" sz="1300" spc="-5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isn’t</a:t>
            </a:r>
            <a:r>
              <a:rPr dirty="0" sz="13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just</a:t>
            </a:r>
            <a:r>
              <a:rPr dirty="0" sz="13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between</a:t>
            </a:r>
            <a:r>
              <a:rPr dirty="0" sz="13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BAME</a:t>
            </a:r>
            <a:r>
              <a:rPr dirty="0" sz="13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‘vs’</a:t>
            </a:r>
            <a:r>
              <a:rPr dirty="0" sz="1300" spc="-8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non</a:t>
            </a:r>
            <a:r>
              <a:rPr dirty="0" sz="13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BAME:</a:t>
            </a:r>
            <a:r>
              <a:rPr dirty="0" sz="1300" spc="-4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 spc="-20">
                <a:solidFill>
                  <a:srgbClr val="AD2373"/>
                </a:solidFill>
                <a:latin typeface="Arial"/>
                <a:cs typeface="Arial"/>
              </a:rPr>
              <a:t>most </a:t>
            </a:r>
            <a:r>
              <a:rPr dirty="0" sz="1300" spc="-10">
                <a:solidFill>
                  <a:srgbClr val="AD2373"/>
                </a:solidFill>
                <a:latin typeface="Arial"/>
                <a:cs typeface="Arial"/>
              </a:rPr>
              <a:t>discrimination</a:t>
            </a:r>
            <a:r>
              <a:rPr dirty="0" sz="1300" spc="-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I’ve</a:t>
            </a:r>
            <a:r>
              <a:rPr dirty="0" sz="13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faced</a:t>
            </a:r>
            <a:r>
              <a:rPr dirty="0" sz="13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has</a:t>
            </a:r>
            <a:r>
              <a:rPr dirty="0" sz="13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been</a:t>
            </a:r>
            <a:r>
              <a:rPr dirty="0" sz="13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within</a:t>
            </a:r>
            <a:r>
              <a:rPr dirty="0" sz="13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BAME</a:t>
            </a:r>
            <a:r>
              <a:rPr dirty="0" sz="13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 spc="-10">
                <a:solidFill>
                  <a:srgbClr val="AD2373"/>
                </a:solidFill>
                <a:latin typeface="Arial"/>
                <a:cs typeface="Arial"/>
              </a:rPr>
              <a:t>community.</a:t>
            </a:r>
            <a:r>
              <a:rPr dirty="0" sz="13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 spc="-10">
                <a:solidFill>
                  <a:srgbClr val="AD2373"/>
                </a:solidFill>
                <a:latin typeface="Arial"/>
                <a:cs typeface="Arial"/>
              </a:rPr>
              <a:t>Training/other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measures</a:t>
            </a:r>
            <a:r>
              <a:rPr dirty="0" sz="13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don’t</a:t>
            </a:r>
            <a:r>
              <a:rPr dirty="0" sz="13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directly</a:t>
            </a:r>
            <a:r>
              <a:rPr dirty="0" sz="13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focus</a:t>
            </a:r>
            <a:r>
              <a:rPr dirty="0" sz="13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on</a:t>
            </a:r>
            <a:r>
              <a:rPr dirty="0" sz="13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that.</a:t>
            </a:r>
            <a:r>
              <a:rPr dirty="0" sz="1300" spc="-9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Also</a:t>
            </a:r>
            <a:r>
              <a:rPr dirty="0" sz="13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occurs</a:t>
            </a:r>
            <a:r>
              <a:rPr dirty="0" sz="13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within</a:t>
            </a:r>
            <a:r>
              <a:rPr dirty="0" sz="13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BAME</a:t>
            </a:r>
            <a:r>
              <a:rPr dirty="0" sz="13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 spc="-10">
                <a:solidFill>
                  <a:srgbClr val="AD2373"/>
                </a:solidFill>
                <a:latin typeface="Arial"/>
                <a:cs typeface="Arial"/>
              </a:rPr>
              <a:t>communities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between</a:t>
            </a:r>
            <a:r>
              <a:rPr dirty="0" sz="13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doctor</a:t>
            </a:r>
            <a:r>
              <a:rPr dirty="0" sz="1300" spc="-4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and</a:t>
            </a:r>
            <a:r>
              <a:rPr dirty="0" sz="1300" spc="-5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patient,</a:t>
            </a:r>
            <a:r>
              <a:rPr dirty="0" sz="13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such</a:t>
            </a:r>
            <a:r>
              <a:rPr dirty="0" sz="1300" spc="-5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as</a:t>
            </a:r>
            <a:r>
              <a:rPr dirty="0" sz="1300" spc="-5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BAME</a:t>
            </a:r>
            <a:r>
              <a:rPr dirty="0" sz="1300" spc="-5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patients</a:t>
            </a:r>
            <a:r>
              <a:rPr dirty="0" sz="13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expecting</a:t>
            </a:r>
            <a:r>
              <a:rPr dirty="0" sz="13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different</a:t>
            </a:r>
            <a:r>
              <a:rPr dirty="0" sz="13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things</a:t>
            </a:r>
            <a:r>
              <a:rPr dirty="0" sz="1300" spc="-5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 spc="-20">
                <a:solidFill>
                  <a:srgbClr val="AD2373"/>
                </a:solidFill>
                <a:latin typeface="Arial"/>
                <a:cs typeface="Arial"/>
              </a:rPr>
              <a:t>from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BAME</a:t>
            </a:r>
            <a:r>
              <a:rPr dirty="0" sz="13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health</a:t>
            </a:r>
            <a:r>
              <a:rPr dirty="0" sz="13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care</a:t>
            </a:r>
            <a:r>
              <a:rPr dirty="0" sz="13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 spc="-10">
                <a:solidFill>
                  <a:srgbClr val="AD2373"/>
                </a:solidFill>
                <a:latin typeface="Arial"/>
                <a:cs typeface="Arial"/>
              </a:rPr>
              <a:t>professionals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 which</a:t>
            </a:r>
            <a:r>
              <a:rPr dirty="0" sz="13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can</a:t>
            </a:r>
            <a:r>
              <a:rPr dirty="0" sz="13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feel</a:t>
            </a:r>
            <a:r>
              <a:rPr dirty="0" sz="13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AD2373"/>
                </a:solidFill>
                <a:latin typeface="Arial"/>
                <a:cs typeface="Arial"/>
              </a:rPr>
              <a:t>doubly</a:t>
            </a:r>
            <a:r>
              <a:rPr dirty="0" sz="13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300" spc="-10">
                <a:solidFill>
                  <a:srgbClr val="AD2373"/>
                </a:solidFill>
                <a:latin typeface="Arial"/>
                <a:cs typeface="Arial"/>
              </a:rPr>
              <a:t>oppressive.”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50">
              <a:latin typeface="Arial"/>
              <a:cs typeface="Arial"/>
            </a:endParaRPr>
          </a:p>
          <a:p>
            <a:pPr marL="12700" marR="68580">
              <a:lnSpc>
                <a:spcPct val="100000"/>
              </a:lnSpc>
            </a:pP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“Have</a:t>
            </a:r>
            <a:r>
              <a:rPr dirty="0" sz="13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a</a:t>
            </a:r>
            <a:r>
              <a:rPr dirty="0" sz="13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named</a:t>
            </a:r>
            <a:r>
              <a:rPr dirty="0" sz="13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person</a:t>
            </a:r>
            <a:r>
              <a:rPr dirty="0" sz="13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at</a:t>
            </a:r>
            <a:r>
              <a:rPr dirty="0" sz="13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ICS</a:t>
            </a:r>
            <a:r>
              <a:rPr dirty="0" sz="13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level</a:t>
            </a:r>
            <a:r>
              <a:rPr dirty="0" sz="13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to</a:t>
            </a:r>
            <a:r>
              <a:rPr dirty="0" sz="13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discuss</a:t>
            </a:r>
            <a:r>
              <a:rPr dirty="0" sz="13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the</a:t>
            </a:r>
            <a:r>
              <a:rPr dirty="0" sz="13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matter</a:t>
            </a:r>
            <a:r>
              <a:rPr dirty="0" sz="13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with</a:t>
            </a:r>
            <a:r>
              <a:rPr dirty="0" sz="13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and</a:t>
            </a:r>
            <a:r>
              <a:rPr dirty="0" sz="13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give</a:t>
            </a:r>
            <a:r>
              <a:rPr dirty="0" sz="1300" spc="-10">
                <a:solidFill>
                  <a:srgbClr val="005EB8"/>
                </a:solidFill>
                <a:latin typeface="Arial"/>
                <a:cs typeface="Arial"/>
              </a:rPr>
              <a:t> advice.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Have</a:t>
            </a:r>
            <a:r>
              <a:rPr dirty="0" sz="1300" spc="-10">
                <a:solidFill>
                  <a:srgbClr val="005EB8"/>
                </a:solidFill>
                <a:latin typeface="Arial"/>
                <a:cs typeface="Arial"/>
              </a:rPr>
              <a:t> investigations/grievances</a:t>
            </a:r>
            <a:r>
              <a:rPr dirty="0" sz="1300" spc="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of</a:t>
            </a:r>
            <a:r>
              <a:rPr dirty="0" sz="13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this</a:t>
            </a:r>
            <a:r>
              <a:rPr dirty="0" sz="13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kind</a:t>
            </a:r>
            <a:r>
              <a:rPr dirty="0" sz="13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take</a:t>
            </a:r>
            <a:r>
              <a:rPr dirty="0" sz="13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place</a:t>
            </a:r>
            <a:r>
              <a:rPr dirty="0" sz="13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outside</a:t>
            </a:r>
            <a:r>
              <a:rPr dirty="0" sz="13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of</a:t>
            </a:r>
            <a:r>
              <a:rPr dirty="0" sz="13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the</a:t>
            </a:r>
            <a:r>
              <a:rPr dirty="0" sz="13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 spc="-10">
                <a:solidFill>
                  <a:srgbClr val="005EB8"/>
                </a:solidFill>
                <a:latin typeface="Arial"/>
                <a:cs typeface="Arial"/>
              </a:rPr>
              <a:t>practice.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Unions</a:t>
            </a:r>
            <a:r>
              <a:rPr dirty="0" sz="13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do</a:t>
            </a:r>
            <a:r>
              <a:rPr dirty="0" sz="13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not</a:t>
            </a:r>
            <a:r>
              <a:rPr dirty="0" sz="13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know</a:t>
            </a:r>
            <a:r>
              <a:rPr dirty="0" sz="13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how</a:t>
            </a:r>
            <a:r>
              <a:rPr dirty="0" sz="13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GP</a:t>
            </a:r>
            <a:r>
              <a:rPr dirty="0" sz="13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practices</a:t>
            </a:r>
            <a:r>
              <a:rPr dirty="0" sz="1300" spc="-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run</a:t>
            </a:r>
            <a:r>
              <a:rPr dirty="0" sz="13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so</a:t>
            </a:r>
            <a:r>
              <a:rPr dirty="0" sz="13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are</a:t>
            </a:r>
            <a:r>
              <a:rPr dirty="0" sz="13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unable</a:t>
            </a:r>
            <a:r>
              <a:rPr dirty="0" sz="1300" spc="-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to</a:t>
            </a:r>
            <a:r>
              <a:rPr dirty="0" sz="13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ask</a:t>
            </a:r>
            <a:r>
              <a:rPr dirty="0" sz="13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the</a:t>
            </a:r>
            <a:r>
              <a:rPr dirty="0" sz="13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 spc="-10">
                <a:solidFill>
                  <a:srgbClr val="005EB8"/>
                </a:solidFill>
                <a:latin typeface="Arial"/>
                <a:cs typeface="Arial"/>
              </a:rPr>
              <a:t>appropriate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questions</a:t>
            </a:r>
            <a:r>
              <a:rPr dirty="0" sz="13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related</a:t>
            </a:r>
            <a:r>
              <a:rPr dirty="0" sz="13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to</a:t>
            </a:r>
            <a:r>
              <a:rPr dirty="0" sz="13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how</a:t>
            </a:r>
            <a:r>
              <a:rPr dirty="0" sz="13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the</a:t>
            </a:r>
            <a:r>
              <a:rPr dirty="0" sz="13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negative</a:t>
            </a:r>
            <a:r>
              <a:rPr dirty="0" sz="13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behaviour</a:t>
            </a:r>
            <a:r>
              <a:rPr dirty="0" sz="13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can</a:t>
            </a:r>
            <a:r>
              <a:rPr dirty="0" sz="13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have</a:t>
            </a:r>
            <a:r>
              <a:rPr dirty="0" sz="13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an</a:t>
            </a:r>
            <a:r>
              <a:rPr dirty="0" sz="13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enormous</a:t>
            </a:r>
            <a:r>
              <a:rPr dirty="0" sz="13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impact</a:t>
            </a:r>
            <a:r>
              <a:rPr dirty="0" sz="13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 spc="-25">
                <a:solidFill>
                  <a:srgbClr val="005EB8"/>
                </a:solidFill>
                <a:latin typeface="Arial"/>
                <a:cs typeface="Arial"/>
              </a:rPr>
              <a:t>on </a:t>
            </a:r>
            <a:r>
              <a:rPr dirty="0" sz="1300">
                <a:solidFill>
                  <a:srgbClr val="005EB8"/>
                </a:solidFill>
                <a:latin typeface="Arial"/>
                <a:cs typeface="Arial"/>
              </a:rPr>
              <a:t>the</a:t>
            </a:r>
            <a:r>
              <a:rPr dirty="0" sz="13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300" spc="-10">
                <a:solidFill>
                  <a:srgbClr val="005EB8"/>
                </a:solidFill>
                <a:latin typeface="Arial"/>
                <a:cs typeface="Arial"/>
              </a:rPr>
              <a:t>individual.”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418147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What</a:t>
            </a:r>
            <a:r>
              <a:rPr dirty="0" spc="-15"/>
              <a:t> </a:t>
            </a:r>
            <a:r>
              <a:rPr dirty="0"/>
              <a:t>have</a:t>
            </a:r>
            <a:r>
              <a:rPr dirty="0" spc="-20"/>
              <a:t> </a:t>
            </a:r>
            <a:r>
              <a:rPr dirty="0"/>
              <a:t>we</a:t>
            </a:r>
            <a:r>
              <a:rPr dirty="0" spc="-15"/>
              <a:t> </a:t>
            </a:r>
            <a:r>
              <a:rPr dirty="0" spc="-10"/>
              <a:t>learnt?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347268" y="965708"/>
            <a:ext cx="6294120" cy="3302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marR="85725" indent="-287020">
              <a:lnSpc>
                <a:spcPct val="100000"/>
              </a:lnSpc>
              <a:spcBef>
                <a:spcPts val="100"/>
              </a:spcBef>
              <a:buChar char="•"/>
              <a:tabLst>
                <a:tab pos="299085" algn="l"/>
                <a:tab pos="299720" algn="l"/>
              </a:tabLst>
            </a:pP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43%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people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responding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from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South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West</a:t>
            </a:r>
            <a:r>
              <a:rPr dirty="0" sz="15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London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said they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had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experienced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some</a:t>
            </a:r>
            <a:r>
              <a:rPr dirty="0" sz="1500" spc="-20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type</a:t>
            </a:r>
            <a:r>
              <a:rPr dirty="0" sz="1500" spc="40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500" spc="-15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discrimination</a:t>
            </a:r>
            <a:r>
              <a:rPr dirty="0" sz="1500" spc="-45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or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harassment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due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their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personal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characteristics</a:t>
            </a:r>
            <a:r>
              <a:rPr dirty="0" sz="15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at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work last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year.</a:t>
            </a:r>
            <a:endParaRPr sz="15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600"/>
              </a:spcBef>
              <a:buChar char="•"/>
              <a:tabLst>
                <a:tab pos="299085" algn="l"/>
                <a:tab pos="299720" algn="l"/>
              </a:tabLst>
            </a:pP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25%</a:t>
            </a:r>
            <a:r>
              <a:rPr dirty="0" sz="15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said they</a:t>
            </a:r>
            <a:r>
              <a:rPr dirty="0" sz="15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experienced</a:t>
            </a:r>
            <a:r>
              <a:rPr dirty="0" sz="1500" spc="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racial</a:t>
            </a:r>
            <a:r>
              <a:rPr dirty="0" sz="1500" spc="-25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harassment</a:t>
            </a:r>
            <a:r>
              <a:rPr dirty="0" sz="1500" spc="-25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or</a:t>
            </a:r>
            <a:r>
              <a:rPr dirty="0" sz="15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discrimination</a:t>
            </a:r>
            <a:r>
              <a:rPr dirty="0" sz="15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spc="-20">
                <a:solidFill>
                  <a:srgbClr val="005EB8"/>
                </a:solidFill>
                <a:latin typeface="Arial"/>
                <a:cs typeface="Arial"/>
              </a:rPr>
              <a:t>from</a:t>
            </a:r>
            <a:endParaRPr sz="1500">
              <a:latin typeface="Arial"/>
              <a:cs typeface="Arial"/>
            </a:endParaRPr>
          </a:p>
          <a:p>
            <a:pPr marL="299085">
              <a:lnSpc>
                <a:spcPct val="100000"/>
              </a:lnSpc>
            </a:pP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patients</a:t>
            </a:r>
            <a:r>
              <a:rPr dirty="0" sz="15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and</a:t>
            </a:r>
            <a:r>
              <a:rPr dirty="0" sz="1500" spc="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16%</a:t>
            </a:r>
            <a:r>
              <a:rPr dirty="0" sz="15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from</a:t>
            </a:r>
            <a:r>
              <a:rPr dirty="0" sz="15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colleagues</a:t>
            </a:r>
            <a:r>
              <a:rPr dirty="0" sz="15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or</a:t>
            </a:r>
            <a:r>
              <a:rPr dirty="0" sz="1500" spc="-10">
                <a:solidFill>
                  <a:srgbClr val="005EB8"/>
                </a:solidFill>
                <a:latin typeface="Arial"/>
                <a:cs typeface="Arial"/>
              </a:rPr>
              <a:t> managers.</a:t>
            </a:r>
            <a:endParaRPr sz="1500">
              <a:latin typeface="Arial"/>
              <a:cs typeface="Arial"/>
            </a:endParaRPr>
          </a:p>
          <a:p>
            <a:pPr marL="299085" marR="5080" indent="-287020">
              <a:lnSpc>
                <a:spcPct val="100000"/>
              </a:lnSpc>
              <a:spcBef>
                <a:spcPts val="600"/>
              </a:spcBef>
              <a:buChar char="•"/>
              <a:tabLst>
                <a:tab pos="299085" algn="l"/>
                <a:tab pos="299720" algn="l"/>
              </a:tabLst>
            </a:pP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37%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recent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instances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racial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discrimination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were</a:t>
            </a:r>
            <a:r>
              <a:rPr dirty="0" sz="1500" spc="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reported,</a:t>
            </a:r>
            <a:r>
              <a:rPr dirty="0" sz="15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but</a:t>
            </a:r>
            <a:r>
              <a:rPr dirty="0" sz="1500" spc="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only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13%</a:t>
            </a:r>
            <a:r>
              <a:rPr dirty="0" sz="15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said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they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reported</a:t>
            </a:r>
            <a:r>
              <a:rPr dirty="0" sz="15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it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500" spc="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issue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was</a:t>
            </a:r>
            <a:r>
              <a:rPr dirty="0" sz="1500" spc="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dealt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with</a:t>
            </a:r>
            <a:r>
              <a:rPr dirty="0" sz="1500" spc="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well.</a:t>
            </a:r>
            <a:endParaRPr sz="1500">
              <a:latin typeface="Arial"/>
              <a:cs typeface="Arial"/>
            </a:endParaRPr>
          </a:p>
          <a:p>
            <a:pPr marL="299085" marR="20320" indent="-287020">
              <a:lnSpc>
                <a:spcPct val="100000"/>
              </a:lnSpc>
              <a:spcBef>
                <a:spcPts val="600"/>
              </a:spcBef>
              <a:buChar char="•"/>
              <a:tabLst>
                <a:tab pos="299085" algn="l"/>
                <a:tab pos="299720" algn="l"/>
              </a:tabLst>
            </a:pP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Asian</a:t>
            </a:r>
            <a:r>
              <a:rPr dirty="0" sz="1500" spc="-1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and</a:t>
            </a:r>
            <a:r>
              <a:rPr dirty="0" sz="1500" spc="-1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Black</a:t>
            </a:r>
            <a:r>
              <a:rPr dirty="0" sz="1500" spc="-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people</a:t>
            </a:r>
            <a:r>
              <a:rPr dirty="0" sz="1500" spc="-1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were</a:t>
            </a:r>
            <a:r>
              <a:rPr dirty="0" sz="1500" spc="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more</a:t>
            </a:r>
            <a:r>
              <a:rPr dirty="0" sz="1500" spc="-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likely</a:t>
            </a:r>
            <a:r>
              <a:rPr dirty="0" sz="15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than</a:t>
            </a:r>
            <a:r>
              <a:rPr dirty="0" sz="15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others</a:t>
            </a:r>
            <a:r>
              <a:rPr dirty="0" sz="15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to</a:t>
            </a:r>
            <a:r>
              <a:rPr dirty="0" sz="15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say</a:t>
            </a:r>
            <a:r>
              <a:rPr dirty="0" sz="15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they</a:t>
            </a:r>
            <a:r>
              <a:rPr dirty="0" sz="15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 spc="-25">
                <a:solidFill>
                  <a:srgbClr val="AD2373"/>
                </a:solidFill>
                <a:latin typeface="Arial"/>
                <a:cs typeface="Arial"/>
              </a:rPr>
              <a:t>had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experienced</a:t>
            </a:r>
            <a:r>
              <a:rPr dirty="0" sz="15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racial</a:t>
            </a:r>
            <a:r>
              <a:rPr dirty="0" sz="15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discrimination,</a:t>
            </a:r>
            <a:r>
              <a:rPr dirty="0" sz="15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but</a:t>
            </a:r>
            <a:r>
              <a:rPr dirty="0" sz="15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were less</a:t>
            </a:r>
            <a:r>
              <a:rPr dirty="0" sz="15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likely</a:t>
            </a:r>
            <a:r>
              <a:rPr dirty="0" sz="1500" spc="-1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to</a:t>
            </a:r>
            <a:r>
              <a:rPr dirty="0" sz="15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know</a:t>
            </a:r>
            <a:r>
              <a:rPr dirty="0" sz="1500" spc="-1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where </a:t>
            </a:r>
            <a:r>
              <a:rPr dirty="0" sz="1500" spc="-25">
                <a:solidFill>
                  <a:srgbClr val="AD2373"/>
                </a:solidFill>
                <a:latin typeface="Arial"/>
                <a:cs typeface="Arial"/>
              </a:rPr>
              <a:t>to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get</a:t>
            </a:r>
            <a:r>
              <a:rPr dirty="0" sz="15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help</a:t>
            </a:r>
            <a:r>
              <a:rPr dirty="0" sz="1500" spc="-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and</a:t>
            </a:r>
            <a:r>
              <a:rPr dirty="0" sz="1500" spc="-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less</a:t>
            </a:r>
            <a:r>
              <a:rPr dirty="0" sz="15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likely</a:t>
            </a:r>
            <a:r>
              <a:rPr dirty="0" sz="1500" spc="-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to</a:t>
            </a:r>
            <a:r>
              <a:rPr dirty="0" sz="15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feel</a:t>
            </a:r>
            <a:r>
              <a:rPr dirty="0" sz="1500" spc="-1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confident</a:t>
            </a:r>
            <a:r>
              <a:rPr dirty="0" sz="1500" spc="1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about</a:t>
            </a:r>
            <a:r>
              <a:rPr dirty="0" sz="15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raising</a:t>
            </a:r>
            <a:r>
              <a:rPr dirty="0" sz="1500" spc="-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 spc="-10">
                <a:solidFill>
                  <a:srgbClr val="AD2373"/>
                </a:solidFill>
                <a:latin typeface="Arial"/>
                <a:cs typeface="Arial"/>
              </a:rPr>
              <a:t>issues.</a:t>
            </a:r>
            <a:endParaRPr sz="1500">
              <a:latin typeface="Arial"/>
              <a:cs typeface="Arial"/>
            </a:endParaRPr>
          </a:p>
          <a:p>
            <a:pPr marL="299085" marR="233045" indent="-287020">
              <a:lnSpc>
                <a:spcPct val="100000"/>
              </a:lnSpc>
              <a:spcBef>
                <a:spcPts val="605"/>
              </a:spcBef>
              <a:buChar char="•"/>
              <a:tabLst>
                <a:tab pos="299085" algn="l"/>
                <a:tab pos="299720" algn="l"/>
              </a:tabLst>
            </a:pP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most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common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suggestions</a:t>
            </a:r>
            <a:r>
              <a:rPr dirty="0" sz="15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help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address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racism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at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work</a:t>
            </a:r>
            <a:r>
              <a:rPr dirty="0" sz="1500" spc="6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were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training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for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all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team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members,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 zero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tolerance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campaign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targeting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patients</a:t>
            </a:r>
            <a:r>
              <a:rPr dirty="0" sz="15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500" spc="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an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independent</a:t>
            </a:r>
            <a:r>
              <a:rPr dirty="0" sz="15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group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give</a:t>
            </a:r>
            <a:r>
              <a:rPr dirty="0" sz="1500" spc="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advice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investigate.</a:t>
            </a:r>
            <a:endParaRPr sz="1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600011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Pioneering</a:t>
            </a:r>
            <a:r>
              <a:rPr dirty="0" spc="-35"/>
              <a:t> </a:t>
            </a:r>
            <a:r>
              <a:rPr dirty="0" spc="-10"/>
              <a:t>pan-</a:t>
            </a:r>
            <a:r>
              <a:rPr dirty="0"/>
              <a:t>London</a:t>
            </a:r>
            <a:r>
              <a:rPr dirty="0" spc="-55"/>
              <a:t> </a:t>
            </a:r>
            <a:r>
              <a:rPr dirty="0" spc="-10"/>
              <a:t>survey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347268" y="1043431"/>
            <a:ext cx="6377305" cy="3425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70510" marR="81280" indent="-258445">
              <a:lnSpc>
                <a:spcPct val="110000"/>
              </a:lnSpc>
              <a:spcBef>
                <a:spcPts val="100"/>
              </a:spcBef>
              <a:buChar char="•"/>
              <a:tabLst>
                <a:tab pos="269875" algn="l"/>
                <a:tab pos="271145" algn="l"/>
              </a:tabLst>
            </a:pP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All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NHS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staff</a:t>
            </a:r>
            <a:r>
              <a:rPr dirty="0" sz="15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deserve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work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in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an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environment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that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is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safe,</a:t>
            </a:r>
            <a:r>
              <a:rPr dirty="0" sz="15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welcoming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free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discrimination.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314144"/>
              </a:buClr>
              <a:buFont typeface="Arial"/>
              <a:buChar char="•"/>
            </a:pPr>
            <a:endParaRPr sz="1650">
              <a:latin typeface="Arial"/>
              <a:cs typeface="Arial"/>
            </a:endParaRPr>
          </a:p>
          <a:p>
            <a:pPr marL="270510" marR="147320" indent="-258445">
              <a:lnSpc>
                <a:spcPct val="110000"/>
              </a:lnSpc>
              <a:buChar char="•"/>
              <a:tabLst>
                <a:tab pos="269875" algn="l"/>
                <a:tab pos="271145" algn="l"/>
              </a:tabLst>
            </a:pP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In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November/December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2021</a:t>
            </a:r>
            <a:r>
              <a:rPr dirty="0" sz="15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all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primary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care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staff</a:t>
            </a:r>
            <a:r>
              <a:rPr dirty="0" sz="1500" spc="-6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in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London</a:t>
            </a:r>
            <a:r>
              <a:rPr dirty="0" sz="15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were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invited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complete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short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anonymous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online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survey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say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whether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or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not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they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had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experienced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discrimination</a:t>
            </a:r>
            <a:r>
              <a:rPr dirty="0" sz="15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at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work over the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past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12 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months.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314144"/>
              </a:buClr>
              <a:buFont typeface="Arial"/>
              <a:buChar char="•"/>
            </a:pPr>
            <a:endParaRPr sz="2150">
              <a:latin typeface="Arial"/>
              <a:cs typeface="Arial"/>
            </a:endParaRPr>
          </a:p>
          <a:p>
            <a:pPr marL="270510" marR="5080" indent="-258445">
              <a:lnSpc>
                <a:spcPct val="110100"/>
              </a:lnSpc>
              <a:buChar char="•"/>
              <a:tabLst>
                <a:tab pos="269875" algn="l"/>
                <a:tab pos="271145" algn="l"/>
              </a:tabLst>
            </a:pP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5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survey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was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advertised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in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meetings,</a:t>
            </a:r>
            <a:r>
              <a:rPr dirty="0" sz="15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newsletters,</a:t>
            </a:r>
            <a:r>
              <a:rPr dirty="0" sz="15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social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media,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mailing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lists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through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HEE,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NHSEI, Primary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Care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School,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LMC,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LPC,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LDC,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ICSs,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PCNs,</a:t>
            </a:r>
            <a:r>
              <a:rPr dirty="0" sz="15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Training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Hubs,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EDI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leads,</a:t>
            </a:r>
            <a:r>
              <a:rPr dirty="0" sz="15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PM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Fora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networks.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314144"/>
              </a:buClr>
              <a:buFont typeface="Arial"/>
              <a:buChar char="•"/>
            </a:pPr>
            <a:endParaRPr sz="2350">
              <a:latin typeface="Arial"/>
              <a:cs typeface="Arial"/>
            </a:endParaRPr>
          </a:p>
          <a:p>
            <a:pPr marL="270510" indent="-258445">
              <a:lnSpc>
                <a:spcPct val="100000"/>
              </a:lnSpc>
              <a:buFont typeface="Arial"/>
              <a:buChar char="•"/>
              <a:tabLst>
                <a:tab pos="269875" algn="l"/>
                <a:tab pos="271145" algn="l"/>
              </a:tabLst>
            </a:pP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This</a:t>
            </a:r>
            <a:r>
              <a:rPr dirty="0" sz="1500" spc="-15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document</a:t>
            </a:r>
            <a:r>
              <a:rPr dirty="0" sz="1500" spc="-30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sets</a:t>
            </a:r>
            <a:r>
              <a:rPr dirty="0" sz="1500" spc="-35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out</a:t>
            </a:r>
            <a:r>
              <a:rPr dirty="0" sz="1500" spc="-30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500" spc="-30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feedback</a:t>
            </a:r>
            <a:r>
              <a:rPr dirty="0" sz="1500" spc="-40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from South</a:t>
            </a:r>
            <a:r>
              <a:rPr dirty="0" sz="1500" spc="-40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West</a:t>
            </a:r>
            <a:r>
              <a:rPr dirty="0" sz="1500" spc="-35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10" b="1">
                <a:solidFill>
                  <a:srgbClr val="314144"/>
                </a:solidFill>
                <a:latin typeface="Arial"/>
                <a:cs typeface="Arial"/>
              </a:rPr>
              <a:t>London.</a:t>
            </a:r>
            <a:endParaRPr sz="1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4750307"/>
            <a:ext cx="6858000" cy="393700"/>
          </a:xfrm>
          <a:custGeom>
            <a:avLst/>
            <a:gdLst/>
            <a:ahLst/>
            <a:cxnLst/>
            <a:rect l="l" t="t" r="r" b="b"/>
            <a:pathLst>
              <a:path w="6858000" h="393700">
                <a:moveTo>
                  <a:pt x="6858000" y="0"/>
                </a:moveTo>
                <a:lnTo>
                  <a:pt x="0" y="0"/>
                </a:lnTo>
                <a:lnTo>
                  <a:pt x="0" y="393191"/>
                </a:lnTo>
                <a:lnTo>
                  <a:pt x="6858000" y="393191"/>
                </a:lnTo>
                <a:lnTo>
                  <a:pt x="6858000" y="0"/>
                </a:lnTo>
                <a:close/>
              </a:path>
            </a:pathLst>
          </a:custGeom>
          <a:solidFill>
            <a:srgbClr val="E8ECE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605599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Who</a:t>
            </a:r>
            <a:r>
              <a:rPr dirty="0" spc="-30"/>
              <a:t> </a:t>
            </a:r>
            <a:r>
              <a:rPr dirty="0"/>
              <a:t>shared</a:t>
            </a:r>
            <a:r>
              <a:rPr dirty="0" spc="-35"/>
              <a:t> </a:t>
            </a:r>
            <a:r>
              <a:rPr dirty="0"/>
              <a:t>their</a:t>
            </a:r>
            <a:r>
              <a:rPr dirty="0" spc="-30"/>
              <a:t> </a:t>
            </a:r>
            <a:r>
              <a:rPr dirty="0" spc="-10"/>
              <a:t>experiences?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347268" y="926109"/>
            <a:ext cx="6121400" cy="617220"/>
          </a:xfrm>
          <a:prstGeom prst="rect">
            <a:avLst/>
          </a:prstGeom>
        </p:spPr>
        <p:txBody>
          <a:bodyPr wrap="square" lIns="0" tIns="64135" rIns="0" bIns="0" rtlCol="0" vert="horz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505"/>
              </a:spcBef>
              <a:buChar char="•"/>
              <a:tabLst>
                <a:tab pos="299085" algn="l"/>
                <a:tab pos="299720" algn="l"/>
              </a:tabLst>
            </a:pP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1025</a:t>
            </a:r>
            <a:r>
              <a:rPr dirty="0" sz="16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primary</a:t>
            </a:r>
            <a:r>
              <a:rPr dirty="0" sz="16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care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team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members</a:t>
            </a:r>
            <a:r>
              <a:rPr dirty="0" sz="16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from</a:t>
            </a:r>
            <a:r>
              <a:rPr dirty="0" sz="16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across</a:t>
            </a:r>
            <a:r>
              <a:rPr dirty="0" sz="16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London</a:t>
            </a:r>
            <a:r>
              <a:rPr dirty="0" sz="16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took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314144"/>
                </a:solidFill>
                <a:latin typeface="Arial"/>
                <a:cs typeface="Arial"/>
              </a:rPr>
              <a:t>part.</a:t>
            </a:r>
            <a:endParaRPr sz="16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409"/>
              </a:spcBef>
              <a:buChar char="•"/>
              <a:tabLst>
                <a:tab pos="299085" algn="l"/>
                <a:tab pos="299720" algn="l"/>
              </a:tabLst>
            </a:pP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181</a:t>
            </a:r>
            <a:r>
              <a:rPr dirty="0" sz="16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people</a:t>
            </a:r>
            <a:r>
              <a:rPr dirty="0" sz="16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worked</a:t>
            </a:r>
            <a:r>
              <a:rPr dirty="0" sz="16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in</a:t>
            </a:r>
            <a:r>
              <a:rPr dirty="0" sz="1600" spc="-7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South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West</a:t>
            </a:r>
            <a:r>
              <a:rPr dirty="0" sz="16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314144"/>
                </a:solidFill>
                <a:latin typeface="Arial"/>
                <a:cs typeface="Arial"/>
              </a:rPr>
              <a:t>London.</a:t>
            </a:r>
            <a:endParaRPr sz="1600">
              <a:latin typeface="Arial"/>
              <a:cs typeface="Arial"/>
            </a:endParaRPr>
          </a:p>
        </p:txBody>
      </p:sp>
      <p:graphicFrame>
        <p:nvGraphicFramePr>
          <p:cNvPr id="5" name="object 5" descr=""/>
          <p:cNvGraphicFramePr>
            <a:graphicFrameLocks noGrp="1"/>
          </p:cNvGraphicFramePr>
          <p:nvPr/>
        </p:nvGraphicFramePr>
        <p:xfrm>
          <a:off x="921359" y="1943861"/>
          <a:ext cx="4672330" cy="24504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15440"/>
                <a:gridCol w="1261745"/>
                <a:gridCol w="418464"/>
                <a:gridCol w="617854"/>
                <a:gridCol w="394335"/>
                <a:gridCol w="363220"/>
              </a:tblGrid>
              <a:tr h="350520">
                <a:tc>
                  <a:txBody>
                    <a:bodyPr/>
                    <a:lstStyle/>
                    <a:p>
                      <a:pPr algn="r" marR="11811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North</a:t>
                      </a:r>
                      <a:r>
                        <a:rPr dirty="0" sz="1200" spc="-2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Central</a:t>
                      </a:r>
                      <a:r>
                        <a:rPr dirty="0" sz="1200" spc="-3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London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11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dirty="0" sz="12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176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8740"/>
                </a:tc>
                <a:tc gridSpan="2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46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50520">
                <a:tc>
                  <a:txBody>
                    <a:bodyPr/>
                    <a:lstStyle/>
                    <a:p>
                      <a:pPr algn="r" marR="123189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North</a:t>
                      </a:r>
                      <a:r>
                        <a:rPr dirty="0" sz="1200" spc="-4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East</a:t>
                      </a:r>
                      <a:r>
                        <a:rPr dirty="0" sz="1200" spc="-35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London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11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dirty="0" sz="1200" spc="-25">
                          <a:solidFill>
                            <a:srgbClr val="0070CE"/>
                          </a:solidFill>
                          <a:latin typeface="Arial"/>
                          <a:cs typeface="Arial"/>
                        </a:rPr>
                        <a:t>286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8740"/>
                </a:tc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50520">
                <a:tc>
                  <a:txBody>
                    <a:bodyPr/>
                    <a:lstStyle/>
                    <a:p>
                      <a:pPr algn="r" marR="12255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North</a:t>
                      </a:r>
                      <a:r>
                        <a:rPr dirty="0" sz="1200" spc="-35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West</a:t>
                      </a:r>
                      <a:r>
                        <a:rPr dirty="0" sz="1200" spc="-25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London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11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dirty="0" sz="1200" spc="-25">
                          <a:solidFill>
                            <a:srgbClr val="0070CE"/>
                          </a:solidFill>
                          <a:latin typeface="Arial"/>
                          <a:cs typeface="Arial"/>
                        </a:rPr>
                        <a:t>134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87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46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49885">
                <a:tc>
                  <a:txBody>
                    <a:bodyPr/>
                    <a:lstStyle/>
                    <a:p>
                      <a:pPr algn="r" marR="11811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South</a:t>
                      </a:r>
                      <a:r>
                        <a:rPr dirty="0" sz="1200" spc="-15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East </a:t>
                      </a:r>
                      <a:r>
                        <a:rPr dirty="0" sz="1200" spc="-1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London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11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dirty="0" sz="1200" spc="-25">
                          <a:solidFill>
                            <a:srgbClr val="0070CE"/>
                          </a:solidFill>
                          <a:latin typeface="Arial"/>
                          <a:cs typeface="Arial"/>
                        </a:rPr>
                        <a:t>244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87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46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49885">
                <a:tc>
                  <a:txBody>
                    <a:bodyPr/>
                    <a:lstStyle/>
                    <a:p>
                      <a:pPr algn="r" marR="12255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South</a:t>
                      </a:r>
                      <a:r>
                        <a:rPr dirty="0" sz="1200" spc="-2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West</a:t>
                      </a:r>
                      <a:r>
                        <a:rPr dirty="0" sz="1200" spc="-2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London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11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AD237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AD2373"/>
                    </a:solidFill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dirty="0" sz="1200" spc="-25">
                          <a:solidFill>
                            <a:srgbClr val="AD2373"/>
                          </a:solidFill>
                          <a:latin typeface="Arial"/>
                          <a:cs typeface="Arial"/>
                        </a:rPr>
                        <a:t>181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87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6" name="object 6" descr=""/>
          <p:cNvSpPr/>
          <p:nvPr/>
        </p:nvSpPr>
        <p:spPr>
          <a:xfrm>
            <a:off x="2491739" y="3959352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 h="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CEE7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2491739" y="3433571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 h="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CEE7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2491739" y="2907792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 h="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CEE7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2491739" y="2382011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 h="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CEE7FF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10" name="object 10" descr=""/>
          <p:cNvGrpSpPr/>
          <p:nvPr/>
        </p:nvGrpSpPr>
        <p:grpSpPr>
          <a:xfrm>
            <a:off x="0" y="1851469"/>
            <a:ext cx="6858000" cy="2899410"/>
            <a:chOff x="0" y="1851469"/>
            <a:chExt cx="6858000" cy="2899410"/>
          </a:xfrm>
        </p:grpSpPr>
        <p:sp>
          <p:nvSpPr>
            <p:cNvPr id="11" name="object 11" descr=""/>
            <p:cNvSpPr/>
            <p:nvPr/>
          </p:nvSpPr>
          <p:spPr>
            <a:xfrm>
              <a:off x="0" y="4497324"/>
              <a:ext cx="6858000" cy="125095"/>
            </a:xfrm>
            <a:custGeom>
              <a:avLst/>
              <a:gdLst/>
              <a:ahLst/>
              <a:cxnLst/>
              <a:rect l="l" t="t" r="r" b="b"/>
              <a:pathLst>
                <a:path w="6858000" h="125095">
                  <a:moveTo>
                    <a:pt x="0" y="124967"/>
                  </a:moveTo>
                  <a:lnTo>
                    <a:pt x="6858000" y="124967"/>
                  </a:lnTo>
                  <a:lnTo>
                    <a:pt x="6858000" y="0"/>
                  </a:lnTo>
                  <a:lnTo>
                    <a:pt x="0" y="0"/>
                  </a:lnTo>
                  <a:lnTo>
                    <a:pt x="0" y="124967"/>
                  </a:lnTo>
                  <a:close/>
                </a:path>
              </a:pathLst>
            </a:custGeom>
            <a:solidFill>
              <a:srgbClr val="41B6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0" y="4622292"/>
              <a:ext cx="6858000" cy="128270"/>
            </a:xfrm>
            <a:custGeom>
              <a:avLst/>
              <a:gdLst/>
              <a:ahLst/>
              <a:cxnLst/>
              <a:rect l="l" t="t" r="r" b="b"/>
              <a:pathLst>
                <a:path w="6858000" h="128270">
                  <a:moveTo>
                    <a:pt x="6858000" y="0"/>
                  </a:moveTo>
                  <a:lnTo>
                    <a:pt x="0" y="0"/>
                  </a:lnTo>
                  <a:lnTo>
                    <a:pt x="0" y="128016"/>
                  </a:lnTo>
                  <a:lnTo>
                    <a:pt x="6858000" y="128016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00A9C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2491739" y="1856232"/>
              <a:ext cx="45720" cy="2627630"/>
            </a:xfrm>
            <a:custGeom>
              <a:avLst/>
              <a:gdLst/>
              <a:ahLst/>
              <a:cxnLst/>
              <a:rect l="l" t="t" r="r" b="b"/>
              <a:pathLst>
                <a:path w="45719" h="2627629">
                  <a:moveTo>
                    <a:pt x="45720" y="2627375"/>
                  </a:moveTo>
                  <a:lnTo>
                    <a:pt x="45720" y="0"/>
                  </a:lnTo>
                </a:path>
                <a:path w="45719" h="2627629">
                  <a:moveTo>
                    <a:pt x="0" y="2627375"/>
                  </a:moveTo>
                  <a:lnTo>
                    <a:pt x="45720" y="2627375"/>
                  </a:lnTo>
                </a:path>
                <a:path w="45719" h="2627629">
                  <a:moveTo>
                    <a:pt x="0" y="0"/>
                  </a:moveTo>
                  <a:lnTo>
                    <a:pt x="45720" y="0"/>
                  </a:lnTo>
                </a:path>
              </a:pathLst>
            </a:custGeom>
            <a:ln w="9525">
              <a:solidFill>
                <a:srgbClr val="CEE7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605599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Who</a:t>
            </a:r>
            <a:r>
              <a:rPr dirty="0" spc="-30"/>
              <a:t> </a:t>
            </a:r>
            <a:r>
              <a:rPr dirty="0"/>
              <a:t>shared</a:t>
            </a:r>
            <a:r>
              <a:rPr dirty="0" spc="-35"/>
              <a:t> </a:t>
            </a:r>
            <a:r>
              <a:rPr dirty="0"/>
              <a:t>their</a:t>
            </a:r>
            <a:r>
              <a:rPr dirty="0" spc="-30"/>
              <a:t> </a:t>
            </a:r>
            <a:r>
              <a:rPr dirty="0" spc="-10"/>
              <a:t>experiences?</a:t>
            </a: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602843" y="3777234"/>
          <a:ext cx="5596255" cy="6369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15895"/>
                <a:gridCol w="40005"/>
                <a:gridCol w="119380"/>
                <a:gridCol w="2725420"/>
              </a:tblGrid>
              <a:tr h="156845">
                <a:tc>
                  <a:txBody>
                    <a:bodyPr/>
                    <a:lstStyle/>
                    <a:p>
                      <a:pPr algn="r" marR="113030">
                        <a:lnSpc>
                          <a:spcPts val="1135"/>
                        </a:lnSpc>
                      </a:pPr>
                      <a:r>
                        <a:rPr dirty="0" sz="11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Other</a:t>
                      </a:r>
                      <a:r>
                        <a:rPr dirty="0" sz="1100" spc="-4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supporting</a:t>
                      </a:r>
                      <a:r>
                        <a:rPr dirty="0" sz="1100" spc="-35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clinical</a:t>
                      </a:r>
                      <a:r>
                        <a:rPr dirty="0" sz="1100" spc="-25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roles</a:t>
                      </a:r>
                      <a:r>
                        <a:rPr dirty="0" sz="1100" spc="-35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e.g.</a:t>
                      </a:r>
                      <a:r>
                        <a:rPr dirty="0" sz="1100" spc="-2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5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HCA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4940">
                        <a:lnSpc>
                          <a:spcPts val="1135"/>
                        </a:lnSpc>
                      </a:pPr>
                      <a:r>
                        <a:rPr dirty="0" sz="1200" spc="-25">
                          <a:solidFill>
                            <a:srgbClr val="0A86FF"/>
                          </a:solidFill>
                          <a:latin typeface="Arial"/>
                          <a:cs typeface="Arial"/>
                        </a:rPr>
                        <a:t>3%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749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0180">
                <a:tc>
                  <a:txBody>
                    <a:bodyPr/>
                    <a:lstStyle/>
                    <a:p>
                      <a:pPr algn="r" marR="113030">
                        <a:lnSpc>
                          <a:spcPts val="1220"/>
                        </a:lnSpc>
                      </a:pPr>
                      <a:r>
                        <a:rPr dirty="0" sz="11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Other</a:t>
                      </a:r>
                      <a:r>
                        <a:rPr dirty="0" sz="1100" spc="-3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patient</a:t>
                      </a:r>
                      <a:r>
                        <a:rPr dirty="0" sz="1100" spc="-3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care</a:t>
                      </a:r>
                      <a:r>
                        <a:rPr dirty="0" sz="1100" spc="-3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roles</a:t>
                      </a:r>
                      <a:r>
                        <a:rPr dirty="0" sz="1100" spc="-25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e.g.</a:t>
                      </a:r>
                      <a:r>
                        <a:rPr dirty="0" sz="1100" spc="-25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health</a:t>
                      </a:r>
                      <a:r>
                        <a:rPr dirty="0" sz="1100" spc="-3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coach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ts val="1245"/>
                        </a:lnSpc>
                      </a:pPr>
                      <a:r>
                        <a:rPr dirty="0" sz="1200" spc="-25">
                          <a:solidFill>
                            <a:srgbClr val="0A86FF"/>
                          </a:solidFill>
                          <a:latin typeface="Arial"/>
                          <a:cs typeface="Arial"/>
                        </a:rPr>
                        <a:t>2%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234950">
                <a:tc>
                  <a:txBody>
                    <a:bodyPr/>
                    <a:lstStyle/>
                    <a:p>
                      <a:pPr algn="r" marR="1511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Other</a:t>
                      </a:r>
                      <a:r>
                        <a:rPr dirty="0" sz="1100" spc="-3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roles</a:t>
                      </a:r>
                      <a:r>
                        <a:rPr dirty="0" sz="1100" spc="-25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e.g.</a:t>
                      </a:r>
                      <a:r>
                        <a:rPr dirty="0" sz="1100" spc="-25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student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5"/>
                        </a:lnSpc>
                        <a:spcBef>
                          <a:spcPts val="395"/>
                        </a:spcBef>
                      </a:pPr>
                      <a:r>
                        <a:rPr dirty="0" sz="1200" spc="-25">
                          <a:solidFill>
                            <a:srgbClr val="0A86FF"/>
                          </a:solidFill>
                          <a:latin typeface="Arial"/>
                          <a:cs typeface="Arial"/>
                        </a:rPr>
                        <a:t>1%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50165"/>
                </a:tc>
              </a:tr>
            </a:tbl>
          </a:graphicData>
        </a:graphic>
      </p:graphicFrame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447395" y="1896617"/>
          <a:ext cx="5751195" cy="18078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70835"/>
                <a:gridCol w="39369"/>
                <a:gridCol w="356869"/>
                <a:gridCol w="386079"/>
                <a:gridCol w="727710"/>
                <a:gridCol w="79375"/>
                <a:gridCol w="876300"/>
                <a:gridCol w="414020"/>
              </a:tblGrid>
              <a:tr h="156845">
                <a:tc>
                  <a:txBody>
                    <a:bodyPr/>
                    <a:lstStyle/>
                    <a:p>
                      <a:pPr algn="r" marR="113030">
                        <a:lnSpc>
                          <a:spcPts val="1135"/>
                        </a:lnSpc>
                      </a:pPr>
                      <a:r>
                        <a:rPr dirty="0" sz="11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GP</a:t>
                      </a:r>
                      <a:r>
                        <a:rPr dirty="0" sz="1100" spc="-2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1100" spc="-2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salaried,</a:t>
                      </a:r>
                      <a:r>
                        <a:rPr dirty="0" sz="1100" spc="-2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partner</a:t>
                      </a:r>
                      <a:r>
                        <a:rPr dirty="0" sz="1100" spc="-2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2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locum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ts val="1135"/>
                        </a:lnSpc>
                      </a:pPr>
                      <a:r>
                        <a:rPr dirty="0" sz="1200" spc="-25">
                          <a:solidFill>
                            <a:srgbClr val="0A86FF"/>
                          </a:solidFill>
                          <a:latin typeface="Arial"/>
                          <a:cs typeface="Arial"/>
                        </a:rPr>
                        <a:t>31%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736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0020">
                <a:tc>
                  <a:txBody>
                    <a:bodyPr/>
                    <a:lstStyle/>
                    <a:p>
                      <a:pPr algn="r" marR="113664">
                        <a:lnSpc>
                          <a:spcPts val="1135"/>
                        </a:lnSpc>
                      </a:pPr>
                      <a:r>
                        <a:rPr dirty="0" sz="11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Administrative,</a:t>
                      </a:r>
                      <a:r>
                        <a:rPr dirty="0" sz="1100" spc="-4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clerical,</a:t>
                      </a:r>
                      <a:r>
                        <a:rPr dirty="0" sz="1100" spc="-4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reception</a:t>
                      </a:r>
                      <a:r>
                        <a:rPr dirty="0" sz="1100" spc="-3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IT</a:t>
                      </a:r>
                      <a:r>
                        <a:rPr dirty="0" sz="1100" spc="-3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roles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1165"/>
                        </a:lnSpc>
                      </a:pPr>
                      <a:r>
                        <a:rPr dirty="0" sz="1200" spc="-25">
                          <a:solidFill>
                            <a:srgbClr val="0A86FF"/>
                          </a:solidFill>
                          <a:latin typeface="Arial"/>
                          <a:cs typeface="Arial"/>
                        </a:rPr>
                        <a:t>20%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742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59385">
                <a:tc>
                  <a:txBody>
                    <a:bodyPr/>
                    <a:lstStyle/>
                    <a:p>
                      <a:pPr algn="r" marR="112395">
                        <a:lnSpc>
                          <a:spcPts val="1135"/>
                        </a:lnSpc>
                      </a:pPr>
                      <a:r>
                        <a:rPr dirty="0" sz="11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Practice</a:t>
                      </a:r>
                      <a:r>
                        <a:rPr dirty="0" sz="1100" spc="-35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Manager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60"/>
                        </a:lnSpc>
                      </a:pPr>
                      <a:r>
                        <a:rPr dirty="0" sz="1200" spc="-25">
                          <a:solidFill>
                            <a:srgbClr val="0A86FF"/>
                          </a:solidFill>
                          <a:latin typeface="Arial"/>
                          <a:cs typeface="Arial"/>
                        </a:rPr>
                        <a:t>19%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742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59385">
                <a:tc>
                  <a:txBody>
                    <a:bodyPr/>
                    <a:lstStyle/>
                    <a:p>
                      <a:pPr algn="r" marR="113030">
                        <a:lnSpc>
                          <a:spcPts val="1160"/>
                        </a:lnSpc>
                      </a:pPr>
                      <a:r>
                        <a:rPr dirty="0" sz="11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practice</a:t>
                      </a:r>
                      <a:r>
                        <a:rPr dirty="0" sz="1100" spc="-35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nurse</a:t>
                      </a:r>
                      <a:r>
                        <a:rPr dirty="0" sz="1100" spc="-4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3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5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ANP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 marL="8255">
                        <a:lnSpc>
                          <a:spcPts val="1160"/>
                        </a:lnSpc>
                      </a:pPr>
                      <a:r>
                        <a:rPr dirty="0" sz="1200" spc="-25">
                          <a:solidFill>
                            <a:srgbClr val="0A86FF"/>
                          </a:solidFill>
                          <a:latin typeface="Arial"/>
                          <a:cs typeface="Arial"/>
                        </a:rPr>
                        <a:t>9%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755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0020">
                <a:tc>
                  <a:txBody>
                    <a:bodyPr/>
                    <a:lstStyle/>
                    <a:p>
                      <a:pPr algn="r" marR="113664">
                        <a:lnSpc>
                          <a:spcPts val="1165"/>
                        </a:lnSpc>
                      </a:pPr>
                      <a:r>
                        <a:rPr dirty="0" sz="11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Other</a:t>
                      </a:r>
                      <a:r>
                        <a:rPr dirty="0" sz="1100" spc="-3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senior</a:t>
                      </a:r>
                      <a:r>
                        <a:rPr dirty="0" sz="1100" spc="-3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management</a:t>
                      </a:r>
                      <a:r>
                        <a:rPr dirty="0" sz="1100" spc="-3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roles</a:t>
                      </a:r>
                      <a:r>
                        <a:rPr dirty="0" sz="1100" spc="-35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e.g</a:t>
                      </a:r>
                      <a:r>
                        <a:rPr dirty="0" sz="1100" spc="-25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finance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 marL="155575">
                        <a:lnSpc>
                          <a:spcPts val="1165"/>
                        </a:lnSpc>
                      </a:pPr>
                      <a:r>
                        <a:rPr dirty="0" sz="1200" spc="-25">
                          <a:solidFill>
                            <a:srgbClr val="0A86FF"/>
                          </a:solidFill>
                          <a:latin typeface="Arial"/>
                          <a:cs typeface="Arial"/>
                        </a:rPr>
                        <a:t>6%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742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0020">
                <a:tc>
                  <a:txBody>
                    <a:bodyPr/>
                    <a:lstStyle/>
                    <a:p>
                      <a:pPr algn="r" marR="151765">
                        <a:lnSpc>
                          <a:spcPts val="1135"/>
                        </a:lnSpc>
                      </a:pPr>
                      <a:r>
                        <a:rPr dirty="0" sz="11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Optometrist,</a:t>
                      </a:r>
                      <a:r>
                        <a:rPr dirty="0" sz="1100" spc="-5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optician,</a:t>
                      </a:r>
                      <a:r>
                        <a:rPr dirty="0" sz="1100" spc="-5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optical</a:t>
                      </a:r>
                      <a:r>
                        <a:rPr dirty="0" sz="1100" spc="-45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assistant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1160"/>
                        </a:lnSpc>
                      </a:pPr>
                      <a:r>
                        <a:rPr dirty="0" sz="1200" spc="-25">
                          <a:solidFill>
                            <a:srgbClr val="0A86FF"/>
                          </a:solidFill>
                          <a:latin typeface="Arial"/>
                          <a:cs typeface="Arial"/>
                        </a:rPr>
                        <a:t>5%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749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0180">
                <a:tc>
                  <a:txBody>
                    <a:bodyPr/>
                    <a:lstStyle/>
                    <a:p>
                      <a:pPr algn="r" marR="145415">
                        <a:lnSpc>
                          <a:spcPts val="1220"/>
                        </a:lnSpc>
                      </a:pPr>
                      <a:r>
                        <a:rPr dirty="0" sz="11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Pharmacist,</a:t>
                      </a:r>
                      <a:r>
                        <a:rPr dirty="0" sz="1100" spc="-45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pharmacy</a:t>
                      </a:r>
                      <a:r>
                        <a:rPr dirty="0" sz="1100" spc="-15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technician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45"/>
                        </a:lnSpc>
                      </a:pPr>
                      <a:r>
                        <a:rPr dirty="0" sz="1200" spc="-25">
                          <a:solidFill>
                            <a:srgbClr val="0A86FF"/>
                          </a:solidFill>
                          <a:latin typeface="Arial"/>
                          <a:cs typeface="Arial"/>
                        </a:rPr>
                        <a:t>4%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34950">
                <a:tc>
                  <a:txBody>
                    <a:bodyPr/>
                    <a:lstStyle/>
                    <a:p>
                      <a:pPr algn="r" marR="15240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Dentist,</a:t>
                      </a:r>
                      <a:r>
                        <a:rPr dirty="0" sz="1100" spc="-3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dental</a:t>
                      </a:r>
                      <a:r>
                        <a:rPr dirty="0" sz="1100" spc="-25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nurse</a:t>
                      </a:r>
                      <a:r>
                        <a:rPr dirty="0" sz="1100" spc="-3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3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other</a:t>
                      </a:r>
                      <a:r>
                        <a:rPr dirty="0" sz="1100" spc="-25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clinical</a:t>
                      </a:r>
                      <a:r>
                        <a:rPr dirty="0" sz="1100" spc="-35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dental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 marL="114935">
                        <a:lnSpc>
                          <a:spcPts val="1355"/>
                        </a:lnSpc>
                        <a:spcBef>
                          <a:spcPts val="395"/>
                        </a:spcBef>
                      </a:pPr>
                      <a:r>
                        <a:rPr dirty="0" sz="1200" spc="-25">
                          <a:solidFill>
                            <a:srgbClr val="0A86FF"/>
                          </a:solidFill>
                          <a:latin typeface="Arial"/>
                          <a:cs typeface="Arial"/>
                        </a:rPr>
                        <a:t>1%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79248">
                      <a:solidFill>
                        <a:srgbClr val="41B6E6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 descr=""/>
          <p:cNvSpPr/>
          <p:nvPr/>
        </p:nvSpPr>
        <p:spPr>
          <a:xfrm>
            <a:off x="3275076" y="4207764"/>
            <a:ext cx="43180" cy="0"/>
          </a:xfrm>
          <a:custGeom>
            <a:avLst/>
            <a:gdLst/>
            <a:ahLst/>
            <a:cxnLst/>
            <a:rect l="l" t="t" r="r" b="b"/>
            <a:pathLst>
              <a:path w="43179" h="0">
                <a:moveTo>
                  <a:pt x="0" y="0"/>
                </a:moveTo>
                <a:lnTo>
                  <a:pt x="42672" y="0"/>
                </a:lnTo>
              </a:path>
            </a:pathLst>
          </a:custGeom>
          <a:ln w="9525">
            <a:solidFill>
              <a:srgbClr val="CEE7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3275076" y="3973067"/>
            <a:ext cx="43180" cy="0"/>
          </a:xfrm>
          <a:custGeom>
            <a:avLst/>
            <a:gdLst/>
            <a:ahLst/>
            <a:cxnLst/>
            <a:rect l="l" t="t" r="r" b="b"/>
            <a:pathLst>
              <a:path w="43179" h="0">
                <a:moveTo>
                  <a:pt x="0" y="0"/>
                </a:moveTo>
                <a:lnTo>
                  <a:pt x="42672" y="0"/>
                </a:lnTo>
              </a:path>
            </a:pathLst>
          </a:custGeom>
          <a:ln w="9525">
            <a:solidFill>
              <a:srgbClr val="CEE7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3275076" y="3502152"/>
            <a:ext cx="43180" cy="0"/>
          </a:xfrm>
          <a:custGeom>
            <a:avLst/>
            <a:gdLst/>
            <a:ahLst/>
            <a:cxnLst/>
            <a:rect l="l" t="t" r="r" b="b"/>
            <a:pathLst>
              <a:path w="43179" h="0">
                <a:moveTo>
                  <a:pt x="0" y="0"/>
                </a:moveTo>
                <a:lnTo>
                  <a:pt x="42672" y="0"/>
                </a:lnTo>
              </a:path>
            </a:pathLst>
          </a:custGeom>
          <a:ln w="9525">
            <a:solidFill>
              <a:srgbClr val="CEE7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3275076" y="3267455"/>
            <a:ext cx="43180" cy="0"/>
          </a:xfrm>
          <a:custGeom>
            <a:avLst/>
            <a:gdLst/>
            <a:ahLst/>
            <a:cxnLst/>
            <a:rect l="l" t="t" r="r" b="b"/>
            <a:pathLst>
              <a:path w="43179" h="0">
                <a:moveTo>
                  <a:pt x="0" y="0"/>
                </a:moveTo>
                <a:lnTo>
                  <a:pt x="42672" y="0"/>
                </a:lnTo>
              </a:path>
            </a:pathLst>
          </a:custGeom>
          <a:ln w="9525">
            <a:solidFill>
              <a:srgbClr val="CEE7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3275076" y="3032760"/>
            <a:ext cx="43180" cy="0"/>
          </a:xfrm>
          <a:custGeom>
            <a:avLst/>
            <a:gdLst/>
            <a:ahLst/>
            <a:cxnLst/>
            <a:rect l="l" t="t" r="r" b="b"/>
            <a:pathLst>
              <a:path w="43179" h="0">
                <a:moveTo>
                  <a:pt x="0" y="0"/>
                </a:moveTo>
                <a:lnTo>
                  <a:pt x="42672" y="0"/>
                </a:lnTo>
              </a:path>
            </a:pathLst>
          </a:custGeom>
          <a:ln w="9525">
            <a:solidFill>
              <a:srgbClr val="CEE7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3275076" y="2798064"/>
            <a:ext cx="43180" cy="0"/>
          </a:xfrm>
          <a:custGeom>
            <a:avLst/>
            <a:gdLst/>
            <a:ahLst/>
            <a:cxnLst/>
            <a:rect l="l" t="t" r="r" b="b"/>
            <a:pathLst>
              <a:path w="43179" h="0">
                <a:moveTo>
                  <a:pt x="0" y="0"/>
                </a:moveTo>
                <a:lnTo>
                  <a:pt x="42672" y="0"/>
                </a:lnTo>
              </a:path>
            </a:pathLst>
          </a:custGeom>
          <a:ln w="9525">
            <a:solidFill>
              <a:srgbClr val="CEE7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3275076" y="2561844"/>
            <a:ext cx="43180" cy="0"/>
          </a:xfrm>
          <a:custGeom>
            <a:avLst/>
            <a:gdLst/>
            <a:ahLst/>
            <a:cxnLst/>
            <a:rect l="l" t="t" r="r" b="b"/>
            <a:pathLst>
              <a:path w="43179" h="0">
                <a:moveTo>
                  <a:pt x="0" y="0"/>
                </a:moveTo>
                <a:lnTo>
                  <a:pt x="42672" y="0"/>
                </a:lnTo>
              </a:path>
            </a:pathLst>
          </a:custGeom>
          <a:ln w="9525">
            <a:solidFill>
              <a:srgbClr val="CEE7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/>
          <p:nvPr/>
        </p:nvSpPr>
        <p:spPr>
          <a:xfrm>
            <a:off x="3275076" y="2327148"/>
            <a:ext cx="43180" cy="0"/>
          </a:xfrm>
          <a:custGeom>
            <a:avLst/>
            <a:gdLst/>
            <a:ahLst/>
            <a:cxnLst/>
            <a:rect l="l" t="t" r="r" b="b"/>
            <a:pathLst>
              <a:path w="43179" h="0">
                <a:moveTo>
                  <a:pt x="0" y="0"/>
                </a:moveTo>
                <a:lnTo>
                  <a:pt x="42672" y="0"/>
                </a:lnTo>
              </a:path>
            </a:pathLst>
          </a:custGeom>
          <a:ln w="9525">
            <a:solidFill>
              <a:srgbClr val="CEE7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/>
          <p:nvPr/>
        </p:nvSpPr>
        <p:spPr>
          <a:xfrm>
            <a:off x="3275076" y="2092451"/>
            <a:ext cx="43180" cy="0"/>
          </a:xfrm>
          <a:custGeom>
            <a:avLst/>
            <a:gdLst/>
            <a:ahLst/>
            <a:cxnLst/>
            <a:rect l="l" t="t" r="r" b="b"/>
            <a:pathLst>
              <a:path w="43179" h="0">
                <a:moveTo>
                  <a:pt x="0" y="0"/>
                </a:moveTo>
                <a:lnTo>
                  <a:pt x="42672" y="0"/>
                </a:lnTo>
              </a:path>
            </a:pathLst>
          </a:custGeom>
          <a:ln w="9525">
            <a:solidFill>
              <a:srgbClr val="CEE7FF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14" name="object 14" descr=""/>
          <p:cNvGrpSpPr/>
          <p:nvPr/>
        </p:nvGrpSpPr>
        <p:grpSpPr>
          <a:xfrm>
            <a:off x="3275076" y="1851469"/>
            <a:ext cx="758190" cy="2597785"/>
            <a:chOff x="3275076" y="1851469"/>
            <a:chExt cx="758190" cy="2597785"/>
          </a:xfrm>
        </p:grpSpPr>
        <p:sp>
          <p:nvSpPr>
            <p:cNvPr id="15" name="object 15" descr=""/>
            <p:cNvSpPr/>
            <p:nvPr/>
          </p:nvSpPr>
          <p:spPr>
            <a:xfrm>
              <a:off x="3318510" y="2602229"/>
              <a:ext cx="715010" cy="1332230"/>
            </a:xfrm>
            <a:custGeom>
              <a:avLst/>
              <a:gdLst/>
              <a:ahLst/>
              <a:cxnLst/>
              <a:rect l="l" t="t" r="r" b="b"/>
              <a:pathLst>
                <a:path w="715010" h="1332229">
                  <a:moveTo>
                    <a:pt x="237744" y="1175004"/>
                  </a:moveTo>
                  <a:lnTo>
                    <a:pt x="0" y="1175004"/>
                  </a:lnTo>
                  <a:lnTo>
                    <a:pt x="0" y="1331976"/>
                  </a:lnTo>
                  <a:lnTo>
                    <a:pt x="237744" y="1331976"/>
                  </a:lnTo>
                  <a:lnTo>
                    <a:pt x="237744" y="1175004"/>
                  </a:lnTo>
                  <a:close/>
                </a:path>
                <a:path w="715010" h="1332229">
                  <a:moveTo>
                    <a:pt x="316992" y="704088"/>
                  </a:moveTo>
                  <a:lnTo>
                    <a:pt x="0" y="704088"/>
                  </a:lnTo>
                  <a:lnTo>
                    <a:pt x="0" y="861060"/>
                  </a:lnTo>
                  <a:lnTo>
                    <a:pt x="316992" y="861060"/>
                  </a:lnTo>
                  <a:lnTo>
                    <a:pt x="316992" y="704088"/>
                  </a:lnTo>
                  <a:close/>
                </a:path>
                <a:path w="715010" h="1332229">
                  <a:moveTo>
                    <a:pt x="477012" y="234696"/>
                  </a:moveTo>
                  <a:lnTo>
                    <a:pt x="0" y="234696"/>
                  </a:lnTo>
                  <a:lnTo>
                    <a:pt x="0" y="391668"/>
                  </a:lnTo>
                  <a:lnTo>
                    <a:pt x="477012" y="391668"/>
                  </a:lnTo>
                  <a:lnTo>
                    <a:pt x="477012" y="234696"/>
                  </a:lnTo>
                  <a:close/>
                </a:path>
                <a:path w="715010" h="1332229">
                  <a:moveTo>
                    <a:pt x="714756" y="0"/>
                  </a:moveTo>
                  <a:lnTo>
                    <a:pt x="0" y="0"/>
                  </a:lnTo>
                  <a:lnTo>
                    <a:pt x="0" y="155448"/>
                  </a:lnTo>
                  <a:lnTo>
                    <a:pt x="714756" y="155448"/>
                  </a:lnTo>
                  <a:lnTo>
                    <a:pt x="714756" y="0"/>
                  </a:lnTo>
                  <a:close/>
                </a:path>
              </a:pathLst>
            </a:custGeom>
            <a:solidFill>
              <a:srgbClr val="41B6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3275076" y="1856232"/>
              <a:ext cx="43180" cy="2588260"/>
            </a:xfrm>
            <a:custGeom>
              <a:avLst/>
              <a:gdLst/>
              <a:ahLst/>
              <a:cxnLst/>
              <a:rect l="l" t="t" r="r" b="b"/>
              <a:pathLst>
                <a:path w="43179" h="2588260">
                  <a:moveTo>
                    <a:pt x="42672" y="2587752"/>
                  </a:moveTo>
                  <a:lnTo>
                    <a:pt x="42672" y="0"/>
                  </a:lnTo>
                </a:path>
                <a:path w="43179" h="2588260">
                  <a:moveTo>
                    <a:pt x="0" y="2587752"/>
                  </a:moveTo>
                  <a:lnTo>
                    <a:pt x="42672" y="2587752"/>
                  </a:lnTo>
                </a:path>
                <a:path w="43179" h="2588260">
                  <a:moveTo>
                    <a:pt x="0" y="1882139"/>
                  </a:moveTo>
                  <a:lnTo>
                    <a:pt x="42672" y="1882139"/>
                  </a:lnTo>
                </a:path>
                <a:path w="43179" h="2588260">
                  <a:moveTo>
                    <a:pt x="0" y="0"/>
                  </a:moveTo>
                  <a:lnTo>
                    <a:pt x="42672" y="0"/>
                  </a:lnTo>
                </a:path>
              </a:pathLst>
            </a:custGeom>
            <a:ln w="9525">
              <a:solidFill>
                <a:srgbClr val="CEE7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" name="object 17" descr=""/>
          <p:cNvSpPr txBox="1"/>
          <p:nvPr/>
        </p:nvSpPr>
        <p:spPr>
          <a:xfrm>
            <a:off x="347268" y="978535"/>
            <a:ext cx="6009640" cy="708025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marL="12700" marR="5080">
              <a:lnSpc>
                <a:spcPts val="1730"/>
              </a:lnSpc>
              <a:spcBef>
                <a:spcPts val="310"/>
              </a:spcBef>
            </a:pP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6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roles</a:t>
            </a:r>
            <a:r>
              <a:rPr dirty="0" sz="16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6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6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181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people</a:t>
            </a:r>
            <a:r>
              <a:rPr dirty="0" sz="16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responding</a:t>
            </a:r>
            <a:r>
              <a:rPr dirty="0" sz="16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from</a:t>
            </a:r>
            <a:r>
              <a:rPr dirty="0" sz="16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South</a:t>
            </a:r>
            <a:r>
              <a:rPr dirty="0" sz="16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West</a:t>
            </a:r>
            <a:r>
              <a:rPr dirty="0" sz="16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314144"/>
                </a:solidFill>
                <a:latin typeface="Arial"/>
                <a:cs typeface="Arial"/>
              </a:rPr>
              <a:t>London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are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 spc="-20">
                <a:solidFill>
                  <a:srgbClr val="314144"/>
                </a:solidFill>
                <a:latin typeface="Arial"/>
                <a:cs typeface="Arial"/>
              </a:rPr>
              <a:t>below.</a:t>
            </a:r>
            <a:r>
              <a:rPr dirty="0" sz="1600" spc="-6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This</a:t>
            </a:r>
            <a:r>
              <a:rPr dirty="0" sz="16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represents</a:t>
            </a:r>
            <a:r>
              <a:rPr dirty="0" sz="16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about</a:t>
            </a:r>
            <a:r>
              <a:rPr dirty="0" sz="16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4%</a:t>
            </a:r>
            <a:r>
              <a:rPr dirty="0" sz="16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6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primary</a:t>
            </a:r>
            <a:r>
              <a:rPr dirty="0" sz="16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care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314144"/>
                </a:solidFill>
                <a:latin typeface="Arial"/>
                <a:cs typeface="Arial"/>
              </a:rPr>
              <a:t>workforce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in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South</a:t>
            </a:r>
            <a:r>
              <a:rPr dirty="0" sz="16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West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314144"/>
                </a:solidFill>
                <a:latin typeface="Arial"/>
                <a:cs typeface="Arial"/>
              </a:rPr>
              <a:t>London.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605599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Who</a:t>
            </a:r>
            <a:r>
              <a:rPr dirty="0" spc="-30"/>
              <a:t> </a:t>
            </a:r>
            <a:r>
              <a:rPr dirty="0"/>
              <a:t>shared</a:t>
            </a:r>
            <a:r>
              <a:rPr dirty="0" spc="-35"/>
              <a:t> </a:t>
            </a:r>
            <a:r>
              <a:rPr dirty="0"/>
              <a:t>their</a:t>
            </a:r>
            <a:r>
              <a:rPr dirty="0" spc="-30"/>
              <a:t> </a:t>
            </a:r>
            <a:r>
              <a:rPr dirty="0" spc="-10"/>
              <a:t>experiences?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4180141" y="2181057"/>
            <a:ext cx="2003425" cy="1702435"/>
            <a:chOff x="4180141" y="2181057"/>
            <a:chExt cx="2003425" cy="1702435"/>
          </a:xfrm>
        </p:grpSpPr>
        <p:sp>
          <p:nvSpPr>
            <p:cNvPr id="4" name="object 4" descr=""/>
            <p:cNvSpPr/>
            <p:nvPr/>
          </p:nvSpPr>
          <p:spPr>
            <a:xfrm>
              <a:off x="5126735" y="2885948"/>
              <a:ext cx="836294" cy="146050"/>
            </a:xfrm>
            <a:custGeom>
              <a:avLst/>
              <a:gdLst/>
              <a:ahLst/>
              <a:cxnLst/>
              <a:rect l="l" t="t" r="r" b="b"/>
              <a:pathLst>
                <a:path w="836295" h="146050">
                  <a:moveTo>
                    <a:pt x="828548" y="0"/>
                  </a:moveTo>
                  <a:lnTo>
                    <a:pt x="0" y="146050"/>
                  </a:lnTo>
                  <a:lnTo>
                    <a:pt x="836040" y="52324"/>
                  </a:lnTo>
                  <a:lnTo>
                    <a:pt x="832723" y="26066"/>
                  </a:lnTo>
                  <a:lnTo>
                    <a:pt x="828548" y="0"/>
                  </a:lnTo>
                  <a:close/>
                </a:path>
              </a:pathLst>
            </a:custGeom>
            <a:solidFill>
              <a:srgbClr val="AD23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5126735" y="2938272"/>
              <a:ext cx="841375" cy="860425"/>
            </a:xfrm>
            <a:custGeom>
              <a:avLst/>
              <a:gdLst/>
              <a:ahLst/>
              <a:cxnLst/>
              <a:rect l="l" t="t" r="r" b="b"/>
              <a:pathLst>
                <a:path w="841375" h="860425">
                  <a:moveTo>
                    <a:pt x="836040" y="0"/>
                  </a:moveTo>
                  <a:lnTo>
                    <a:pt x="0" y="93725"/>
                  </a:lnTo>
                  <a:lnTo>
                    <a:pt x="347599" y="859916"/>
                  </a:lnTo>
                  <a:lnTo>
                    <a:pt x="392007" y="838176"/>
                  </a:lnTo>
                  <a:lnTo>
                    <a:pt x="434688" y="814100"/>
                  </a:lnTo>
                  <a:lnTo>
                    <a:pt x="475584" y="787792"/>
                  </a:lnTo>
                  <a:lnTo>
                    <a:pt x="514637" y="759354"/>
                  </a:lnTo>
                  <a:lnTo>
                    <a:pt x="551788" y="728889"/>
                  </a:lnTo>
                  <a:lnTo>
                    <a:pt x="586979" y="696498"/>
                  </a:lnTo>
                  <a:lnTo>
                    <a:pt x="620153" y="662285"/>
                  </a:lnTo>
                  <a:lnTo>
                    <a:pt x="651250" y="626352"/>
                  </a:lnTo>
                  <a:lnTo>
                    <a:pt x="680213" y="588800"/>
                  </a:lnTo>
                  <a:lnTo>
                    <a:pt x="706984" y="549734"/>
                  </a:lnTo>
                  <a:lnTo>
                    <a:pt x="731504" y="509254"/>
                  </a:lnTo>
                  <a:lnTo>
                    <a:pt x="753715" y="467463"/>
                  </a:lnTo>
                  <a:lnTo>
                    <a:pt x="773559" y="424464"/>
                  </a:lnTo>
                  <a:lnTo>
                    <a:pt x="790978" y="380359"/>
                  </a:lnTo>
                  <a:lnTo>
                    <a:pt x="805913" y="335251"/>
                  </a:lnTo>
                  <a:lnTo>
                    <a:pt x="818307" y="289242"/>
                  </a:lnTo>
                  <a:lnTo>
                    <a:pt x="828102" y="242434"/>
                  </a:lnTo>
                  <a:lnTo>
                    <a:pt x="835238" y="194930"/>
                  </a:lnTo>
                  <a:lnTo>
                    <a:pt x="839658" y="146832"/>
                  </a:lnTo>
                  <a:lnTo>
                    <a:pt x="841304" y="98243"/>
                  </a:lnTo>
                  <a:lnTo>
                    <a:pt x="840118" y="49264"/>
                  </a:lnTo>
                  <a:lnTo>
                    <a:pt x="836040" y="0"/>
                  </a:lnTo>
                  <a:close/>
                </a:path>
              </a:pathLst>
            </a:custGeom>
            <a:solidFill>
              <a:srgbClr val="00A9C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5126735" y="2938272"/>
              <a:ext cx="841375" cy="860425"/>
            </a:xfrm>
            <a:custGeom>
              <a:avLst/>
              <a:gdLst/>
              <a:ahLst/>
              <a:cxnLst/>
              <a:rect l="l" t="t" r="r" b="b"/>
              <a:pathLst>
                <a:path w="841375" h="860425">
                  <a:moveTo>
                    <a:pt x="836040" y="0"/>
                  </a:moveTo>
                  <a:lnTo>
                    <a:pt x="840118" y="49264"/>
                  </a:lnTo>
                  <a:lnTo>
                    <a:pt x="841304" y="98243"/>
                  </a:lnTo>
                  <a:lnTo>
                    <a:pt x="839658" y="146832"/>
                  </a:lnTo>
                  <a:lnTo>
                    <a:pt x="835238" y="194930"/>
                  </a:lnTo>
                  <a:lnTo>
                    <a:pt x="828102" y="242434"/>
                  </a:lnTo>
                  <a:lnTo>
                    <a:pt x="818307" y="289242"/>
                  </a:lnTo>
                  <a:lnTo>
                    <a:pt x="805913" y="335251"/>
                  </a:lnTo>
                  <a:lnTo>
                    <a:pt x="790978" y="380359"/>
                  </a:lnTo>
                  <a:lnTo>
                    <a:pt x="773559" y="424464"/>
                  </a:lnTo>
                  <a:lnTo>
                    <a:pt x="753715" y="467463"/>
                  </a:lnTo>
                  <a:lnTo>
                    <a:pt x="731504" y="509254"/>
                  </a:lnTo>
                  <a:lnTo>
                    <a:pt x="706984" y="549734"/>
                  </a:lnTo>
                  <a:lnTo>
                    <a:pt x="680213" y="588800"/>
                  </a:lnTo>
                  <a:lnTo>
                    <a:pt x="651250" y="626352"/>
                  </a:lnTo>
                  <a:lnTo>
                    <a:pt x="620153" y="662285"/>
                  </a:lnTo>
                  <a:lnTo>
                    <a:pt x="586979" y="696498"/>
                  </a:lnTo>
                  <a:lnTo>
                    <a:pt x="551788" y="728889"/>
                  </a:lnTo>
                  <a:lnTo>
                    <a:pt x="514637" y="759354"/>
                  </a:lnTo>
                  <a:lnTo>
                    <a:pt x="475584" y="787792"/>
                  </a:lnTo>
                  <a:lnTo>
                    <a:pt x="434688" y="814100"/>
                  </a:lnTo>
                  <a:lnTo>
                    <a:pt x="392007" y="838176"/>
                  </a:lnTo>
                  <a:lnTo>
                    <a:pt x="347599" y="859916"/>
                  </a:lnTo>
                  <a:lnTo>
                    <a:pt x="0" y="93725"/>
                  </a:lnTo>
                  <a:lnTo>
                    <a:pt x="836040" y="0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4285320" y="2190582"/>
              <a:ext cx="1670050" cy="1683385"/>
            </a:xfrm>
            <a:custGeom>
              <a:avLst/>
              <a:gdLst/>
              <a:ahLst/>
              <a:cxnLst/>
              <a:rect l="l" t="t" r="r" b="b"/>
              <a:pathLst>
                <a:path w="1670050" h="1683385">
                  <a:moveTo>
                    <a:pt x="853223" y="0"/>
                  </a:moveTo>
                  <a:lnTo>
                    <a:pt x="808058" y="549"/>
                  </a:lnTo>
                  <a:lnTo>
                    <a:pt x="762773" y="3557"/>
                  </a:lnTo>
                  <a:lnTo>
                    <a:pt x="717463" y="9060"/>
                  </a:lnTo>
                  <a:lnTo>
                    <a:pt x="672221" y="17092"/>
                  </a:lnTo>
                  <a:lnTo>
                    <a:pt x="627141" y="27689"/>
                  </a:lnTo>
                  <a:lnTo>
                    <a:pt x="582318" y="40886"/>
                  </a:lnTo>
                  <a:lnTo>
                    <a:pt x="537845" y="56720"/>
                  </a:lnTo>
                  <a:lnTo>
                    <a:pt x="493816" y="75224"/>
                  </a:lnTo>
                  <a:lnTo>
                    <a:pt x="450899" y="96166"/>
                  </a:lnTo>
                  <a:lnTo>
                    <a:pt x="409699" y="119202"/>
                  </a:lnTo>
                  <a:lnTo>
                    <a:pt x="370251" y="144237"/>
                  </a:lnTo>
                  <a:lnTo>
                    <a:pt x="332589" y="171177"/>
                  </a:lnTo>
                  <a:lnTo>
                    <a:pt x="296750" y="199928"/>
                  </a:lnTo>
                  <a:lnTo>
                    <a:pt x="262768" y="230397"/>
                  </a:lnTo>
                  <a:lnTo>
                    <a:pt x="230679" y="262488"/>
                  </a:lnTo>
                  <a:lnTo>
                    <a:pt x="200518" y="296109"/>
                  </a:lnTo>
                  <a:lnTo>
                    <a:pt x="172321" y="331165"/>
                  </a:lnTo>
                  <a:lnTo>
                    <a:pt x="146123" y="367562"/>
                  </a:lnTo>
                  <a:lnTo>
                    <a:pt x="121960" y="405207"/>
                  </a:lnTo>
                  <a:lnTo>
                    <a:pt x="99866" y="444004"/>
                  </a:lnTo>
                  <a:lnTo>
                    <a:pt x="79878" y="483860"/>
                  </a:lnTo>
                  <a:lnTo>
                    <a:pt x="62030" y="524682"/>
                  </a:lnTo>
                  <a:lnTo>
                    <a:pt x="46358" y="566375"/>
                  </a:lnTo>
                  <a:lnTo>
                    <a:pt x="32897" y="608844"/>
                  </a:lnTo>
                  <a:lnTo>
                    <a:pt x="21683" y="651997"/>
                  </a:lnTo>
                  <a:lnTo>
                    <a:pt x="12750" y="695739"/>
                  </a:lnTo>
                  <a:lnTo>
                    <a:pt x="6136" y="739975"/>
                  </a:lnTo>
                  <a:lnTo>
                    <a:pt x="1873" y="784613"/>
                  </a:lnTo>
                  <a:lnTo>
                    <a:pt x="0" y="829558"/>
                  </a:lnTo>
                  <a:lnTo>
                    <a:pt x="549" y="874716"/>
                  </a:lnTo>
                  <a:lnTo>
                    <a:pt x="3557" y="919992"/>
                  </a:lnTo>
                  <a:lnTo>
                    <a:pt x="9060" y="965294"/>
                  </a:lnTo>
                  <a:lnTo>
                    <a:pt x="17092" y="1010527"/>
                  </a:lnTo>
                  <a:lnTo>
                    <a:pt x="27689" y="1055596"/>
                  </a:lnTo>
                  <a:lnTo>
                    <a:pt x="40886" y="1100409"/>
                  </a:lnTo>
                  <a:lnTo>
                    <a:pt x="56720" y="1144870"/>
                  </a:lnTo>
                  <a:lnTo>
                    <a:pt x="75224" y="1188887"/>
                  </a:lnTo>
                  <a:lnTo>
                    <a:pt x="96166" y="1231815"/>
                  </a:lnTo>
                  <a:lnTo>
                    <a:pt x="119202" y="1273027"/>
                  </a:lnTo>
                  <a:lnTo>
                    <a:pt x="144237" y="1312487"/>
                  </a:lnTo>
                  <a:lnTo>
                    <a:pt x="171177" y="1350158"/>
                  </a:lnTo>
                  <a:lnTo>
                    <a:pt x="199929" y="1386007"/>
                  </a:lnTo>
                  <a:lnTo>
                    <a:pt x="230398" y="1419997"/>
                  </a:lnTo>
                  <a:lnTo>
                    <a:pt x="262490" y="1452093"/>
                  </a:lnTo>
                  <a:lnTo>
                    <a:pt x="296112" y="1482261"/>
                  </a:lnTo>
                  <a:lnTo>
                    <a:pt x="331169" y="1510464"/>
                  </a:lnTo>
                  <a:lnTo>
                    <a:pt x="367568" y="1536667"/>
                  </a:lnTo>
                  <a:lnTo>
                    <a:pt x="405214" y="1560836"/>
                  </a:lnTo>
                  <a:lnTo>
                    <a:pt x="444013" y="1582934"/>
                  </a:lnTo>
                  <a:lnTo>
                    <a:pt x="483872" y="1602926"/>
                  </a:lnTo>
                  <a:lnTo>
                    <a:pt x="524696" y="1620777"/>
                  </a:lnTo>
                  <a:lnTo>
                    <a:pt x="566392" y="1636452"/>
                  </a:lnTo>
                  <a:lnTo>
                    <a:pt x="608866" y="1649916"/>
                  </a:lnTo>
                  <a:lnTo>
                    <a:pt x="652022" y="1661132"/>
                  </a:lnTo>
                  <a:lnTo>
                    <a:pt x="695769" y="1670066"/>
                  </a:lnTo>
                  <a:lnTo>
                    <a:pt x="740011" y="1676683"/>
                  </a:lnTo>
                  <a:lnTo>
                    <a:pt x="784655" y="1680946"/>
                  </a:lnTo>
                  <a:lnTo>
                    <a:pt x="829606" y="1682822"/>
                  </a:lnTo>
                  <a:lnTo>
                    <a:pt x="874771" y="1682273"/>
                  </a:lnTo>
                  <a:lnTo>
                    <a:pt x="920056" y="1679266"/>
                  </a:lnTo>
                  <a:lnTo>
                    <a:pt x="965366" y="1673764"/>
                  </a:lnTo>
                  <a:lnTo>
                    <a:pt x="1010608" y="1665733"/>
                  </a:lnTo>
                  <a:lnTo>
                    <a:pt x="1055688" y="1655137"/>
                  </a:lnTo>
                  <a:lnTo>
                    <a:pt x="1100511" y="1641940"/>
                  </a:lnTo>
                  <a:lnTo>
                    <a:pt x="1144985" y="1626108"/>
                  </a:lnTo>
                  <a:lnTo>
                    <a:pt x="1189014" y="1607606"/>
                  </a:lnTo>
                  <a:lnTo>
                    <a:pt x="841415" y="841415"/>
                  </a:lnTo>
                  <a:lnTo>
                    <a:pt x="1669963" y="695365"/>
                  </a:lnTo>
                  <a:lnTo>
                    <a:pt x="1659112" y="643566"/>
                  </a:lnTo>
                  <a:lnTo>
                    <a:pt x="1645071" y="592637"/>
                  </a:lnTo>
                  <a:lnTo>
                    <a:pt x="1627886" y="542685"/>
                  </a:lnTo>
                  <a:lnTo>
                    <a:pt x="1607606" y="493816"/>
                  </a:lnTo>
                  <a:lnTo>
                    <a:pt x="1586663" y="450899"/>
                  </a:lnTo>
                  <a:lnTo>
                    <a:pt x="1563627" y="409699"/>
                  </a:lnTo>
                  <a:lnTo>
                    <a:pt x="1538592" y="370251"/>
                  </a:lnTo>
                  <a:lnTo>
                    <a:pt x="1511652" y="332589"/>
                  </a:lnTo>
                  <a:lnTo>
                    <a:pt x="1482900" y="296750"/>
                  </a:lnTo>
                  <a:lnTo>
                    <a:pt x="1452431" y="262768"/>
                  </a:lnTo>
                  <a:lnTo>
                    <a:pt x="1420339" y="230679"/>
                  </a:lnTo>
                  <a:lnTo>
                    <a:pt x="1386717" y="200518"/>
                  </a:lnTo>
                  <a:lnTo>
                    <a:pt x="1351660" y="172321"/>
                  </a:lnTo>
                  <a:lnTo>
                    <a:pt x="1315262" y="146123"/>
                  </a:lnTo>
                  <a:lnTo>
                    <a:pt x="1277616" y="121960"/>
                  </a:lnTo>
                  <a:lnTo>
                    <a:pt x="1238816" y="99866"/>
                  </a:lnTo>
                  <a:lnTo>
                    <a:pt x="1198957" y="79878"/>
                  </a:lnTo>
                  <a:lnTo>
                    <a:pt x="1158133" y="62030"/>
                  </a:lnTo>
                  <a:lnTo>
                    <a:pt x="1116437" y="46358"/>
                  </a:lnTo>
                  <a:lnTo>
                    <a:pt x="1073964" y="32897"/>
                  </a:lnTo>
                  <a:lnTo>
                    <a:pt x="1030807" y="21683"/>
                  </a:lnTo>
                  <a:lnTo>
                    <a:pt x="987060" y="12750"/>
                  </a:lnTo>
                  <a:lnTo>
                    <a:pt x="942818" y="6136"/>
                  </a:lnTo>
                  <a:lnTo>
                    <a:pt x="898174" y="1873"/>
                  </a:lnTo>
                  <a:lnTo>
                    <a:pt x="853223" y="0"/>
                  </a:lnTo>
                  <a:close/>
                </a:path>
              </a:pathLst>
            </a:custGeom>
            <a:solidFill>
              <a:srgbClr val="002F8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4285320" y="2190582"/>
              <a:ext cx="1670050" cy="1683385"/>
            </a:xfrm>
            <a:custGeom>
              <a:avLst/>
              <a:gdLst/>
              <a:ahLst/>
              <a:cxnLst/>
              <a:rect l="l" t="t" r="r" b="b"/>
              <a:pathLst>
                <a:path w="1670050" h="1683385">
                  <a:moveTo>
                    <a:pt x="1189014" y="1607606"/>
                  </a:moveTo>
                  <a:lnTo>
                    <a:pt x="1144985" y="1626108"/>
                  </a:lnTo>
                  <a:lnTo>
                    <a:pt x="1100511" y="1641940"/>
                  </a:lnTo>
                  <a:lnTo>
                    <a:pt x="1055688" y="1655137"/>
                  </a:lnTo>
                  <a:lnTo>
                    <a:pt x="1010608" y="1665733"/>
                  </a:lnTo>
                  <a:lnTo>
                    <a:pt x="965366" y="1673764"/>
                  </a:lnTo>
                  <a:lnTo>
                    <a:pt x="920056" y="1679266"/>
                  </a:lnTo>
                  <a:lnTo>
                    <a:pt x="874771" y="1682273"/>
                  </a:lnTo>
                  <a:lnTo>
                    <a:pt x="829606" y="1682822"/>
                  </a:lnTo>
                  <a:lnTo>
                    <a:pt x="784655" y="1680946"/>
                  </a:lnTo>
                  <a:lnTo>
                    <a:pt x="740011" y="1676683"/>
                  </a:lnTo>
                  <a:lnTo>
                    <a:pt x="695769" y="1670066"/>
                  </a:lnTo>
                  <a:lnTo>
                    <a:pt x="652022" y="1661132"/>
                  </a:lnTo>
                  <a:lnTo>
                    <a:pt x="608866" y="1649916"/>
                  </a:lnTo>
                  <a:lnTo>
                    <a:pt x="566392" y="1636452"/>
                  </a:lnTo>
                  <a:lnTo>
                    <a:pt x="524696" y="1620777"/>
                  </a:lnTo>
                  <a:lnTo>
                    <a:pt x="483872" y="1602926"/>
                  </a:lnTo>
                  <a:lnTo>
                    <a:pt x="444013" y="1582934"/>
                  </a:lnTo>
                  <a:lnTo>
                    <a:pt x="405214" y="1560836"/>
                  </a:lnTo>
                  <a:lnTo>
                    <a:pt x="367568" y="1536667"/>
                  </a:lnTo>
                  <a:lnTo>
                    <a:pt x="331169" y="1510464"/>
                  </a:lnTo>
                  <a:lnTo>
                    <a:pt x="296112" y="1482261"/>
                  </a:lnTo>
                  <a:lnTo>
                    <a:pt x="262490" y="1452093"/>
                  </a:lnTo>
                  <a:lnTo>
                    <a:pt x="230398" y="1419997"/>
                  </a:lnTo>
                  <a:lnTo>
                    <a:pt x="199929" y="1386007"/>
                  </a:lnTo>
                  <a:lnTo>
                    <a:pt x="171177" y="1350158"/>
                  </a:lnTo>
                  <a:lnTo>
                    <a:pt x="144237" y="1312487"/>
                  </a:lnTo>
                  <a:lnTo>
                    <a:pt x="119202" y="1273027"/>
                  </a:lnTo>
                  <a:lnTo>
                    <a:pt x="96166" y="1231815"/>
                  </a:lnTo>
                  <a:lnTo>
                    <a:pt x="75224" y="1188887"/>
                  </a:lnTo>
                  <a:lnTo>
                    <a:pt x="56720" y="1144870"/>
                  </a:lnTo>
                  <a:lnTo>
                    <a:pt x="40886" y="1100409"/>
                  </a:lnTo>
                  <a:lnTo>
                    <a:pt x="27689" y="1055596"/>
                  </a:lnTo>
                  <a:lnTo>
                    <a:pt x="17092" y="1010527"/>
                  </a:lnTo>
                  <a:lnTo>
                    <a:pt x="9060" y="965294"/>
                  </a:lnTo>
                  <a:lnTo>
                    <a:pt x="3557" y="919992"/>
                  </a:lnTo>
                  <a:lnTo>
                    <a:pt x="549" y="874716"/>
                  </a:lnTo>
                  <a:lnTo>
                    <a:pt x="0" y="829558"/>
                  </a:lnTo>
                  <a:lnTo>
                    <a:pt x="1873" y="784613"/>
                  </a:lnTo>
                  <a:lnTo>
                    <a:pt x="6136" y="739975"/>
                  </a:lnTo>
                  <a:lnTo>
                    <a:pt x="12750" y="695739"/>
                  </a:lnTo>
                  <a:lnTo>
                    <a:pt x="21683" y="651997"/>
                  </a:lnTo>
                  <a:lnTo>
                    <a:pt x="32897" y="608844"/>
                  </a:lnTo>
                  <a:lnTo>
                    <a:pt x="46358" y="566375"/>
                  </a:lnTo>
                  <a:lnTo>
                    <a:pt x="62030" y="524682"/>
                  </a:lnTo>
                  <a:lnTo>
                    <a:pt x="79878" y="483860"/>
                  </a:lnTo>
                  <a:lnTo>
                    <a:pt x="99866" y="444004"/>
                  </a:lnTo>
                  <a:lnTo>
                    <a:pt x="121960" y="405207"/>
                  </a:lnTo>
                  <a:lnTo>
                    <a:pt x="146123" y="367562"/>
                  </a:lnTo>
                  <a:lnTo>
                    <a:pt x="172321" y="331165"/>
                  </a:lnTo>
                  <a:lnTo>
                    <a:pt x="200518" y="296109"/>
                  </a:lnTo>
                  <a:lnTo>
                    <a:pt x="230679" y="262488"/>
                  </a:lnTo>
                  <a:lnTo>
                    <a:pt x="262768" y="230397"/>
                  </a:lnTo>
                  <a:lnTo>
                    <a:pt x="296750" y="199928"/>
                  </a:lnTo>
                  <a:lnTo>
                    <a:pt x="332589" y="171177"/>
                  </a:lnTo>
                  <a:lnTo>
                    <a:pt x="370251" y="144237"/>
                  </a:lnTo>
                  <a:lnTo>
                    <a:pt x="409699" y="119202"/>
                  </a:lnTo>
                  <a:lnTo>
                    <a:pt x="450899" y="96166"/>
                  </a:lnTo>
                  <a:lnTo>
                    <a:pt x="493816" y="75224"/>
                  </a:lnTo>
                  <a:lnTo>
                    <a:pt x="537845" y="56720"/>
                  </a:lnTo>
                  <a:lnTo>
                    <a:pt x="582318" y="40886"/>
                  </a:lnTo>
                  <a:lnTo>
                    <a:pt x="627141" y="27689"/>
                  </a:lnTo>
                  <a:lnTo>
                    <a:pt x="672221" y="17092"/>
                  </a:lnTo>
                  <a:lnTo>
                    <a:pt x="717463" y="9060"/>
                  </a:lnTo>
                  <a:lnTo>
                    <a:pt x="762773" y="3557"/>
                  </a:lnTo>
                  <a:lnTo>
                    <a:pt x="808058" y="549"/>
                  </a:lnTo>
                  <a:lnTo>
                    <a:pt x="853223" y="0"/>
                  </a:lnTo>
                  <a:lnTo>
                    <a:pt x="898174" y="1873"/>
                  </a:lnTo>
                  <a:lnTo>
                    <a:pt x="942818" y="6136"/>
                  </a:lnTo>
                  <a:lnTo>
                    <a:pt x="987060" y="12750"/>
                  </a:lnTo>
                  <a:lnTo>
                    <a:pt x="1030807" y="21683"/>
                  </a:lnTo>
                  <a:lnTo>
                    <a:pt x="1073964" y="32897"/>
                  </a:lnTo>
                  <a:lnTo>
                    <a:pt x="1116437" y="46358"/>
                  </a:lnTo>
                  <a:lnTo>
                    <a:pt x="1158133" y="62030"/>
                  </a:lnTo>
                  <a:lnTo>
                    <a:pt x="1198957" y="79878"/>
                  </a:lnTo>
                  <a:lnTo>
                    <a:pt x="1238816" y="99866"/>
                  </a:lnTo>
                  <a:lnTo>
                    <a:pt x="1277616" y="121960"/>
                  </a:lnTo>
                  <a:lnTo>
                    <a:pt x="1315262" y="146123"/>
                  </a:lnTo>
                  <a:lnTo>
                    <a:pt x="1351660" y="172321"/>
                  </a:lnTo>
                  <a:lnTo>
                    <a:pt x="1386717" y="200518"/>
                  </a:lnTo>
                  <a:lnTo>
                    <a:pt x="1420339" y="230679"/>
                  </a:lnTo>
                  <a:lnTo>
                    <a:pt x="1452431" y="262768"/>
                  </a:lnTo>
                  <a:lnTo>
                    <a:pt x="1482900" y="296750"/>
                  </a:lnTo>
                  <a:lnTo>
                    <a:pt x="1511652" y="332589"/>
                  </a:lnTo>
                  <a:lnTo>
                    <a:pt x="1538592" y="370251"/>
                  </a:lnTo>
                  <a:lnTo>
                    <a:pt x="1563627" y="409699"/>
                  </a:lnTo>
                  <a:lnTo>
                    <a:pt x="1586663" y="450899"/>
                  </a:lnTo>
                  <a:lnTo>
                    <a:pt x="1607606" y="493816"/>
                  </a:lnTo>
                  <a:lnTo>
                    <a:pt x="1627886" y="542685"/>
                  </a:lnTo>
                  <a:lnTo>
                    <a:pt x="1645071" y="592637"/>
                  </a:lnTo>
                  <a:lnTo>
                    <a:pt x="1659112" y="643566"/>
                  </a:lnTo>
                  <a:lnTo>
                    <a:pt x="1669963" y="695365"/>
                  </a:lnTo>
                  <a:lnTo>
                    <a:pt x="841415" y="841415"/>
                  </a:lnTo>
                  <a:lnTo>
                    <a:pt x="1189014" y="1607606"/>
                  </a:lnTo>
                  <a:close/>
                </a:path>
              </a:pathLst>
            </a:custGeom>
            <a:ln w="1904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4184903" y="2490216"/>
              <a:ext cx="1993900" cy="1143000"/>
            </a:xfrm>
            <a:custGeom>
              <a:avLst/>
              <a:gdLst/>
              <a:ahLst/>
              <a:cxnLst/>
              <a:rect l="l" t="t" r="r" b="b"/>
              <a:pathLst>
                <a:path w="1993900" h="1143000">
                  <a:moveTo>
                    <a:pt x="1673352" y="957071"/>
                  </a:moveTo>
                  <a:lnTo>
                    <a:pt x="1937004" y="1142999"/>
                  </a:lnTo>
                  <a:lnTo>
                    <a:pt x="1993392" y="1142999"/>
                  </a:lnTo>
                </a:path>
                <a:path w="1993900" h="1143000">
                  <a:moveTo>
                    <a:pt x="198120" y="149351"/>
                  </a:moveTo>
                  <a:lnTo>
                    <a:pt x="57912" y="0"/>
                  </a:lnTo>
                  <a:lnTo>
                    <a:pt x="0" y="0"/>
                  </a:lnTo>
                </a:path>
              </a:pathLst>
            </a:custGeom>
            <a:ln w="9525">
              <a:solidFill>
                <a:srgbClr val="8DC6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5949441" y="2114804"/>
            <a:ext cx="669925" cy="73279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700" marR="5080" indent="-2540">
              <a:lnSpc>
                <a:spcPct val="95600"/>
              </a:lnSpc>
              <a:spcBef>
                <a:spcPts val="160"/>
              </a:spcBef>
            </a:pPr>
            <a:r>
              <a:rPr dirty="0" sz="1200" spc="-20">
                <a:solidFill>
                  <a:srgbClr val="0A86FF"/>
                </a:solidFill>
                <a:latin typeface="Arial"/>
                <a:cs typeface="Arial"/>
              </a:rPr>
              <a:t>Non- </a:t>
            </a:r>
            <a:r>
              <a:rPr dirty="0" sz="1200" spc="-10">
                <a:solidFill>
                  <a:srgbClr val="0A86FF"/>
                </a:solidFill>
                <a:latin typeface="Arial"/>
                <a:cs typeface="Arial"/>
              </a:rPr>
              <a:t>binary </a:t>
            </a:r>
            <a:r>
              <a:rPr dirty="0" sz="1200">
                <a:solidFill>
                  <a:srgbClr val="0A86FF"/>
                </a:solidFill>
                <a:latin typeface="Arial"/>
                <a:cs typeface="Arial"/>
              </a:rPr>
              <a:t>and</a:t>
            </a:r>
            <a:r>
              <a:rPr dirty="0" sz="1200" spc="-45">
                <a:solidFill>
                  <a:srgbClr val="0A8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A86FF"/>
                </a:solidFill>
                <a:latin typeface="Arial"/>
                <a:cs typeface="Arial"/>
              </a:rPr>
              <a:t>other </a:t>
            </a: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6185408" y="3469640"/>
            <a:ext cx="356235" cy="382270"/>
          </a:xfrm>
          <a:prstGeom prst="rect">
            <a:avLst/>
          </a:prstGeom>
        </p:spPr>
        <p:txBody>
          <a:bodyPr wrap="square" lIns="0" tIns="25400" rIns="0" bIns="0" rtlCol="0" vert="horz">
            <a:spAutoFit/>
          </a:bodyPr>
          <a:lstStyle/>
          <a:p>
            <a:pPr marL="24765" marR="5080" indent="-12700">
              <a:lnSpc>
                <a:spcPts val="1370"/>
              </a:lnSpc>
              <a:spcBef>
                <a:spcPts val="200"/>
              </a:spcBef>
            </a:pPr>
            <a:r>
              <a:rPr dirty="0" sz="1200" spc="-20">
                <a:solidFill>
                  <a:srgbClr val="0A86FF"/>
                </a:solidFill>
                <a:latin typeface="Arial"/>
                <a:cs typeface="Arial"/>
              </a:rPr>
              <a:t>Male </a:t>
            </a: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635502" y="2325446"/>
            <a:ext cx="535305" cy="3829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1405"/>
              </a:lnSpc>
              <a:spcBef>
                <a:spcPts val="100"/>
              </a:spcBef>
            </a:pPr>
            <a:r>
              <a:rPr dirty="0" sz="1200" spc="-10">
                <a:solidFill>
                  <a:srgbClr val="0A86FF"/>
                </a:solidFill>
                <a:latin typeface="Arial"/>
                <a:cs typeface="Arial"/>
              </a:rPr>
              <a:t>Female</a:t>
            </a:r>
            <a:endParaRPr sz="1200">
              <a:latin typeface="Arial"/>
              <a:cs typeface="Arial"/>
            </a:endParaRPr>
          </a:p>
          <a:p>
            <a:pPr algn="ctr" marL="635">
              <a:lnSpc>
                <a:spcPts val="1405"/>
              </a:lnSpc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79%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3" name="object 13" descr=""/>
          <p:cNvGrpSpPr/>
          <p:nvPr/>
        </p:nvGrpSpPr>
        <p:grpSpPr>
          <a:xfrm>
            <a:off x="385572" y="2240279"/>
            <a:ext cx="3241675" cy="1606550"/>
            <a:chOff x="385572" y="2240279"/>
            <a:chExt cx="3241675" cy="1606550"/>
          </a:xfrm>
        </p:grpSpPr>
        <p:sp>
          <p:nvSpPr>
            <p:cNvPr id="14" name="object 14" descr=""/>
            <p:cNvSpPr/>
            <p:nvPr/>
          </p:nvSpPr>
          <p:spPr>
            <a:xfrm>
              <a:off x="1014984" y="2240279"/>
              <a:ext cx="2522220" cy="1602105"/>
            </a:xfrm>
            <a:custGeom>
              <a:avLst/>
              <a:gdLst/>
              <a:ahLst/>
              <a:cxnLst/>
              <a:rect l="l" t="t" r="r" b="b"/>
              <a:pathLst>
                <a:path w="2522220" h="1602104">
                  <a:moveTo>
                    <a:pt x="361188" y="1245108"/>
                  </a:moveTo>
                  <a:lnTo>
                    <a:pt x="0" y="1245108"/>
                  </a:lnTo>
                  <a:lnTo>
                    <a:pt x="0" y="1601724"/>
                  </a:lnTo>
                  <a:lnTo>
                    <a:pt x="361188" y="1601724"/>
                  </a:lnTo>
                  <a:lnTo>
                    <a:pt x="361188" y="1245108"/>
                  </a:lnTo>
                  <a:close/>
                </a:path>
                <a:path w="2522220" h="1602104">
                  <a:moveTo>
                    <a:pt x="900684" y="961644"/>
                  </a:moveTo>
                  <a:lnTo>
                    <a:pt x="541020" y="961644"/>
                  </a:lnTo>
                  <a:lnTo>
                    <a:pt x="541020" y="1601724"/>
                  </a:lnTo>
                  <a:lnTo>
                    <a:pt x="900684" y="1601724"/>
                  </a:lnTo>
                  <a:lnTo>
                    <a:pt x="900684" y="961644"/>
                  </a:lnTo>
                  <a:close/>
                </a:path>
                <a:path w="2522220" h="1602104">
                  <a:moveTo>
                    <a:pt x="1441704" y="711708"/>
                  </a:moveTo>
                  <a:lnTo>
                    <a:pt x="1080516" y="711708"/>
                  </a:lnTo>
                  <a:lnTo>
                    <a:pt x="1080516" y="1601724"/>
                  </a:lnTo>
                  <a:lnTo>
                    <a:pt x="1441704" y="1601724"/>
                  </a:lnTo>
                  <a:lnTo>
                    <a:pt x="1441704" y="711708"/>
                  </a:lnTo>
                  <a:close/>
                </a:path>
                <a:path w="2522220" h="1602104">
                  <a:moveTo>
                    <a:pt x="1981200" y="0"/>
                  </a:moveTo>
                  <a:lnTo>
                    <a:pt x="1621536" y="0"/>
                  </a:lnTo>
                  <a:lnTo>
                    <a:pt x="1621536" y="1601724"/>
                  </a:lnTo>
                  <a:lnTo>
                    <a:pt x="1981200" y="1601724"/>
                  </a:lnTo>
                  <a:lnTo>
                    <a:pt x="1981200" y="0"/>
                  </a:lnTo>
                  <a:close/>
                </a:path>
                <a:path w="2522220" h="1602104">
                  <a:moveTo>
                    <a:pt x="2522220" y="1530096"/>
                  </a:moveTo>
                  <a:lnTo>
                    <a:pt x="2161032" y="1530096"/>
                  </a:lnTo>
                  <a:lnTo>
                    <a:pt x="2161032" y="1601724"/>
                  </a:lnTo>
                  <a:lnTo>
                    <a:pt x="2522220" y="1601724"/>
                  </a:lnTo>
                  <a:lnTo>
                    <a:pt x="2522220" y="1530096"/>
                  </a:lnTo>
                  <a:close/>
                </a:path>
              </a:pathLst>
            </a:custGeom>
            <a:solidFill>
              <a:srgbClr val="00A9C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385572" y="3842003"/>
              <a:ext cx="3241675" cy="0"/>
            </a:xfrm>
            <a:custGeom>
              <a:avLst/>
              <a:gdLst/>
              <a:ahLst/>
              <a:cxnLst/>
              <a:rect l="l" t="t" r="r" b="b"/>
              <a:pathLst>
                <a:path w="3241675" h="0">
                  <a:moveTo>
                    <a:pt x="0" y="0"/>
                  </a:moveTo>
                  <a:lnTo>
                    <a:pt x="3241548" y="0"/>
                  </a:lnTo>
                </a:path>
              </a:pathLst>
            </a:custGeom>
            <a:ln w="9525">
              <a:solidFill>
                <a:srgbClr val="CEE7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 txBox="1"/>
          <p:nvPr/>
        </p:nvSpPr>
        <p:spPr>
          <a:xfrm>
            <a:off x="531368" y="3588842"/>
            <a:ext cx="24701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1029106" y="2847085"/>
            <a:ext cx="873125" cy="594995"/>
          </a:xfrm>
          <a:prstGeom prst="rect">
            <a:avLst/>
          </a:prstGeom>
        </p:spPr>
        <p:txBody>
          <a:bodyPr wrap="square" lIns="0" tIns="113664" rIns="0" bIns="0" rtlCol="0" vert="horz">
            <a:spAutoFit/>
          </a:bodyPr>
          <a:lstStyle/>
          <a:p>
            <a:pPr marL="552450">
              <a:lnSpc>
                <a:spcPct val="100000"/>
              </a:lnSpc>
              <a:spcBef>
                <a:spcPts val="894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18%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2109597" y="2699130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2649982" y="1987042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45%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3233166" y="3518153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448157" y="3907028"/>
            <a:ext cx="317373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52450" algn="l"/>
                <a:tab pos="1092835" algn="l"/>
                <a:tab pos="1633220" algn="l"/>
                <a:tab pos="2174240" algn="l"/>
              </a:tabLst>
            </a:pP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16-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20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21-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30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31-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40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41-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50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51-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65</a:t>
            </a:r>
            <a:r>
              <a:rPr dirty="0" sz="1200" spc="37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66+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yrs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347268" y="978535"/>
            <a:ext cx="5819775" cy="708025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marL="12700" marR="5080">
              <a:lnSpc>
                <a:spcPts val="1730"/>
              </a:lnSpc>
              <a:spcBef>
                <a:spcPts val="310"/>
              </a:spcBef>
            </a:pP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6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age,</a:t>
            </a:r>
            <a:r>
              <a:rPr dirty="0" sz="16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gender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6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ethnicity</a:t>
            </a:r>
            <a:r>
              <a:rPr dirty="0" sz="16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profile</a:t>
            </a:r>
            <a:r>
              <a:rPr dirty="0" sz="16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6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6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181</a:t>
            </a:r>
            <a:r>
              <a:rPr dirty="0" sz="16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people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who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 spc="-20">
                <a:solidFill>
                  <a:srgbClr val="314144"/>
                </a:solidFill>
                <a:latin typeface="Arial"/>
                <a:cs typeface="Arial"/>
              </a:rPr>
              <a:t>took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part</a:t>
            </a:r>
            <a:r>
              <a:rPr dirty="0" sz="16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in</a:t>
            </a:r>
            <a:r>
              <a:rPr dirty="0" sz="16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South</a:t>
            </a:r>
            <a:r>
              <a:rPr dirty="0" sz="16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West</a:t>
            </a:r>
            <a:r>
              <a:rPr dirty="0" sz="16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London</a:t>
            </a:r>
            <a:r>
              <a:rPr dirty="0" sz="16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was</a:t>
            </a:r>
            <a:r>
              <a:rPr dirty="0" sz="16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broadly</a:t>
            </a:r>
            <a:r>
              <a:rPr dirty="0" sz="16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314144"/>
                </a:solidFill>
                <a:latin typeface="Arial"/>
                <a:cs typeface="Arial"/>
              </a:rPr>
              <a:t>representative</a:t>
            </a:r>
            <a:r>
              <a:rPr dirty="0" sz="16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6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 spc="-25">
                <a:solidFill>
                  <a:srgbClr val="314144"/>
                </a:solidFill>
                <a:latin typeface="Arial"/>
                <a:cs typeface="Arial"/>
              </a:rPr>
              <a:t>the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primary</a:t>
            </a:r>
            <a:r>
              <a:rPr dirty="0" sz="16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care</a:t>
            </a:r>
            <a:r>
              <a:rPr dirty="0" sz="16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workforce</a:t>
            </a:r>
            <a:r>
              <a:rPr dirty="0" sz="16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in</a:t>
            </a:r>
            <a:r>
              <a:rPr dirty="0" sz="1600" spc="-6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314144"/>
                </a:solidFill>
                <a:latin typeface="Arial"/>
                <a:cs typeface="Arial"/>
              </a:rPr>
              <a:t>area.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605599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Who</a:t>
            </a:r>
            <a:r>
              <a:rPr dirty="0" spc="-30"/>
              <a:t> </a:t>
            </a:r>
            <a:r>
              <a:rPr dirty="0"/>
              <a:t>shared</a:t>
            </a:r>
            <a:r>
              <a:rPr dirty="0" spc="-35"/>
              <a:t> </a:t>
            </a:r>
            <a:r>
              <a:rPr dirty="0"/>
              <a:t>their</a:t>
            </a:r>
            <a:r>
              <a:rPr dirty="0" spc="-30"/>
              <a:t> </a:t>
            </a:r>
            <a:r>
              <a:rPr dirty="0" spc="-10"/>
              <a:t>experiences?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2616707" y="1048321"/>
            <a:ext cx="3280410" cy="3333750"/>
            <a:chOff x="2616707" y="1048321"/>
            <a:chExt cx="3280410" cy="3333750"/>
          </a:xfrm>
        </p:grpSpPr>
        <p:sp>
          <p:nvSpPr>
            <p:cNvPr id="4" name="object 4" descr=""/>
            <p:cNvSpPr/>
            <p:nvPr/>
          </p:nvSpPr>
          <p:spPr>
            <a:xfrm>
              <a:off x="2663190" y="1096517"/>
              <a:ext cx="3234055" cy="3243580"/>
            </a:xfrm>
            <a:custGeom>
              <a:avLst/>
              <a:gdLst/>
              <a:ahLst/>
              <a:cxnLst/>
              <a:rect l="l" t="t" r="r" b="b"/>
              <a:pathLst>
                <a:path w="3234054" h="3243579">
                  <a:moveTo>
                    <a:pt x="74676" y="2816352"/>
                  </a:moveTo>
                  <a:lnTo>
                    <a:pt x="0" y="2816352"/>
                  </a:lnTo>
                  <a:lnTo>
                    <a:pt x="0" y="2987040"/>
                  </a:lnTo>
                  <a:lnTo>
                    <a:pt x="74676" y="2987040"/>
                  </a:lnTo>
                  <a:lnTo>
                    <a:pt x="74676" y="2816352"/>
                  </a:lnTo>
                  <a:close/>
                </a:path>
                <a:path w="3234054" h="3243579">
                  <a:moveTo>
                    <a:pt x="74676" y="2304288"/>
                  </a:moveTo>
                  <a:lnTo>
                    <a:pt x="0" y="2304288"/>
                  </a:lnTo>
                  <a:lnTo>
                    <a:pt x="0" y="2474976"/>
                  </a:lnTo>
                  <a:lnTo>
                    <a:pt x="74676" y="2474976"/>
                  </a:lnTo>
                  <a:lnTo>
                    <a:pt x="74676" y="2304288"/>
                  </a:lnTo>
                  <a:close/>
                </a:path>
                <a:path w="3234054" h="3243579">
                  <a:moveTo>
                    <a:pt x="74676" y="1792224"/>
                  </a:moveTo>
                  <a:lnTo>
                    <a:pt x="0" y="1792224"/>
                  </a:lnTo>
                  <a:lnTo>
                    <a:pt x="0" y="1962912"/>
                  </a:lnTo>
                  <a:lnTo>
                    <a:pt x="74676" y="1962912"/>
                  </a:lnTo>
                  <a:lnTo>
                    <a:pt x="74676" y="1792224"/>
                  </a:lnTo>
                  <a:close/>
                </a:path>
                <a:path w="3234054" h="3243579">
                  <a:moveTo>
                    <a:pt x="150876" y="3072384"/>
                  </a:moveTo>
                  <a:lnTo>
                    <a:pt x="0" y="3072384"/>
                  </a:lnTo>
                  <a:lnTo>
                    <a:pt x="0" y="3243072"/>
                  </a:lnTo>
                  <a:lnTo>
                    <a:pt x="150876" y="3243072"/>
                  </a:lnTo>
                  <a:lnTo>
                    <a:pt x="150876" y="3072384"/>
                  </a:lnTo>
                  <a:close/>
                </a:path>
                <a:path w="3234054" h="3243579">
                  <a:moveTo>
                    <a:pt x="225552" y="512064"/>
                  </a:moveTo>
                  <a:lnTo>
                    <a:pt x="0" y="512064"/>
                  </a:lnTo>
                  <a:lnTo>
                    <a:pt x="0" y="682752"/>
                  </a:lnTo>
                  <a:lnTo>
                    <a:pt x="225552" y="682752"/>
                  </a:lnTo>
                  <a:lnTo>
                    <a:pt x="225552" y="512064"/>
                  </a:lnTo>
                  <a:close/>
                </a:path>
                <a:path w="3234054" h="3243579">
                  <a:moveTo>
                    <a:pt x="300228" y="1536192"/>
                  </a:moveTo>
                  <a:lnTo>
                    <a:pt x="0" y="1536192"/>
                  </a:lnTo>
                  <a:lnTo>
                    <a:pt x="0" y="1706880"/>
                  </a:lnTo>
                  <a:lnTo>
                    <a:pt x="300228" y="1706880"/>
                  </a:lnTo>
                  <a:lnTo>
                    <a:pt x="300228" y="1536192"/>
                  </a:lnTo>
                  <a:close/>
                </a:path>
                <a:path w="3234054" h="3243579">
                  <a:moveTo>
                    <a:pt x="527304" y="1280160"/>
                  </a:moveTo>
                  <a:lnTo>
                    <a:pt x="0" y="1280160"/>
                  </a:lnTo>
                  <a:lnTo>
                    <a:pt x="0" y="1450848"/>
                  </a:lnTo>
                  <a:lnTo>
                    <a:pt x="527304" y="1450848"/>
                  </a:lnTo>
                  <a:lnTo>
                    <a:pt x="527304" y="1280160"/>
                  </a:lnTo>
                  <a:close/>
                </a:path>
                <a:path w="3234054" h="3243579">
                  <a:moveTo>
                    <a:pt x="527304" y="1024128"/>
                  </a:moveTo>
                  <a:lnTo>
                    <a:pt x="0" y="1024128"/>
                  </a:lnTo>
                  <a:lnTo>
                    <a:pt x="0" y="1194816"/>
                  </a:lnTo>
                  <a:lnTo>
                    <a:pt x="527304" y="1194816"/>
                  </a:lnTo>
                  <a:lnTo>
                    <a:pt x="527304" y="1024128"/>
                  </a:lnTo>
                  <a:close/>
                </a:path>
                <a:path w="3234054" h="3243579">
                  <a:moveTo>
                    <a:pt x="601980" y="256032"/>
                  </a:moveTo>
                  <a:lnTo>
                    <a:pt x="0" y="256032"/>
                  </a:lnTo>
                  <a:lnTo>
                    <a:pt x="0" y="426720"/>
                  </a:lnTo>
                  <a:lnTo>
                    <a:pt x="601980" y="426720"/>
                  </a:lnTo>
                  <a:lnTo>
                    <a:pt x="601980" y="256032"/>
                  </a:lnTo>
                  <a:close/>
                </a:path>
                <a:path w="3234054" h="3243579">
                  <a:moveTo>
                    <a:pt x="978408" y="0"/>
                  </a:moveTo>
                  <a:lnTo>
                    <a:pt x="0" y="0"/>
                  </a:lnTo>
                  <a:lnTo>
                    <a:pt x="0" y="170688"/>
                  </a:lnTo>
                  <a:lnTo>
                    <a:pt x="978408" y="170688"/>
                  </a:lnTo>
                  <a:lnTo>
                    <a:pt x="978408" y="0"/>
                  </a:lnTo>
                  <a:close/>
                </a:path>
                <a:path w="3234054" h="3243579">
                  <a:moveTo>
                    <a:pt x="3233928" y="2048256"/>
                  </a:moveTo>
                  <a:lnTo>
                    <a:pt x="0" y="2048256"/>
                  </a:lnTo>
                  <a:lnTo>
                    <a:pt x="0" y="2218944"/>
                  </a:lnTo>
                  <a:lnTo>
                    <a:pt x="3233928" y="2218944"/>
                  </a:lnTo>
                  <a:lnTo>
                    <a:pt x="3233928" y="2048256"/>
                  </a:lnTo>
                  <a:close/>
                </a:path>
              </a:pathLst>
            </a:custGeom>
            <a:solidFill>
              <a:srgbClr val="AD23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616707" y="1053083"/>
              <a:ext cx="47625" cy="3328670"/>
            </a:xfrm>
            <a:custGeom>
              <a:avLst/>
              <a:gdLst/>
              <a:ahLst/>
              <a:cxnLst/>
              <a:rect l="l" t="t" r="r" b="b"/>
              <a:pathLst>
                <a:path w="47625" h="3328670">
                  <a:moveTo>
                    <a:pt x="47243" y="3328416"/>
                  </a:moveTo>
                  <a:lnTo>
                    <a:pt x="47243" y="0"/>
                  </a:lnTo>
                </a:path>
                <a:path w="47625" h="3328670">
                  <a:moveTo>
                    <a:pt x="0" y="1024127"/>
                  </a:moveTo>
                  <a:lnTo>
                    <a:pt x="47243" y="1024127"/>
                  </a:lnTo>
                </a:path>
                <a:path w="47625" h="3328670">
                  <a:moveTo>
                    <a:pt x="0" y="768095"/>
                  </a:moveTo>
                  <a:lnTo>
                    <a:pt x="47243" y="768095"/>
                  </a:lnTo>
                </a:path>
                <a:path w="47625" h="3328670">
                  <a:moveTo>
                    <a:pt x="0" y="512063"/>
                  </a:moveTo>
                  <a:lnTo>
                    <a:pt x="47243" y="512063"/>
                  </a:lnTo>
                </a:path>
                <a:path w="47625" h="3328670">
                  <a:moveTo>
                    <a:pt x="0" y="256031"/>
                  </a:moveTo>
                  <a:lnTo>
                    <a:pt x="47243" y="256031"/>
                  </a:lnTo>
                </a:path>
                <a:path w="47625" h="3328670">
                  <a:moveTo>
                    <a:pt x="0" y="0"/>
                  </a:moveTo>
                  <a:lnTo>
                    <a:pt x="47243" y="0"/>
                  </a:lnTo>
                </a:path>
              </a:pathLst>
            </a:custGeom>
            <a:ln w="9525">
              <a:solidFill>
                <a:srgbClr val="CEE7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/>
          <p:nvPr/>
        </p:nvSpPr>
        <p:spPr>
          <a:xfrm>
            <a:off x="2616707" y="4381500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243" y="0"/>
                </a:lnTo>
              </a:path>
            </a:pathLst>
          </a:custGeom>
          <a:ln w="9525">
            <a:solidFill>
              <a:srgbClr val="CEE7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2616707" y="4125467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243" y="0"/>
                </a:lnTo>
              </a:path>
            </a:pathLst>
          </a:custGeom>
          <a:ln w="9525">
            <a:solidFill>
              <a:srgbClr val="CEE7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2616707" y="3869435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243" y="0"/>
                </a:lnTo>
              </a:path>
            </a:pathLst>
          </a:custGeom>
          <a:ln w="9525">
            <a:solidFill>
              <a:srgbClr val="CEE7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2616707" y="3613403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243" y="0"/>
                </a:lnTo>
              </a:path>
            </a:pathLst>
          </a:custGeom>
          <a:ln w="9525">
            <a:solidFill>
              <a:srgbClr val="CEE7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2616707" y="3357371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243" y="0"/>
                </a:lnTo>
              </a:path>
            </a:pathLst>
          </a:custGeom>
          <a:ln w="9525">
            <a:solidFill>
              <a:srgbClr val="CEE7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2616707" y="3101339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243" y="0"/>
                </a:lnTo>
              </a:path>
            </a:pathLst>
          </a:custGeom>
          <a:ln w="9525">
            <a:solidFill>
              <a:srgbClr val="CEE7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/>
          <p:nvPr/>
        </p:nvSpPr>
        <p:spPr>
          <a:xfrm>
            <a:off x="2616707" y="2845307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243" y="0"/>
                </a:lnTo>
              </a:path>
            </a:pathLst>
          </a:custGeom>
          <a:ln w="9525">
            <a:solidFill>
              <a:srgbClr val="CEE7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/>
          <p:nvPr/>
        </p:nvSpPr>
        <p:spPr>
          <a:xfrm>
            <a:off x="2616707" y="2589276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243" y="0"/>
                </a:lnTo>
              </a:path>
            </a:pathLst>
          </a:custGeom>
          <a:ln w="9525">
            <a:solidFill>
              <a:srgbClr val="CEE7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/>
          <p:nvPr/>
        </p:nvSpPr>
        <p:spPr>
          <a:xfrm>
            <a:off x="2616707" y="2333244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243" y="0"/>
                </a:lnTo>
              </a:path>
            </a:pathLst>
          </a:custGeom>
          <a:ln w="9525">
            <a:solidFill>
              <a:srgbClr val="CEE7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 txBox="1"/>
          <p:nvPr/>
        </p:nvSpPr>
        <p:spPr>
          <a:xfrm>
            <a:off x="5960490" y="3121532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43%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2952114" y="1584705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3328161" y="1328673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8%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3703701" y="1072641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13%</a:t>
            </a:r>
            <a:endParaRPr sz="1200">
              <a:latin typeface="Arial"/>
              <a:cs typeface="Arial"/>
            </a:endParaRPr>
          </a:p>
        </p:txBody>
      </p:sp>
      <p:graphicFrame>
        <p:nvGraphicFramePr>
          <p:cNvPr id="19" name="object 19" descr=""/>
          <p:cNvGraphicFramePr>
            <a:graphicFrameLocks noGrp="1"/>
          </p:cNvGraphicFramePr>
          <p:nvPr/>
        </p:nvGraphicFramePr>
        <p:xfrm>
          <a:off x="414172" y="2120645"/>
          <a:ext cx="3490595" cy="22574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49170"/>
                <a:gridCol w="151130"/>
                <a:gridCol w="224155"/>
                <a:gridCol w="226060"/>
                <a:gridCol w="227330"/>
                <a:gridCol w="414020"/>
              </a:tblGrid>
              <a:tr h="170180">
                <a:tc>
                  <a:txBody>
                    <a:bodyPr/>
                    <a:lstStyle/>
                    <a:p>
                      <a:pPr algn="r" marR="122555">
                        <a:lnSpc>
                          <a:spcPts val="1245"/>
                        </a:lnSpc>
                      </a:pP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Other</a:t>
                      </a:r>
                      <a:r>
                        <a:rPr dirty="0" sz="1200" spc="-4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Asian/Asian</a:t>
                      </a:r>
                      <a:r>
                        <a:rPr dirty="0" sz="1200" spc="-3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British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AD237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AD237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45"/>
                        </a:lnSpc>
                      </a:pPr>
                      <a:r>
                        <a:rPr dirty="0" sz="1200" spc="-25">
                          <a:solidFill>
                            <a:srgbClr val="0A86FF"/>
                          </a:solidFill>
                          <a:latin typeface="Arial"/>
                          <a:cs typeface="Arial"/>
                        </a:rPr>
                        <a:t>7%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806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4625">
                <a:tc>
                  <a:txBody>
                    <a:bodyPr/>
                    <a:lstStyle/>
                    <a:p>
                      <a:pPr algn="r" marR="123189">
                        <a:lnSpc>
                          <a:spcPts val="1280"/>
                        </a:lnSpc>
                      </a:pP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Black/Black</a:t>
                      </a:r>
                      <a:r>
                        <a:rPr dirty="0" sz="1200" spc="-3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British</a:t>
                      </a:r>
                      <a:r>
                        <a:rPr dirty="0" sz="1200" spc="-25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1200" spc="-15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African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dirty="0" sz="1200" spc="-25">
                          <a:solidFill>
                            <a:srgbClr val="0A86FF"/>
                          </a:solidFill>
                          <a:latin typeface="Arial"/>
                          <a:cs typeface="Arial"/>
                        </a:rPr>
                        <a:t>7%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806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7800">
                <a:tc>
                  <a:txBody>
                    <a:bodyPr/>
                    <a:lstStyle/>
                    <a:p>
                      <a:pPr algn="r" marR="122555">
                        <a:lnSpc>
                          <a:spcPts val="1305"/>
                        </a:lnSpc>
                      </a:pP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Black/Black</a:t>
                      </a:r>
                      <a:r>
                        <a:rPr dirty="0" sz="1200" spc="-3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British</a:t>
                      </a:r>
                      <a:r>
                        <a:rPr dirty="0" sz="1200" spc="-25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1200" spc="-15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Caribbean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905">
                        <a:lnSpc>
                          <a:spcPts val="1305"/>
                        </a:lnSpc>
                      </a:pPr>
                      <a:r>
                        <a:rPr dirty="0" sz="1200" spc="-25">
                          <a:solidFill>
                            <a:srgbClr val="0A86FF"/>
                          </a:solidFill>
                          <a:latin typeface="Arial"/>
                          <a:cs typeface="Arial"/>
                        </a:rPr>
                        <a:t>4%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33375">
                <a:tc>
                  <a:txBody>
                    <a:bodyPr/>
                    <a:lstStyle/>
                    <a:p>
                      <a:pPr algn="r" marR="12255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Other</a:t>
                      </a:r>
                      <a:r>
                        <a:rPr dirty="0" sz="1200" spc="-4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Black/Black</a:t>
                      </a:r>
                      <a:r>
                        <a:rPr dirty="0" sz="1200" spc="-35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British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28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 spc="-25">
                          <a:solidFill>
                            <a:srgbClr val="0A86FF"/>
                          </a:solidFill>
                          <a:latin typeface="Arial"/>
                          <a:cs typeface="Arial"/>
                        </a:rPr>
                        <a:t>1%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11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5260">
                <a:tc>
                  <a:txBody>
                    <a:bodyPr/>
                    <a:lstStyle/>
                    <a:p>
                      <a:pPr algn="r" marR="122555">
                        <a:lnSpc>
                          <a:spcPts val="1280"/>
                        </a:lnSpc>
                      </a:pP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r>
                        <a:rPr dirty="0" sz="1200" spc="-25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1200" spc="-1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British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AD237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AD237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AD237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AD237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AD2373"/>
                    </a:solidFill>
                  </a:tcPr>
                </a:tc>
              </a:tr>
              <a:tr h="337185">
                <a:tc>
                  <a:txBody>
                    <a:bodyPr/>
                    <a:lstStyle/>
                    <a:p>
                      <a:pPr algn="r" marR="12128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r>
                        <a:rPr dirty="0" sz="1200" spc="-2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1200" spc="-5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Irish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 spc="-25">
                          <a:solidFill>
                            <a:srgbClr val="0A86FF"/>
                          </a:solidFill>
                          <a:latin typeface="Arial"/>
                          <a:cs typeface="Arial"/>
                        </a:rPr>
                        <a:t>1%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8435">
                <a:tc>
                  <a:txBody>
                    <a:bodyPr/>
                    <a:lstStyle/>
                    <a:p>
                      <a:pPr algn="r" marR="123189">
                        <a:lnSpc>
                          <a:spcPts val="1305"/>
                        </a:lnSpc>
                      </a:pP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Any</a:t>
                      </a:r>
                      <a:r>
                        <a:rPr dirty="0" sz="1200" spc="-2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other</a:t>
                      </a:r>
                      <a:r>
                        <a:rPr dirty="0" sz="1200" spc="-15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r>
                        <a:rPr dirty="0" sz="1200" spc="-25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background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AD237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AD237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AD237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AD2373"/>
                    </a:solidFill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ts val="1305"/>
                        </a:lnSpc>
                      </a:pPr>
                      <a:r>
                        <a:rPr dirty="0" sz="1200" spc="-25">
                          <a:solidFill>
                            <a:srgbClr val="0A86FF"/>
                          </a:solidFill>
                          <a:latin typeface="Arial"/>
                          <a:cs typeface="Arial"/>
                        </a:rPr>
                        <a:t>11%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333375">
                <a:tc>
                  <a:txBody>
                    <a:bodyPr/>
                    <a:lstStyle/>
                    <a:p>
                      <a:pPr algn="r" marR="12255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200" spc="-2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Arab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28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dirty="0" sz="1200" spc="-25">
                          <a:solidFill>
                            <a:srgbClr val="0A86FF"/>
                          </a:solidFill>
                          <a:latin typeface="Arial"/>
                          <a:cs typeface="Arial"/>
                        </a:rPr>
                        <a:t>1%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493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15900">
                <a:tc>
                  <a:txBody>
                    <a:bodyPr/>
                    <a:lstStyle/>
                    <a:p>
                      <a:pPr algn="r" marR="123189">
                        <a:lnSpc>
                          <a:spcPts val="1325"/>
                        </a:lnSpc>
                      </a:pP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Any</a:t>
                      </a:r>
                      <a:r>
                        <a:rPr dirty="0" sz="1200" spc="-1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other</a:t>
                      </a:r>
                      <a:r>
                        <a:rPr dirty="0" sz="1200" spc="-1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background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AD237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74930">
                        <a:lnSpc>
                          <a:spcPts val="1390"/>
                        </a:lnSpc>
                      </a:pPr>
                      <a:r>
                        <a:rPr dirty="0" sz="1200" spc="-25">
                          <a:solidFill>
                            <a:srgbClr val="0A86FF"/>
                          </a:solidFill>
                          <a:latin typeface="Arial"/>
                          <a:cs typeface="Arial"/>
                        </a:rPr>
                        <a:t>2%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20" name="object 20" descr=""/>
          <p:cNvSpPr txBox="1"/>
          <p:nvPr/>
        </p:nvSpPr>
        <p:spPr>
          <a:xfrm>
            <a:off x="280822" y="991108"/>
            <a:ext cx="2693035" cy="10585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L="12700" marR="433705" indent="422275">
              <a:lnSpc>
                <a:spcPct val="140100"/>
              </a:lnSpc>
              <a:spcBef>
                <a:spcPts val="100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Asian/Asian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British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-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Indian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Asian/Asian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British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-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Pakistani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Asian/Asian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British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-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Bangladeshi</a:t>
            </a:r>
            <a:endParaRPr sz="1200">
              <a:latin typeface="Arial"/>
              <a:cs typeface="Arial"/>
            </a:endParaRPr>
          </a:p>
          <a:p>
            <a:pPr marL="291465">
              <a:lnSpc>
                <a:spcPct val="100000"/>
              </a:lnSpc>
              <a:spcBef>
                <a:spcPts val="640"/>
              </a:spcBef>
              <a:tabLst>
                <a:tab pos="2457450" algn="l"/>
              </a:tabLst>
            </a:pPr>
            <a:r>
              <a:rPr dirty="0" baseline="2314" sz="1800">
                <a:solidFill>
                  <a:srgbClr val="2B96FF"/>
                </a:solidFill>
                <a:latin typeface="Arial"/>
                <a:cs typeface="Arial"/>
              </a:rPr>
              <a:t>Asian/Asian</a:t>
            </a:r>
            <a:r>
              <a:rPr dirty="0" baseline="2314" sz="1800" spc="-44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baseline="2314" sz="1800">
                <a:solidFill>
                  <a:srgbClr val="2B96FF"/>
                </a:solidFill>
                <a:latin typeface="Arial"/>
                <a:cs typeface="Arial"/>
              </a:rPr>
              <a:t>British</a:t>
            </a:r>
            <a:r>
              <a:rPr dirty="0" baseline="2314" sz="1800" spc="-37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baseline="2314" sz="1800">
                <a:solidFill>
                  <a:srgbClr val="2B96FF"/>
                </a:solidFill>
                <a:latin typeface="Arial"/>
                <a:cs typeface="Arial"/>
              </a:rPr>
              <a:t>-</a:t>
            </a:r>
            <a:r>
              <a:rPr dirty="0" baseline="2314" sz="1800" spc="-22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baseline="2314" sz="1800" spc="-15">
                <a:solidFill>
                  <a:srgbClr val="2B96FF"/>
                </a:solidFill>
                <a:latin typeface="Arial"/>
                <a:cs typeface="Arial"/>
              </a:rPr>
              <a:t>Chinese</a:t>
            </a:r>
            <a:r>
              <a:rPr dirty="0" baseline="2314" sz="1800">
                <a:solidFill>
                  <a:srgbClr val="2B96FF"/>
                </a:solidFill>
                <a:latin typeface="Arial"/>
                <a:cs typeface="Arial"/>
              </a:rPr>
              <a:t>	</a:t>
            </a: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0%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102477"/>
            <a:ext cx="6078220" cy="1447800"/>
          </a:xfrm>
          <a:prstGeom prst="rect"/>
        </p:spPr>
        <p:txBody>
          <a:bodyPr wrap="square" lIns="0" tIns="2165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705"/>
              </a:spcBef>
            </a:pPr>
            <a:r>
              <a:rPr dirty="0"/>
              <a:t>Discrimination</a:t>
            </a:r>
            <a:r>
              <a:rPr dirty="0" spc="-40"/>
              <a:t> </a:t>
            </a:r>
            <a:r>
              <a:rPr dirty="0"/>
              <a:t>and</a:t>
            </a:r>
            <a:r>
              <a:rPr dirty="0" spc="-25"/>
              <a:t> </a:t>
            </a:r>
            <a:r>
              <a:rPr dirty="0" spc="-10"/>
              <a:t>harassment</a:t>
            </a:r>
          </a:p>
          <a:p>
            <a:pPr marL="23495" marR="48895">
              <a:lnSpc>
                <a:spcPct val="100000"/>
              </a:lnSpc>
              <a:spcBef>
                <a:spcPts val="710"/>
              </a:spcBef>
            </a:pP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Below</a:t>
            </a:r>
            <a:r>
              <a:rPr dirty="0" sz="1400" spc="-4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are</a:t>
            </a:r>
            <a:r>
              <a:rPr dirty="0" sz="1400" spc="-3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the</a:t>
            </a:r>
            <a:r>
              <a:rPr dirty="0" sz="1400" spc="-3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spc="-10" b="0">
                <a:solidFill>
                  <a:srgbClr val="000000"/>
                </a:solidFill>
                <a:latin typeface="Arial"/>
                <a:cs typeface="Arial"/>
              </a:rPr>
              <a:t>proportions</a:t>
            </a:r>
            <a:r>
              <a:rPr dirty="0" sz="1400" spc="-6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who</a:t>
            </a:r>
            <a:r>
              <a:rPr dirty="0" sz="1400" spc="-1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said</a:t>
            </a:r>
            <a:r>
              <a:rPr dirty="0" sz="1400" spc="-3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they</a:t>
            </a:r>
            <a:r>
              <a:rPr dirty="0" sz="1400" spc="-4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had</a:t>
            </a:r>
            <a:r>
              <a:rPr dirty="0" sz="1400" spc="-3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experienced</a:t>
            </a:r>
            <a:r>
              <a:rPr dirty="0" sz="1400" spc="-4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discrimination</a:t>
            </a:r>
            <a:r>
              <a:rPr dirty="0" sz="1400" spc="-6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spc="-25" b="0">
                <a:solidFill>
                  <a:srgbClr val="000000"/>
                </a:solidFill>
                <a:latin typeface="Arial"/>
                <a:cs typeface="Arial"/>
              </a:rPr>
              <a:t>or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harassment</a:t>
            </a:r>
            <a:r>
              <a:rPr dirty="0" sz="1400" spc="-4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due</a:t>
            </a:r>
            <a:r>
              <a:rPr dirty="0" sz="1400" spc="-3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to</a:t>
            </a:r>
            <a:r>
              <a:rPr dirty="0" sz="1400" spc="-3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their</a:t>
            </a:r>
            <a:r>
              <a:rPr dirty="0" sz="1400" spc="-4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personal</a:t>
            </a:r>
            <a:r>
              <a:rPr dirty="0" sz="1400" spc="-5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spc="-10" b="0">
                <a:solidFill>
                  <a:srgbClr val="000000"/>
                </a:solidFill>
                <a:latin typeface="Arial"/>
                <a:cs typeface="Arial"/>
              </a:rPr>
              <a:t>characteristics</a:t>
            </a:r>
            <a:r>
              <a:rPr dirty="0" sz="1400" spc="-5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in</a:t>
            </a:r>
            <a:r>
              <a:rPr dirty="0" sz="1400" spc="-2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their</a:t>
            </a:r>
            <a:r>
              <a:rPr dirty="0" sz="1400" spc="-3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primary</a:t>
            </a:r>
            <a:r>
              <a:rPr dirty="0" sz="1400" spc="-5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care</a:t>
            </a:r>
            <a:r>
              <a:rPr dirty="0" sz="1400" spc="-3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work</a:t>
            </a:r>
            <a:r>
              <a:rPr dirty="0" sz="1400" spc="-1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spc="-25" b="0">
                <a:solidFill>
                  <a:srgbClr val="000000"/>
                </a:solidFill>
                <a:latin typeface="Arial"/>
                <a:cs typeface="Arial"/>
              </a:rPr>
              <a:t>in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the</a:t>
            </a:r>
            <a:r>
              <a:rPr dirty="0" sz="1400" spc="-2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past</a:t>
            </a:r>
            <a:r>
              <a:rPr dirty="0" sz="1400" spc="-3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12</a:t>
            </a:r>
            <a:r>
              <a:rPr dirty="0" sz="1400" spc="-2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months.</a:t>
            </a:r>
            <a:r>
              <a:rPr dirty="0" sz="1400" spc="-4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43%</a:t>
            </a:r>
            <a:r>
              <a:rPr dirty="0" sz="1400" spc="-1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said</a:t>
            </a:r>
            <a:r>
              <a:rPr dirty="0" sz="1400" spc="-2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they</a:t>
            </a:r>
            <a:r>
              <a:rPr dirty="0" sz="1400" spc="-3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spc="-10" b="0">
                <a:solidFill>
                  <a:srgbClr val="000000"/>
                </a:solidFill>
                <a:latin typeface="Arial"/>
                <a:cs typeface="Arial"/>
              </a:rPr>
              <a:t>experienced</a:t>
            </a:r>
            <a:r>
              <a:rPr dirty="0" sz="1400" spc="-4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some</a:t>
            </a:r>
            <a:r>
              <a:rPr dirty="0" sz="1400" spc="-2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type</a:t>
            </a:r>
            <a:r>
              <a:rPr dirty="0" sz="1400" spc="-1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of</a:t>
            </a:r>
            <a:r>
              <a:rPr dirty="0" sz="1400" spc="-1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spc="-10" b="0">
                <a:solidFill>
                  <a:srgbClr val="000000"/>
                </a:solidFill>
                <a:latin typeface="Arial"/>
                <a:cs typeface="Arial"/>
              </a:rPr>
              <a:t>discrimination.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065779" y="4225848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2942970" y="3834790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2696972" y="3443732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3925951" y="2270505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769990" y="1879473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2942970" y="4091127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AD2373"/>
                </a:solidFill>
                <a:latin typeface="Arial"/>
                <a:cs typeface="Arial"/>
              </a:rPr>
              <a:t>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2820161" y="3700017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AD2373"/>
                </a:solidFill>
                <a:latin typeface="Arial"/>
                <a:cs typeface="Arial"/>
              </a:rPr>
              <a:t>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2820161" y="3308984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AD2373"/>
                </a:solidFill>
                <a:latin typeface="Arial"/>
                <a:cs typeface="Arial"/>
              </a:rPr>
              <a:t>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3065779" y="2917951"/>
            <a:ext cx="493395" cy="3435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250"/>
              </a:lnSpc>
              <a:spcBef>
                <a:spcPts val="100"/>
              </a:spcBef>
            </a:pPr>
            <a:r>
              <a:rPr dirty="0" sz="1200" spc="-25">
                <a:solidFill>
                  <a:srgbClr val="AD2373"/>
                </a:solidFill>
                <a:latin typeface="Arial"/>
                <a:cs typeface="Arial"/>
              </a:rPr>
              <a:t>3%</a:t>
            </a:r>
            <a:endParaRPr sz="1200">
              <a:latin typeface="Arial"/>
              <a:cs typeface="Arial"/>
            </a:endParaRPr>
          </a:p>
          <a:p>
            <a:pPr marL="258445">
              <a:lnSpc>
                <a:spcPts val="1250"/>
              </a:lnSpc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188970" y="2526919"/>
            <a:ext cx="492759" cy="3435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250"/>
              </a:lnSpc>
              <a:spcBef>
                <a:spcPts val="100"/>
              </a:spcBef>
            </a:pPr>
            <a:r>
              <a:rPr dirty="0" sz="1200" spc="-25">
                <a:solidFill>
                  <a:srgbClr val="AD2373"/>
                </a:solidFill>
                <a:latin typeface="Arial"/>
                <a:cs typeface="Arial"/>
              </a:rPr>
              <a:t>4%</a:t>
            </a:r>
            <a:endParaRPr sz="1200">
              <a:latin typeface="Arial"/>
              <a:cs typeface="Arial"/>
            </a:endParaRPr>
          </a:p>
          <a:p>
            <a:pPr marL="257810">
              <a:lnSpc>
                <a:spcPts val="1250"/>
              </a:lnSpc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188970" y="2135885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AD2373"/>
                </a:solidFill>
                <a:latin typeface="Arial"/>
                <a:cs typeface="Arial"/>
              </a:rPr>
              <a:t>4%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663566" y="1744726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AD2373"/>
                </a:solidFill>
                <a:latin typeface="Arial"/>
                <a:cs typeface="Arial"/>
              </a:rPr>
              <a:t>16%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304291" y="4133799"/>
            <a:ext cx="21977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400" spc="-1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400" spc="-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other </a:t>
            </a:r>
            <a:r>
              <a:rPr dirty="0" sz="1400" spc="-10">
                <a:solidFill>
                  <a:srgbClr val="2B96FF"/>
                </a:solidFill>
                <a:latin typeface="Arial"/>
                <a:cs typeface="Arial"/>
              </a:rPr>
              <a:t>characteristics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501802" y="3742740"/>
            <a:ext cx="19919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4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4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sexual</a:t>
            </a:r>
            <a:r>
              <a:rPr dirty="0" sz="1400" spc="-10">
                <a:solidFill>
                  <a:srgbClr val="2B96FF"/>
                </a:solidFill>
                <a:latin typeface="Arial"/>
                <a:cs typeface="Arial"/>
              </a:rPr>
              <a:t> orientation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1213510" y="3351657"/>
            <a:ext cx="12807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4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4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2B96FF"/>
                </a:solidFill>
                <a:latin typeface="Arial"/>
                <a:cs typeface="Arial"/>
              </a:rPr>
              <a:t>disability</a:t>
            </a:r>
            <a:endParaRPr sz="14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1322324" y="2960624"/>
            <a:ext cx="11722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4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4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2B96FF"/>
                </a:solidFill>
                <a:latin typeface="Arial"/>
                <a:cs typeface="Arial"/>
              </a:rPr>
              <a:t>religion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1598802" y="2569591"/>
            <a:ext cx="8959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4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4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2B96FF"/>
                </a:solidFill>
                <a:latin typeface="Arial"/>
                <a:cs typeface="Arial"/>
              </a:rPr>
              <a:t>age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1341882" y="2178558"/>
            <a:ext cx="11537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4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4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2B96FF"/>
                </a:solidFill>
                <a:latin typeface="Arial"/>
                <a:cs typeface="Arial"/>
              </a:rPr>
              <a:t>gender</a:t>
            </a:r>
            <a:endParaRPr sz="14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1243075" y="1786839"/>
            <a:ext cx="1251585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4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4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2B96FF"/>
                </a:solidFill>
                <a:latin typeface="Arial"/>
                <a:cs typeface="Arial"/>
              </a:rPr>
              <a:t>ethnicity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object 22" descr=""/>
          <p:cNvSpPr/>
          <p:nvPr/>
        </p:nvSpPr>
        <p:spPr>
          <a:xfrm>
            <a:off x="4015740" y="3992879"/>
            <a:ext cx="90170" cy="88900"/>
          </a:xfrm>
          <a:custGeom>
            <a:avLst/>
            <a:gdLst/>
            <a:ahLst/>
            <a:cxnLst/>
            <a:rect l="l" t="t" r="r" b="b"/>
            <a:pathLst>
              <a:path w="90170" h="88900">
                <a:moveTo>
                  <a:pt x="89915" y="0"/>
                </a:moveTo>
                <a:lnTo>
                  <a:pt x="0" y="0"/>
                </a:lnTo>
                <a:lnTo>
                  <a:pt x="0" y="88392"/>
                </a:lnTo>
                <a:lnTo>
                  <a:pt x="89915" y="88392"/>
                </a:lnTo>
                <a:lnTo>
                  <a:pt x="89915" y="0"/>
                </a:lnTo>
                <a:close/>
              </a:path>
            </a:pathLst>
          </a:custGeom>
          <a:solidFill>
            <a:srgbClr val="AD237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 descr=""/>
          <p:cNvSpPr txBox="1"/>
          <p:nvPr/>
        </p:nvSpPr>
        <p:spPr>
          <a:xfrm>
            <a:off x="4133850" y="3903979"/>
            <a:ext cx="19323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Discrimination</a:t>
            </a:r>
            <a:r>
              <a:rPr dirty="0" sz="1400" spc="-5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from</a:t>
            </a:r>
            <a:r>
              <a:rPr dirty="0" sz="1400" spc="-4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2B96FF"/>
                </a:solidFill>
                <a:latin typeface="Arial"/>
                <a:cs typeface="Arial"/>
              </a:rPr>
              <a:t>staff</a:t>
            </a:r>
            <a:endParaRPr sz="1400">
              <a:latin typeface="Arial"/>
              <a:cs typeface="Arial"/>
            </a:endParaRPr>
          </a:p>
        </p:txBody>
      </p:sp>
      <p:sp>
        <p:nvSpPr>
          <p:cNvPr id="24" name="object 24" descr=""/>
          <p:cNvSpPr/>
          <p:nvPr/>
        </p:nvSpPr>
        <p:spPr>
          <a:xfrm>
            <a:off x="4015740" y="4251959"/>
            <a:ext cx="90170" cy="90170"/>
          </a:xfrm>
          <a:custGeom>
            <a:avLst/>
            <a:gdLst/>
            <a:ahLst/>
            <a:cxnLst/>
            <a:rect l="l" t="t" r="r" b="b"/>
            <a:pathLst>
              <a:path w="90170" h="90170">
                <a:moveTo>
                  <a:pt x="89915" y="0"/>
                </a:moveTo>
                <a:lnTo>
                  <a:pt x="0" y="0"/>
                </a:lnTo>
                <a:lnTo>
                  <a:pt x="0" y="89915"/>
                </a:lnTo>
                <a:lnTo>
                  <a:pt x="89915" y="89915"/>
                </a:lnTo>
                <a:lnTo>
                  <a:pt x="89915" y="0"/>
                </a:lnTo>
                <a:close/>
              </a:path>
            </a:pathLst>
          </a:custGeom>
          <a:solidFill>
            <a:srgbClr val="41B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 descr=""/>
          <p:cNvSpPr txBox="1"/>
          <p:nvPr/>
        </p:nvSpPr>
        <p:spPr>
          <a:xfrm>
            <a:off x="4133850" y="4164279"/>
            <a:ext cx="22186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Discrimination</a:t>
            </a:r>
            <a:r>
              <a:rPr dirty="0" sz="1400" spc="-5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from</a:t>
            </a:r>
            <a:r>
              <a:rPr dirty="0" sz="1400" spc="-4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2B96FF"/>
                </a:solidFill>
                <a:latin typeface="Arial"/>
                <a:cs typeface="Arial"/>
              </a:rPr>
              <a:t>patients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601281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Perceived</a:t>
            </a:r>
            <a:r>
              <a:rPr dirty="0" spc="-45"/>
              <a:t> </a:t>
            </a:r>
            <a:r>
              <a:rPr dirty="0"/>
              <a:t>racial</a:t>
            </a:r>
            <a:r>
              <a:rPr dirty="0" spc="-30"/>
              <a:t> </a:t>
            </a:r>
            <a:r>
              <a:rPr dirty="0" spc="-10"/>
              <a:t>discrimination</a:t>
            </a: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349262" y="1774825"/>
          <a:ext cx="6159500" cy="2527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9550"/>
                <a:gridCol w="1859279"/>
                <a:gridCol w="1538604"/>
              </a:tblGrid>
              <a:tr h="51815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Ethnic</a:t>
                      </a:r>
                      <a:r>
                        <a:rPr dirty="0" sz="16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background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 marL="125730" marR="113664" indent="21526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14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Discriminated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against</a:t>
                      </a:r>
                      <a:r>
                        <a:rPr dirty="0" sz="1400" spc="-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by</a:t>
                      </a:r>
                      <a:r>
                        <a:rPr dirty="0" sz="14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patients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 marL="120650" marR="110489" indent="6096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14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Discriminated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against</a:t>
                      </a:r>
                      <a:r>
                        <a:rPr dirty="0" sz="1400" spc="-5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by</a:t>
                      </a:r>
                      <a:r>
                        <a:rPr dirty="0" sz="14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staff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1B6E6"/>
                    </a:solidFill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10" b="1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Total,</a:t>
                      </a:r>
                      <a:r>
                        <a:rPr dirty="0" sz="1600" spc="-45" b="1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b="1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all</a:t>
                      </a:r>
                      <a:r>
                        <a:rPr dirty="0" sz="1600" spc="-65" b="1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b="1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ethnic</a:t>
                      </a:r>
                      <a:r>
                        <a:rPr dirty="0" sz="1600" spc="-55" b="1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 b="1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groups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4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 b="1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25%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4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 b="1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16%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4F5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Asian</a:t>
                      </a:r>
                      <a:r>
                        <a:rPr dirty="0" sz="1600" spc="-6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600" spc="-11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Asian</a:t>
                      </a:r>
                      <a:r>
                        <a:rPr dirty="0" sz="1600" spc="-6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British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50%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29%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Black</a:t>
                      </a:r>
                      <a:r>
                        <a:rPr dirty="0" sz="1600" spc="-5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600" spc="-2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Black</a:t>
                      </a:r>
                      <a:r>
                        <a:rPr dirty="0" sz="1600" spc="-5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British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4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33%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4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43%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4F5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White</a:t>
                      </a:r>
                      <a:r>
                        <a:rPr dirty="0" sz="1600" spc="-4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British</a:t>
                      </a:r>
                      <a:r>
                        <a:rPr dirty="0" sz="1600" spc="-5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600" spc="-2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Irish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5%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1%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Any</a:t>
                      </a:r>
                      <a:r>
                        <a:rPr dirty="0" sz="1600" spc="-4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other</a:t>
                      </a:r>
                      <a:r>
                        <a:rPr dirty="0" sz="1600" spc="-4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White</a:t>
                      </a:r>
                      <a:r>
                        <a:rPr dirty="0" sz="1600" spc="-4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background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4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16%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4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11%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4F5"/>
                    </a:solidFill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Any</a:t>
                      </a:r>
                      <a:r>
                        <a:rPr dirty="0" sz="1600" spc="-4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other</a:t>
                      </a:r>
                      <a:r>
                        <a:rPr dirty="0" sz="1600" spc="-3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background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6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25%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6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25%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</a:tr>
            </a:tbl>
          </a:graphicData>
        </a:graphic>
      </p:graphicFrame>
      <p:sp>
        <p:nvSpPr>
          <p:cNvPr id="4" name="object 4" descr=""/>
          <p:cNvSpPr txBox="1"/>
          <p:nvPr/>
        </p:nvSpPr>
        <p:spPr>
          <a:xfrm>
            <a:off x="358546" y="923620"/>
            <a:ext cx="5937885" cy="6673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Arial"/>
                <a:cs typeface="Arial"/>
              </a:rPr>
              <a:t>Below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are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proportions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of</a:t>
            </a:r>
            <a:r>
              <a:rPr dirty="0" sz="1400" spc="-1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people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from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different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ethnic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backgrounds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25">
                <a:latin typeface="Arial"/>
                <a:cs typeface="Arial"/>
              </a:rPr>
              <a:t>who </a:t>
            </a:r>
            <a:r>
              <a:rPr dirty="0" sz="1400">
                <a:latin typeface="Arial"/>
                <a:cs typeface="Arial"/>
              </a:rPr>
              <a:t>said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they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had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personally</a:t>
            </a:r>
            <a:r>
              <a:rPr dirty="0" sz="1400" spc="-7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experienced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racial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discrimination</a:t>
            </a:r>
            <a:r>
              <a:rPr dirty="0" sz="1400" spc="-7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or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harassment</a:t>
            </a:r>
            <a:r>
              <a:rPr dirty="0" sz="1400" spc="-65">
                <a:latin typeface="Arial"/>
                <a:cs typeface="Arial"/>
              </a:rPr>
              <a:t> </a:t>
            </a:r>
            <a:r>
              <a:rPr dirty="0" sz="1400" spc="-25">
                <a:latin typeface="Arial"/>
                <a:cs typeface="Arial"/>
              </a:rPr>
              <a:t>at </a:t>
            </a:r>
            <a:r>
              <a:rPr dirty="0" sz="1400">
                <a:latin typeface="Arial"/>
                <a:cs typeface="Arial"/>
              </a:rPr>
              <a:t>work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in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last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12</a:t>
            </a:r>
            <a:r>
              <a:rPr dirty="0" sz="1400" spc="-10">
                <a:latin typeface="Arial"/>
                <a:cs typeface="Arial"/>
              </a:rPr>
              <a:t> months.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625030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Racial</a:t>
            </a:r>
            <a:r>
              <a:rPr dirty="0" spc="-35"/>
              <a:t> </a:t>
            </a:r>
            <a:r>
              <a:rPr dirty="0"/>
              <a:t>discrimination</a:t>
            </a:r>
            <a:r>
              <a:rPr dirty="0" spc="-60"/>
              <a:t> </a:t>
            </a:r>
            <a:r>
              <a:rPr dirty="0"/>
              <a:t>-</a:t>
            </a:r>
            <a:r>
              <a:rPr dirty="0" spc="-10"/>
              <a:t> </a:t>
            </a:r>
            <a:r>
              <a:rPr dirty="0"/>
              <a:t>past</a:t>
            </a:r>
            <a:r>
              <a:rPr dirty="0" spc="-30"/>
              <a:t> </a:t>
            </a:r>
            <a:r>
              <a:rPr dirty="0" spc="-20"/>
              <a:t>year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243840" y="2127504"/>
            <a:ext cx="6468110" cy="1459230"/>
            <a:chOff x="243840" y="2127504"/>
            <a:chExt cx="6468110" cy="1459230"/>
          </a:xfrm>
        </p:grpSpPr>
        <p:sp>
          <p:nvSpPr>
            <p:cNvPr id="4" name="object 4" descr=""/>
            <p:cNvSpPr/>
            <p:nvPr/>
          </p:nvSpPr>
          <p:spPr>
            <a:xfrm>
              <a:off x="457200" y="2452115"/>
              <a:ext cx="5047615" cy="1129665"/>
            </a:xfrm>
            <a:custGeom>
              <a:avLst/>
              <a:gdLst/>
              <a:ahLst/>
              <a:cxnLst/>
              <a:rect l="l" t="t" r="r" b="b"/>
              <a:pathLst>
                <a:path w="5047615" h="1129664">
                  <a:moveTo>
                    <a:pt x="195072" y="0"/>
                  </a:moveTo>
                  <a:lnTo>
                    <a:pt x="0" y="0"/>
                  </a:lnTo>
                  <a:lnTo>
                    <a:pt x="0" y="1129284"/>
                  </a:lnTo>
                  <a:lnTo>
                    <a:pt x="195072" y="1129284"/>
                  </a:lnTo>
                  <a:lnTo>
                    <a:pt x="195072" y="0"/>
                  </a:lnTo>
                  <a:close/>
                </a:path>
                <a:path w="5047615" h="1129664">
                  <a:moveTo>
                    <a:pt x="1813560" y="603504"/>
                  </a:moveTo>
                  <a:lnTo>
                    <a:pt x="1616964" y="603504"/>
                  </a:lnTo>
                  <a:lnTo>
                    <a:pt x="1616964" y="1129284"/>
                  </a:lnTo>
                  <a:lnTo>
                    <a:pt x="1813560" y="1129284"/>
                  </a:lnTo>
                  <a:lnTo>
                    <a:pt x="1813560" y="603504"/>
                  </a:lnTo>
                  <a:close/>
                </a:path>
                <a:path w="5047615" h="1129664">
                  <a:moveTo>
                    <a:pt x="3430524" y="573024"/>
                  </a:moveTo>
                  <a:lnTo>
                    <a:pt x="3235452" y="573024"/>
                  </a:lnTo>
                  <a:lnTo>
                    <a:pt x="3235452" y="1129284"/>
                  </a:lnTo>
                  <a:lnTo>
                    <a:pt x="3430524" y="1129284"/>
                  </a:lnTo>
                  <a:lnTo>
                    <a:pt x="3430524" y="573024"/>
                  </a:lnTo>
                  <a:close/>
                </a:path>
                <a:path w="5047615" h="1129664">
                  <a:moveTo>
                    <a:pt x="5047488" y="618744"/>
                  </a:moveTo>
                  <a:lnTo>
                    <a:pt x="4852416" y="618744"/>
                  </a:lnTo>
                  <a:lnTo>
                    <a:pt x="4852416" y="1129284"/>
                  </a:lnTo>
                  <a:lnTo>
                    <a:pt x="5047488" y="1129284"/>
                  </a:lnTo>
                  <a:lnTo>
                    <a:pt x="5047488" y="618744"/>
                  </a:lnTo>
                  <a:close/>
                </a:path>
              </a:pathLst>
            </a:custGeom>
            <a:solidFill>
              <a:srgbClr val="AD23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705612" y="2731007"/>
              <a:ext cx="5047615" cy="850900"/>
            </a:xfrm>
            <a:custGeom>
              <a:avLst/>
              <a:gdLst/>
              <a:ahLst/>
              <a:cxnLst/>
              <a:rect l="l" t="t" r="r" b="b"/>
              <a:pathLst>
                <a:path w="5047615" h="850900">
                  <a:moveTo>
                    <a:pt x="195072" y="0"/>
                  </a:moveTo>
                  <a:lnTo>
                    <a:pt x="0" y="0"/>
                  </a:lnTo>
                  <a:lnTo>
                    <a:pt x="0" y="850392"/>
                  </a:lnTo>
                  <a:lnTo>
                    <a:pt x="195072" y="850392"/>
                  </a:lnTo>
                  <a:lnTo>
                    <a:pt x="195072" y="0"/>
                  </a:lnTo>
                  <a:close/>
                </a:path>
                <a:path w="5047615" h="850900">
                  <a:moveTo>
                    <a:pt x="1813560" y="108204"/>
                  </a:moveTo>
                  <a:lnTo>
                    <a:pt x="1616964" y="108204"/>
                  </a:lnTo>
                  <a:lnTo>
                    <a:pt x="1616964" y="850392"/>
                  </a:lnTo>
                  <a:lnTo>
                    <a:pt x="1813560" y="850392"/>
                  </a:lnTo>
                  <a:lnTo>
                    <a:pt x="1813560" y="108204"/>
                  </a:lnTo>
                  <a:close/>
                </a:path>
                <a:path w="5047615" h="850900">
                  <a:moveTo>
                    <a:pt x="3430524" y="15240"/>
                  </a:moveTo>
                  <a:lnTo>
                    <a:pt x="3233928" y="15240"/>
                  </a:lnTo>
                  <a:lnTo>
                    <a:pt x="3233928" y="850392"/>
                  </a:lnTo>
                  <a:lnTo>
                    <a:pt x="3430524" y="850392"/>
                  </a:lnTo>
                  <a:lnTo>
                    <a:pt x="3430524" y="15240"/>
                  </a:lnTo>
                  <a:close/>
                </a:path>
                <a:path w="5047615" h="850900">
                  <a:moveTo>
                    <a:pt x="5047488" y="633984"/>
                  </a:moveTo>
                  <a:lnTo>
                    <a:pt x="4852416" y="633984"/>
                  </a:lnTo>
                  <a:lnTo>
                    <a:pt x="4852416" y="850392"/>
                  </a:lnTo>
                  <a:lnTo>
                    <a:pt x="5047488" y="850392"/>
                  </a:lnTo>
                  <a:lnTo>
                    <a:pt x="5047488" y="633984"/>
                  </a:lnTo>
                  <a:close/>
                </a:path>
              </a:pathLst>
            </a:custGeom>
            <a:solidFill>
              <a:srgbClr val="DF6AA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954024" y="2142743"/>
              <a:ext cx="5047615" cy="1438910"/>
            </a:xfrm>
            <a:custGeom>
              <a:avLst/>
              <a:gdLst/>
              <a:ahLst/>
              <a:cxnLst/>
              <a:rect l="l" t="t" r="r" b="b"/>
              <a:pathLst>
                <a:path w="5047615" h="1438910">
                  <a:moveTo>
                    <a:pt x="195072" y="0"/>
                  </a:moveTo>
                  <a:lnTo>
                    <a:pt x="0" y="0"/>
                  </a:lnTo>
                  <a:lnTo>
                    <a:pt x="0" y="1438656"/>
                  </a:lnTo>
                  <a:lnTo>
                    <a:pt x="195072" y="1438656"/>
                  </a:lnTo>
                  <a:lnTo>
                    <a:pt x="195072" y="0"/>
                  </a:lnTo>
                  <a:close/>
                </a:path>
                <a:path w="5047615" h="1438910">
                  <a:moveTo>
                    <a:pt x="1813560" y="1392936"/>
                  </a:moveTo>
                  <a:lnTo>
                    <a:pt x="1616964" y="1392936"/>
                  </a:lnTo>
                  <a:lnTo>
                    <a:pt x="1616964" y="1438656"/>
                  </a:lnTo>
                  <a:lnTo>
                    <a:pt x="1813560" y="1438656"/>
                  </a:lnTo>
                  <a:lnTo>
                    <a:pt x="1813560" y="1392936"/>
                  </a:lnTo>
                  <a:close/>
                </a:path>
                <a:path w="5047615" h="1438910">
                  <a:moveTo>
                    <a:pt x="3430524" y="1360932"/>
                  </a:moveTo>
                  <a:lnTo>
                    <a:pt x="3233928" y="1360932"/>
                  </a:lnTo>
                  <a:lnTo>
                    <a:pt x="3233928" y="1438656"/>
                  </a:lnTo>
                  <a:lnTo>
                    <a:pt x="3430524" y="1438656"/>
                  </a:lnTo>
                  <a:lnTo>
                    <a:pt x="3430524" y="1360932"/>
                  </a:lnTo>
                  <a:close/>
                </a:path>
                <a:path w="5047615" h="1438910">
                  <a:moveTo>
                    <a:pt x="5047488" y="1252728"/>
                  </a:moveTo>
                  <a:lnTo>
                    <a:pt x="4852416" y="1252728"/>
                  </a:lnTo>
                  <a:lnTo>
                    <a:pt x="4852416" y="1438656"/>
                  </a:lnTo>
                  <a:lnTo>
                    <a:pt x="5047488" y="1438656"/>
                  </a:lnTo>
                  <a:lnTo>
                    <a:pt x="5047488" y="1252728"/>
                  </a:lnTo>
                  <a:close/>
                </a:path>
              </a:pathLst>
            </a:custGeom>
            <a:solidFill>
              <a:srgbClr val="002F8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202436" y="2127503"/>
              <a:ext cx="5047615" cy="1454150"/>
            </a:xfrm>
            <a:custGeom>
              <a:avLst/>
              <a:gdLst/>
              <a:ahLst/>
              <a:cxnLst/>
              <a:rect l="l" t="t" r="r" b="b"/>
              <a:pathLst>
                <a:path w="5047615" h="1454150">
                  <a:moveTo>
                    <a:pt x="195072" y="0"/>
                  </a:moveTo>
                  <a:lnTo>
                    <a:pt x="0" y="0"/>
                  </a:lnTo>
                  <a:lnTo>
                    <a:pt x="0" y="1453896"/>
                  </a:lnTo>
                  <a:lnTo>
                    <a:pt x="195072" y="1453896"/>
                  </a:lnTo>
                  <a:lnTo>
                    <a:pt x="195072" y="0"/>
                  </a:lnTo>
                  <a:close/>
                </a:path>
                <a:path w="5047615" h="1454150">
                  <a:moveTo>
                    <a:pt x="1813560" y="1360932"/>
                  </a:moveTo>
                  <a:lnTo>
                    <a:pt x="1616964" y="1360932"/>
                  </a:lnTo>
                  <a:lnTo>
                    <a:pt x="1616964" y="1453896"/>
                  </a:lnTo>
                  <a:lnTo>
                    <a:pt x="1813560" y="1453896"/>
                  </a:lnTo>
                  <a:lnTo>
                    <a:pt x="1813560" y="1360932"/>
                  </a:lnTo>
                  <a:close/>
                </a:path>
                <a:path w="5047615" h="1454150">
                  <a:moveTo>
                    <a:pt x="3430524" y="1360932"/>
                  </a:moveTo>
                  <a:lnTo>
                    <a:pt x="3233928" y="1360932"/>
                  </a:lnTo>
                  <a:lnTo>
                    <a:pt x="3233928" y="1453896"/>
                  </a:lnTo>
                  <a:lnTo>
                    <a:pt x="3430524" y="1453896"/>
                  </a:lnTo>
                  <a:lnTo>
                    <a:pt x="3430524" y="1360932"/>
                  </a:lnTo>
                  <a:close/>
                </a:path>
                <a:path w="5047615" h="1454150">
                  <a:moveTo>
                    <a:pt x="5047488" y="1051560"/>
                  </a:moveTo>
                  <a:lnTo>
                    <a:pt x="4852416" y="1051560"/>
                  </a:lnTo>
                  <a:lnTo>
                    <a:pt x="4852416" y="1453896"/>
                  </a:lnTo>
                  <a:lnTo>
                    <a:pt x="5047488" y="1453896"/>
                  </a:lnTo>
                  <a:lnTo>
                    <a:pt x="5047488" y="1051560"/>
                  </a:lnTo>
                  <a:close/>
                </a:path>
              </a:pathLst>
            </a:custGeom>
            <a:solidFill>
              <a:srgbClr val="00A9C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450848" y="2421635"/>
              <a:ext cx="5047615" cy="1160145"/>
            </a:xfrm>
            <a:custGeom>
              <a:avLst/>
              <a:gdLst/>
              <a:ahLst/>
              <a:cxnLst/>
              <a:rect l="l" t="t" r="r" b="b"/>
              <a:pathLst>
                <a:path w="5047615" h="1160145">
                  <a:moveTo>
                    <a:pt x="195072" y="0"/>
                  </a:moveTo>
                  <a:lnTo>
                    <a:pt x="0" y="0"/>
                  </a:lnTo>
                  <a:lnTo>
                    <a:pt x="0" y="1159764"/>
                  </a:lnTo>
                  <a:lnTo>
                    <a:pt x="195072" y="1159764"/>
                  </a:lnTo>
                  <a:lnTo>
                    <a:pt x="195072" y="0"/>
                  </a:lnTo>
                  <a:close/>
                </a:path>
                <a:path w="5047615" h="1160145">
                  <a:moveTo>
                    <a:pt x="1813560" y="0"/>
                  </a:moveTo>
                  <a:lnTo>
                    <a:pt x="1616964" y="0"/>
                  </a:lnTo>
                  <a:lnTo>
                    <a:pt x="1616964" y="1159764"/>
                  </a:lnTo>
                  <a:lnTo>
                    <a:pt x="1813560" y="1159764"/>
                  </a:lnTo>
                  <a:lnTo>
                    <a:pt x="1813560" y="0"/>
                  </a:lnTo>
                  <a:close/>
                </a:path>
                <a:path w="5047615" h="1160145">
                  <a:moveTo>
                    <a:pt x="3430524" y="0"/>
                  </a:moveTo>
                  <a:lnTo>
                    <a:pt x="3233928" y="0"/>
                  </a:lnTo>
                  <a:lnTo>
                    <a:pt x="3233928" y="1159764"/>
                  </a:lnTo>
                  <a:lnTo>
                    <a:pt x="3430524" y="1159764"/>
                  </a:lnTo>
                  <a:lnTo>
                    <a:pt x="3430524" y="0"/>
                  </a:lnTo>
                  <a:close/>
                </a:path>
                <a:path w="5047615" h="1160145">
                  <a:moveTo>
                    <a:pt x="5047488" y="385572"/>
                  </a:moveTo>
                  <a:lnTo>
                    <a:pt x="4852416" y="385572"/>
                  </a:lnTo>
                  <a:lnTo>
                    <a:pt x="4852416" y="1159764"/>
                  </a:lnTo>
                  <a:lnTo>
                    <a:pt x="5047488" y="1159764"/>
                  </a:lnTo>
                  <a:lnTo>
                    <a:pt x="5047488" y="385572"/>
                  </a:lnTo>
                  <a:close/>
                </a:path>
              </a:pathLst>
            </a:custGeom>
            <a:solidFill>
              <a:srgbClr val="F5CDE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43840" y="3581400"/>
              <a:ext cx="6468110" cy="0"/>
            </a:xfrm>
            <a:custGeom>
              <a:avLst/>
              <a:gdLst/>
              <a:ahLst/>
              <a:cxnLst/>
              <a:rect l="l" t="t" r="r" b="b"/>
              <a:pathLst>
                <a:path w="6468109" h="0">
                  <a:moveTo>
                    <a:pt x="0" y="0"/>
                  </a:moveTo>
                  <a:lnTo>
                    <a:pt x="6467856" y="0"/>
                  </a:lnTo>
                </a:path>
              </a:pathLst>
            </a:custGeom>
            <a:ln w="9525">
              <a:solidFill>
                <a:srgbClr val="CEE7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456387" y="2198877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73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2073910" y="2802382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34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691890" y="2771648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36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5309361" y="2818002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33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704799" y="2477516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55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2322322" y="2585415"/>
            <a:ext cx="19621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48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3940302" y="2493010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54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2613405" y="3282188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4231385" y="3251454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5532373" y="3112135"/>
            <a:ext cx="4953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0A86FF"/>
                </a:solidFill>
                <a:latin typeface="Arial"/>
                <a:cs typeface="Arial"/>
              </a:rPr>
              <a:t>14</a:t>
            </a:r>
            <a:r>
              <a:rPr dirty="0" sz="1200" spc="265">
                <a:solidFill>
                  <a:srgbClr val="0A86FF"/>
                </a:solidFill>
                <a:latin typeface="Arial"/>
                <a:cs typeface="Arial"/>
              </a:rPr>
              <a:t> </a:t>
            </a:r>
            <a:r>
              <a:rPr dirty="0" baseline="-11574" sz="1800" spc="-37">
                <a:solidFill>
                  <a:srgbClr val="0A86FF"/>
                </a:solidFill>
                <a:latin typeface="Arial"/>
                <a:cs typeface="Arial"/>
              </a:rPr>
              <a:t>12</a:t>
            </a:r>
            <a:endParaRPr baseline="-11574" sz="18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2861817" y="3235832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4479797" y="3235832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6054597" y="2925902"/>
            <a:ext cx="19621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26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1450086" y="2167585"/>
            <a:ext cx="343154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30045" algn="l"/>
                <a:tab pos="3248025" algn="l"/>
              </a:tabLst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75</a:t>
            </a:r>
            <a:r>
              <a:rPr dirty="0" sz="1200">
                <a:solidFill>
                  <a:srgbClr val="0A86FF"/>
                </a:solidFill>
                <a:latin typeface="Arial"/>
                <a:cs typeface="Arial"/>
              </a:rPr>
              <a:t>	</a:t>
            </a: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75</a:t>
            </a:r>
            <a:r>
              <a:rPr dirty="0" sz="1200">
                <a:solidFill>
                  <a:srgbClr val="0A86FF"/>
                </a:solidFill>
                <a:latin typeface="Arial"/>
                <a:cs typeface="Arial"/>
              </a:rPr>
              <a:t>	</a:t>
            </a: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75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6303009" y="2554985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50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270459" y="3646423"/>
            <a:ext cx="1562735" cy="73279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065" marR="5080">
              <a:lnSpc>
                <a:spcPct val="95600"/>
              </a:lnSpc>
              <a:spcBef>
                <a:spcPts val="160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My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organistion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acted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fairly</a:t>
            </a:r>
            <a:r>
              <a:rPr dirty="0" sz="1200" spc="-6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about</a:t>
            </a:r>
            <a:r>
              <a:rPr dirty="0" sz="1200" spc="-5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promotions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and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progression,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regardless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of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ethnicity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1959991" y="3646423"/>
            <a:ext cx="1419225" cy="73279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700" marR="5080">
              <a:lnSpc>
                <a:spcPct val="95600"/>
              </a:lnSpc>
              <a:spcBef>
                <a:spcPts val="160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My</a:t>
            </a:r>
            <a:r>
              <a:rPr dirty="0" sz="1200" spc="-5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ethnicity</a:t>
            </a:r>
            <a:r>
              <a:rPr dirty="0" sz="1200" spc="-6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reduced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my</a:t>
            </a:r>
            <a:r>
              <a:rPr dirty="0" sz="1200" spc="-5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chances</a:t>
            </a:r>
            <a:r>
              <a:rPr dirty="0" sz="1200" spc="-5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of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promotion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or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progression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3556508" y="3646423"/>
            <a:ext cx="1419225" cy="558165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700" marR="5080">
              <a:lnSpc>
                <a:spcPct val="95600"/>
              </a:lnSpc>
              <a:spcBef>
                <a:spcPts val="160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My</a:t>
            </a:r>
            <a:r>
              <a:rPr dirty="0" sz="1200" spc="-5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ethnicity</a:t>
            </a:r>
            <a:r>
              <a:rPr dirty="0" sz="1200" spc="-6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reduced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my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opportunities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for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training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5157342" y="3646423"/>
            <a:ext cx="1452245" cy="558165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700" marR="5080">
              <a:lnSpc>
                <a:spcPct val="95600"/>
              </a:lnSpc>
              <a:spcBef>
                <a:spcPts val="160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I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saw</a:t>
            </a:r>
            <a:r>
              <a:rPr dirty="0" sz="1200" spc="-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colleague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discriminated</a:t>
            </a:r>
            <a:r>
              <a:rPr dirty="0" sz="1200" spc="-6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against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their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ethnicity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" name="object 29" descr=""/>
          <p:cNvSpPr/>
          <p:nvPr/>
        </p:nvSpPr>
        <p:spPr>
          <a:xfrm>
            <a:off x="492251" y="1623060"/>
            <a:ext cx="76200" cy="78105"/>
          </a:xfrm>
          <a:custGeom>
            <a:avLst/>
            <a:gdLst/>
            <a:ahLst/>
            <a:cxnLst/>
            <a:rect l="l" t="t" r="r" b="b"/>
            <a:pathLst>
              <a:path w="76200" h="78105">
                <a:moveTo>
                  <a:pt x="76200" y="0"/>
                </a:moveTo>
                <a:lnTo>
                  <a:pt x="0" y="0"/>
                </a:lnTo>
                <a:lnTo>
                  <a:pt x="0" y="77724"/>
                </a:lnTo>
                <a:lnTo>
                  <a:pt x="76200" y="77724"/>
                </a:lnTo>
                <a:lnTo>
                  <a:pt x="76200" y="0"/>
                </a:lnTo>
                <a:close/>
              </a:path>
            </a:pathLst>
          </a:custGeom>
          <a:solidFill>
            <a:srgbClr val="AD237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 descr=""/>
          <p:cNvSpPr/>
          <p:nvPr/>
        </p:nvSpPr>
        <p:spPr>
          <a:xfrm>
            <a:off x="1406652" y="1623060"/>
            <a:ext cx="76200" cy="78105"/>
          </a:xfrm>
          <a:custGeom>
            <a:avLst/>
            <a:gdLst/>
            <a:ahLst/>
            <a:cxnLst/>
            <a:rect l="l" t="t" r="r" b="b"/>
            <a:pathLst>
              <a:path w="76200" h="78105">
                <a:moveTo>
                  <a:pt x="76200" y="0"/>
                </a:moveTo>
                <a:lnTo>
                  <a:pt x="0" y="0"/>
                </a:lnTo>
                <a:lnTo>
                  <a:pt x="0" y="77724"/>
                </a:lnTo>
                <a:lnTo>
                  <a:pt x="76200" y="77724"/>
                </a:lnTo>
                <a:lnTo>
                  <a:pt x="76200" y="0"/>
                </a:lnTo>
                <a:close/>
              </a:path>
            </a:pathLst>
          </a:custGeom>
          <a:solidFill>
            <a:srgbClr val="DF6AA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 descr=""/>
          <p:cNvSpPr/>
          <p:nvPr/>
        </p:nvSpPr>
        <p:spPr>
          <a:xfrm>
            <a:off x="2311907" y="1623060"/>
            <a:ext cx="76200" cy="78105"/>
          </a:xfrm>
          <a:custGeom>
            <a:avLst/>
            <a:gdLst/>
            <a:ahLst/>
            <a:cxnLst/>
            <a:rect l="l" t="t" r="r" b="b"/>
            <a:pathLst>
              <a:path w="76200" h="78105">
                <a:moveTo>
                  <a:pt x="76200" y="0"/>
                </a:moveTo>
                <a:lnTo>
                  <a:pt x="0" y="0"/>
                </a:lnTo>
                <a:lnTo>
                  <a:pt x="0" y="77724"/>
                </a:lnTo>
                <a:lnTo>
                  <a:pt x="76200" y="77724"/>
                </a:lnTo>
                <a:lnTo>
                  <a:pt x="76200" y="0"/>
                </a:lnTo>
                <a:close/>
              </a:path>
            </a:pathLst>
          </a:custGeom>
          <a:solidFill>
            <a:srgbClr val="002F8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 descr=""/>
          <p:cNvSpPr/>
          <p:nvPr/>
        </p:nvSpPr>
        <p:spPr>
          <a:xfrm>
            <a:off x="4113276" y="1623060"/>
            <a:ext cx="76200" cy="78105"/>
          </a:xfrm>
          <a:custGeom>
            <a:avLst/>
            <a:gdLst/>
            <a:ahLst/>
            <a:cxnLst/>
            <a:rect l="l" t="t" r="r" b="b"/>
            <a:pathLst>
              <a:path w="76200" h="78105">
                <a:moveTo>
                  <a:pt x="76200" y="0"/>
                </a:moveTo>
                <a:lnTo>
                  <a:pt x="0" y="0"/>
                </a:lnTo>
                <a:lnTo>
                  <a:pt x="0" y="77724"/>
                </a:lnTo>
                <a:lnTo>
                  <a:pt x="76200" y="77724"/>
                </a:lnTo>
                <a:lnTo>
                  <a:pt x="76200" y="0"/>
                </a:lnTo>
                <a:close/>
              </a:path>
            </a:pathLst>
          </a:custGeom>
          <a:solidFill>
            <a:srgbClr val="00A9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 descr=""/>
          <p:cNvSpPr/>
          <p:nvPr/>
        </p:nvSpPr>
        <p:spPr>
          <a:xfrm>
            <a:off x="5457444" y="1623060"/>
            <a:ext cx="78105" cy="78105"/>
          </a:xfrm>
          <a:custGeom>
            <a:avLst/>
            <a:gdLst/>
            <a:ahLst/>
            <a:cxnLst/>
            <a:rect l="l" t="t" r="r" b="b"/>
            <a:pathLst>
              <a:path w="78104" h="78105">
                <a:moveTo>
                  <a:pt x="77724" y="0"/>
                </a:moveTo>
                <a:lnTo>
                  <a:pt x="0" y="0"/>
                </a:lnTo>
                <a:lnTo>
                  <a:pt x="0" y="77724"/>
                </a:lnTo>
                <a:lnTo>
                  <a:pt x="77724" y="77724"/>
                </a:lnTo>
                <a:lnTo>
                  <a:pt x="77724" y="0"/>
                </a:lnTo>
                <a:close/>
              </a:path>
            </a:pathLst>
          </a:custGeom>
          <a:solidFill>
            <a:srgbClr val="F5CDE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 descr=""/>
          <p:cNvSpPr txBox="1"/>
          <p:nvPr/>
        </p:nvSpPr>
        <p:spPr>
          <a:xfrm>
            <a:off x="358546" y="923620"/>
            <a:ext cx="6266815" cy="11588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Arial"/>
                <a:cs typeface="Arial"/>
              </a:rPr>
              <a:t>People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from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minority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ethnic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backgrounds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were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more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likely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to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feel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their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ethnicity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>
                <a:latin typeface="Arial"/>
                <a:cs typeface="Arial"/>
              </a:rPr>
              <a:t>had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reduced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their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career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progression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and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training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opportunities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in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past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year.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Arial"/>
              <a:cs typeface="Arial"/>
            </a:endParaRPr>
          </a:p>
          <a:p>
            <a:pPr marL="243204">
              <a:lnSpc>
                <a:spcPct val="100000"/>
              </a:lnSpc>
              <a:tabLst>
                <a:tab pos="1157605" algn="l"/>
                <a:tab pos="2063750" algn="l"/>
                <a:tab pos="3865245" algn="l"/>
                <a:tab pos="5210175" algn="l"/>
              </a:tabLst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%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Asian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Black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White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British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/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Irish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Other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White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Any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other</a:t>
            </a:r>
            <a:endParaRPr sz="1200">
              <a:latin typeface="Arial"/>
              <a:cs typeface="Arial"/>
            </a:endParaRPr>
          </a:p>
          <a:p>
            <a:pPr marL="607060">
              <a:lnSpc>
                <a:spcPct val="100000"/>
              </a:lnSpc>
              <a:spcBef>
                <a:spcPts val="1150"/>
              </a:spcBef>
            </a:pPr>
            <a:r>
              <a:rPr dirty="0" baseline="-4629" sz="1800">
                <a:solidFill>
                  <a:srgbClr val="0A86FF"/>
                </a:solidFill>
                <a:latin typeface="Arial"/>
                <a:cs typeface="Arial"/>
              </a:rPr>
              <a:t>93</a:t>
            </a:r>
            <a:r>
              <a:rPr dirty="0" baseline="-4629" sz="1800" spc="412">
                <a:solidFill>
                  <a:srgbClr val="0A8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94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Studio Whatever</dc:creator>
  <dc:title>PowerPoint Presentation</dc:title>
  <dcterms:created xsi:type="dcterms:W3CDTF">2022-05-05T10:10:33Z</dcterms:created>
  <dcterms:modified xsi:type="dcterms:W3CDTF">2022-05-05T10:10:33Z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2021-12-21T00:00:00Z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2022-05-05T00:00:00Z</vt:filetime>
  </property>
</Properties>
</file>