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theme/theme2.xml" ContentType="application/vnd.openxmlformats-officedocument.theme+xml"/>
  <Override PartName="/ppt/theme/theme3.xml" ContentType="application/vnd.openxmlformats-officedocument.theme+xml"/>
  <Override PartName="/ppt/diagrams/quickStyle2.xml" ContentType="application/vnd.openxmlformats-officedocument.drawingml.diagramStyle+xml"/>
  <Override PartName="/ppt/diagrams/colors2.xml" ContentType="application/vnd.openxmlformats-officedocument.drawingml.diagramColors+xml"/>
  <Override PartName="/ppt/handoutMasters/handoutMaster1.xml" ContentType="application/vnd.openxmlformats-officedocument.presentationml.handoutMaster+xml"/>
  <Override PartName="/ppt/diagrams/drawing2.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56" r:id="rId2"/>
    <p:sldId id="267" r:id="rId3"/>
    <p:sldId id="266" r:id="rId4"/>
    <p:sldId id="262" r:id="rId5"/>
    <p:sldId id="259" r:id="rId6"/>
    <p:sldId id="263" r:id="rId7"/>
    <p:sldId id="260" r:id="rId8"/>
    <p:sldId id="261" r:id="rId9"/>
    <p:sldId id="264" r:id="rId10"/>
    <p:sldId id="265" r:id="rId11"/>
    <p:sldId id="303" r:id="rId12"/>
    <p:sldId id="270" r:id="rId13"/>
    <p:sldId id="294" r:id="rId14"/>
    <p:sldId id="268" r:id="rId15"/>
    <p:sldId id="279" r:id="rId16"/>
    <p:sldId id="304" r:id="rId17"/>
    <p:sldId id="282" r:id="rId18"/>
    <p:sldId id="293" r:id="rId19"/>
    <p:sldId id="283" r:id="rId20"/>
    <p:sldId id="297" r:id="rId21"/>
    <p:sldId id="298" r:id="rId22"/>
    <p:sldId id="299" r:id="rId23"/>
    <p:sldId id="295" r:id="rId24"/>
    <p:sldId id="301" r:id="rId25"/>
    <p:sldId id="285" r:id="rId26"/>
    <p:sldId id="286" r:id="rId27"/>
    <p:sldId id="269" r:id="rId28"/>
    <p:sldId id="30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EE powerpoint template" id="{1EFFF720-98EF-D645-AFB2-89C2470DC210}">
          <p14:sldIdLst>
            <p14:sldId id="256"/>
            <p14:sldId id="267"/>
            <p14:sldId id="266"/>
            <p14:sldId id="262"/>
            <p14:sldId id="259"/>
            <p14:sldId id="263"/>
            <p14:sldId id="260"/>
            <p14:sldId id="261"/>
            <p14:sldId id="264"/>
            <p14:sldId id="265"/>
            <p14:sldId id="303"/>
            <p14:sldId id="270"/>
            <p14:sldId id="294"/>
            <p14:sldId id="268"/>
            <p14:sldId id="279"/>
            <p14:sldId id="304"/>
            <p14:sldId id="282"/>
            <p14:sldId id="293"/>
            <p14:sldId id="283"/>
            <p14:sldId id="297"/>
            <p14:sldId id="298"/>
            <p14:sldId id="299"/>
            <p14:sldId id="295"/>
            <p14:sldId id="301"/>
            <p14:sldId id="285"/>
            <p14:sldId id="286"/>
            <p14:sldId id="269"/>
            <p14:sldId id="30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00"/>
    <a:srgbClr val="FF40FF"/>
    <a:srgbClr val="A00054"/>
    <a:srgbClr val="003893"/>
    <a:srgbClr val="E28C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9"/>
    <p:restoredTop sz="77734" autoAdjust="0"/>
  </p:normalViewPr>
  <p:slideViewPr>
    <p:cSldViewPr snapToGrid="0" snapToObjects="1">
      <p:cViewPr varScale="1">
        <p:scale>
          <a:sx n="91" d="100"/>
          <a:sy n="91" d="100"/>
        </p:scale>
        <p:origin x="1972" y="64"/>
      </p:cViewPr>
      <p:guideLst>
        <p:guide orient="horz" pos="2160"/>
        <p:guide pos="2880"/>
      </p:guideLst>
    </p:cSldViewPr>
  </p:slideViewPr>
  <p:notesTextViewPr>
    <p:cViewPr>
      <p:scale>
        <a:sx n="3" d="2"/>
        <a:sy n="3" d="2"/>
      </p:scale>
      <p:origin x="0" y="0"/>
    </p:cViewPr>
  </p:notesTextViewPr>
  <p:notesViewPr>
    <p:cSldViewPr snapToGrid="0" snapToObjects="1">
      <p:cViewPr varScale="1">
        <p:scale>
          <a:sx n="83" d="100"/>
          <a:sy n="83" d="100"/>
        </p:scale>
        <p:origin x="39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E5B72-E1DA-214B-946A-24C66C0C3B64}" type="doc">
      <dgm:prSet loTypeId="urn:microsoft.com/office/officeart/2005/8/layout/radial6" loCatId="" qsTypeId="urn:microsoft.com/office/officeart/2005/8/quickstyle/simple1" qsCatId="simple" csTypeId="urn:microsoft.com/office/officeart/2005/8/colors/colorful1" csCatId="colorful" phldr="1"/>
      <dgm:spPr/>
      <dgm:t>
        <a:bodyPr/>
        <a:lstStyle/>
        <a:p>
          <a:endParaRPr lang="en-GB"/>
        </a:p>
      </dgm:t>
    </dgm:pt>
    <dgm:pt modelId="{F41C5AEC-B966-834E-B1E5-4FA333238D79}">
      <dgm:prSet phldrT="[Text]"/>
      <dgm:spPr/>
      <dgm:t>
        <a:bodyPr/>
        <a:lstStyle/>
        <a:p>
          <a:r>
            <a:rPr lang="en-GB"/>
            <a:t>Wellbeing</a:t>
          </a:r>
        </a:p>
      </dgm:t>
    </dgm:pt>
    <dgm:pt modelId="{F68393A1-2900-B94E-8F9A-B9ED97982CED}" type="parTrans" cxnId="{D26A6587-C30B-FE40-9285-99F725536189}">
      <dgm:prSet/>
      <dgm:spPr/>
      <dgm:t>
        <a:bodyPr/>
        <a:lstStyle/>
        <a:p>
          <a:endParaRPr lang="en-GB"/>
        </a:p>
      </dgm:t>
    </dgm:pt>
    <dgm:pt modelId="{50778B49-F725-FE49-860B-C36C3C9B31BC}" type="sibTrans" cxnId="{D26A6587-C30B-FE40-9285-99F725536189}">
      <dgm:prSet/>
      <dgm:spPr/>
      <dgm:t>
        <a:bodyPr/>
        <a:lstStyle/>
        <a:p>
          <a:endParaRPr lang="en-GB"/>
        </a:p>
      </dgm:t>
    </dgm:pt>
    <dgm:pt modelId="{E221357E-CB31-7441-965C-56DC2EBFF10A}">
      <dgm:prSet phldrT="[Text]"/>
      <dgm:spPr/>
      <dgm:t>
        <a:bodyPr/>
        <a:lstStyle/>
        <a:p>
          <a:r>
            <a:rPr lang="en-GB" dirty="0"/>
            <a:t>Career</a:t>
          </a:r>
        </a:p>
      </dgm:t>
    </dgm:pt>
    <dgm:pt modelId="{B446F5F8-F637-0E42-98DC-141A1FEB3D7E}" type="parTrans" cxnId="{BB496BD9-4626-D540-B5F4-24FC6500EEEA}">
      <dgm:prSet/>
      <dgm:spPr/>
      <dgm:t>
        <a:bodyPr/>
        <a:lstStyle/>
        <a:p>
          <a:endParaRPr lang="en-GB"/>
        </a:p>
      </dgm:t>
    </dgm:pt>
    <dgm:pt modelId="{B9903A52-5E0A-5E49-93BD-7A67C7328FFC}" type="sibTrans" cxnId="{BB496BD9-4626-D540-B5F4-24FC6500EEEA}">
      <dgm:prSet/>
      <dgm:spPr/>
      <dgm:t>
        <a:bodyPr/>
        <a:lstStyle/>
        <a:p>
          <a:endParaRPr lang="en-GB"/>
        </a:p>
      </dgm:t>
    </dgm:pt>
    <dgm:pt modelId="{1222B357-42B9-9745-9C9E-939A86CE05ED}">
      <dgm:prSet phldrT="[Text]"/>
      <dgm:spPr/>
      <dgm:t>
        <a:bodyPr/>
        <a:lstStyle/>
        <a:p>
          <a:r>
            <a:rPr lang="en-GB" dirty="0"/>
            <a:t>Social</a:t>
          </a:r>
        </a:p>
      </dgm:t>
    </dgm:pt>
    <dgm:pt modelId="{0D70C2F3-DD1F-8245-9033-3BAB9D54294B}" type="parTrans" cxnId="{829AC529-0576-DE44-9785-F643C3B920BE}">
      <dgm:prSet/>
      <dgm:spPr/>
      <dgm:t>
        <a:bodyPr/>
        <a:lstStyle/>
        <a:p>
          <a:endParaRPr lang="en-GB"/>
        </a:p>
      </dgm:t>
    </dgm:pt>
    <dgm:pt modelId="{E7106561-1C83-7544-9F7A-E7621776E1F0}" type="sibTrans" cxnId="{829AC529-0576-DE44-9785-F643C3B920BE}">
      <dgm:prSet/>
      <dgm:spPr/>
      <dgm:t>
        <a:bodyPr/>
        <a:lstStyle/>
        <a:p>
          <a:endParaRPr lang="en-GB"/>
        </a:p>
      </dgm:t>
    </dgm:pt>
    <dgm:pt modelId="{B9421B6E-7C8E-BC45-97B7-A6C25BD97B12}">
      <dgm:prSet phldrT="[Text]"/>
      <dgm:spPr/>
      <dgm:t>
        <a:bodyPr/>
        <a:lstStyle/>
        <a:p>
          <a:r>
            <a:rPr lang="en-GB" dirty="0"/>
            <a:t>Financial</a:t>
          </a:r>
        </a:p>
      </dgm:t>
    </dgm:pt>
    <dgm:pt modelId="{5A0F78D1-B194-A048-82A5-DCD0DE549B3D}" type="parTrans" cxnId="{DEF354C4-C806-0D43-9CDC-74EC5920FCD5}">
      <dgm:prSet/>
      <dgm:spPr/>
      <dgm:t>
        <a:bodyPr/>
        <a:lstStyle/>
        <a:p>
          <a:endParaRPr lang="en-GB"/>
        </a:p>
      </dgm:t>
    </dgm:pt>
    <dgm:pt modelId="{76613392-1C25-6A47-9C9F-4361F3FA1108}" type="sibTrans" cxnId="{DEF354C4-C806-0D43-9CDC-74EC5920FCD5}">
      <dgm:prSet/>
      <dgm:spPr/>
      <dgm:t>
        <a:bodyPr/>
        <a:lstStyle/>
        <a:p>
          <a:endParaRPr lang="en-GB"/>
        </a:p>
      </dgm:t>
    </dgm:pt>
    <dgm:pt modelId="{5F7B3EBC-EBEF-E842-BE65-C1509738D41D}">
      <dgm:prSet phldrT="[Text]" phldr="1"/>
      <dgm:spPr/>
      <dgm:t>
        <a:bodyPr/>
        <a:lstStyle/>
        <a:p>
          <a:endParaRPr lang="en-GB" dirty="0"/>
        </a:p>
      </dgm:t>
    </dgm:pt>
    <dgm:pt modelId="{4E3ADDCE-4953-C148-8A33-6F336E826FF5}" type="parTrans" cxnId="{5D904A02-7FE8-A544-9B31-E435F1B8B010}">
      <dgm:prSet/>
      <dgm:spPr/>
      <dgm:t>
        <a:bodyPr/>
        <a:lstStyle/>
        <a:p>
          <a:endParaRPr lang="en-GB"/>
        </a:p>
      </dgm:t>
    </dgm:pt>
    <dgm:pt modelId="{AE520BBA-17DF-6C4B-B49E-D47E64D921FE}" type="sibTrans" cxnId="{5D904A02-7FE8-A544-9B31-E435F1B8B010}">
      <dgm:prSet/>
      <dgm:spPr/>
      <dgm:t>
        <a:bodyPr/>
        <a:lstStyle/>
        <a:p>
          <a:endParaRPr lang="en-GB"/>
        </a:p>
      </dgm:t>
    </dgm:pt>
    <dgm:pt modelId="{7EFE22BA-AF49-C74F-AA8C-B51F895CEEBC}">
      <dgm:prSet phldrT="[Text]"/>
      <dgm:spPr/>
      <dgm:t>
        <a:bodyPr/>
        <a:lstStyle/>
        <a:p>
          <a:r>
            <a:rPr lang="en-GB" dirty="0"/>
            <a:t>Community</a:t>
          </a:r>
        </a:p>
      </dgm:t>
    </dgm:pt>
    <dgm:pt modelId="{0B5CE5E2-79CA-9741-B8BD-067A0F8F18F0}" type="parTrans" cxnId="{4FE065B9-2B20-D74D-A946-D16973E723B2}">
      <dgm:prSet/>
      <dgm:spPr/>
      <dgm:t>
        <a:bodyPr/>
        <a:lstStyle/>
        <a:p>
          <a:endParaRPr lang="en-GB"/>
        </a:p>
      </dgm:t>
    </dgm:pt>
    <dgm:pt modelId="{8BFA1165-C7E6-F241-B22B-858684602681}" type="sibTrans" cxnId="{4FE065B9-2B20-D74D-A946-D16973E723B2}">
      <dgm:prSet/>
      <dgm:spPr/>
      <dgm:t>
        <a:bodyPr/>
        <a:lstStyle/>
        <a:p>
          <a:endParaRPr lang="en-GB"/>
        </a:p>
      </dgm:t>
    </dgm:pt>
    <dgm:pt modelId="{46E95132-0FE7-5C4F-9232-F65F8A7BD421}">
      <dgm:prSet phldrT="[Text]"/>
      <dgm:spPr/>
      <dgm:t>
        <a:bodyPr/>
        <a:lstStyle/>
        <a:p>
          <a:r>
            <a:rPr lang="en-GB" dirty="0"/>
            <a:t>Physical &amp; Mental</a:t>
          </a:r>
        </a:p>
      </dgm:t>
    </dgm:pt>
    <dgm:pt modelId="{A8E02EE7-6566-5840-B552-60BD9BFE8617}" type="parTrans" cxnId="{0270ED18-B96E-3C47-B944-64D1FCA87004}">
      <dgm:prSet/>
      <dgm:spPr/>
      <dgm:t>
        <a:bodyPr/>
        <a:lstStyle/>
        <a:p>
          <a:endParaRPr lang="en-GB"/>
        </a:p>
      </dgm:t>
    </dgm:pt>
    <dgm:pt modelId="{18C61F55-24D0-924C-9549-315C81C683F0}" type="sibTrans" cxnId="{0270ED18-B96E-3C47-B944-64D1FCA87004}">
      <dgm:prSet/>
      <dgm:spPr/>
      <dgm:t>
        <a:bodyPr/>
        <a:lstStyle/>
        <a:p>
          <a:endParaRPr lang="en-GB"/>
        </a:p>
      </dgm:t>
    </dgm:pt>
    <dgm:pt modelId="{4FC84663-8A08-4949-9399-BDAF4411B394}" type="pres">
      <dgm:prSet presAssocID="{C77E5B72-E1DA-214B-946A-24C66C0C3B64}" presName="Name0" presStyleCnt="0">
        <dgm:presLayoutVars>
          <dgm:chMax val="1"/>
          <dgm:dir/>
          <dgm:animLvl val="ctr"/>
          <dgm:resizeHandles val="exact"/>
        </dgm:presLayoutVars>
      </dgm:prSet>
      <dgm:spPr/>
      <dgm:t>
        <a:bodyPr/>
        <a:lstStyle/>
        <a:p>
          <a:endParaRPr lang="en-US"/>
        </a:p>
      </dgm:t>
    </dgm:pt>
    <dgm:pt modelId="{5624E381-8281-0048-95C3-3CC208AFBC2C}" type="pres">
      <dgm:prSet presAssocID="{F41C5AEC-B966-834E-B1E5-4FA333238D79}" presName="centerShape" presStyleLbl="node0" presStyleIdx="0" presStyleCnt="1"/>
      <dgm:spPr/>
      <dgm:t>
        <a:bodyPr/>
        <a:lstStyle/>
        <a:p>
          <a:endParaRPr lang="en-US"/>
        </a:p>
      </dgm:t>
    </dgm:pt>
    <dgm:pt modelId="{EE8424A2-3163-094A-AE82-F28F76579BAF}" type="pres">
      <dgm:prSet presAssocID="{E221357E-CB31-7441-965C-56DC2EBFF10A}" presName="node" presStyleLbl="node1" presStyleIdx="0" presStyleCnt="5">
        <dgm:presLayoutVars>
          <dgm:bulletEnabled val="1"/>
        </dgm:presLayoutVars>
      </dgm:prSet>
      <dgm:spPr/>
      <dgm:t>
        <a:bodyPr/>
        <a:lstStyle/>
        <a:p>
          <a:endParaRPr lang="en-US"/>
        </a:p>
      </dgm:t>
    </dgm:pt>
    <dgm:pt modelId="{E162B84B-96F5-B64C-AD1C-9EE30938F68A}" type="pres">
      <dgm:prSet presAssocID="{E221357E-CB31-7441-965C-56DC2EBFF10A}" presName="dummy" presStyleCnt="0"/>
      <dgm:spPr/>
    </dgm:pt>
    <dgm:pt modelId="{9147AE13-E7BA-D142-BCF9-37018BBF094C}" type="pres">
      <dgm:prSet presAssocID="{B9903A52-5E0A-5E49-93BD-7A67C7328FFC}" presName="sibTrans" presStyleLbl="sibTrans2D1" presStyleIdx="0" presStyleCnt="5"/>
      <dgm:spPr/>
      <dgm:t>
        <a:bodyPr/>
        <a:lstStyle/>
        <a:p>
          <a:endParaRPr lang="en-US"/>
        </a:p>
      </dgm:t>
    </dgm:pt>
    <dgm:pt modelId="{A7F993DA-551A-A840-8DB0-59FD08A99EA5}" type="pres">
      <dgm:prSet presAssocID="{1222B357-42B9-9745-9C9E-939A86CE05ED}" presName="node" presStyleLbl="node1" presStyleIdx="1" presStyleCnt="5">
        <dgm:presLayoutVars>
          <dgm:bulletEnabled val="1"/>
        </dgm:presLayoutVars>
      </dgm:prSet>
      <dgm:spPr/>
      <dgm:t>
        <a:bodyPr/>
        <a:lstStyle/>
        <a:p>
          <a:endParaRPr lang="en-US"/>
        </a:p>
      </dgm:t>
    </dgm:pt>
    <dgm:pt modelId="{3BA4BF7A-9CBB-614F-97C1-0CD5FDB94B01}" type="pres">
      <dgm:prSet presAssocID="{1222B357-42B9-9745-9C9E-939A86CE05ED}" presName="dummy" presStyleCnt="0"/>
      <dgm:spPr/>
    </dgm:pt>
    <dgm:pt modelId="{83912B11-7BAE-EA48-B47B-27DFA1D8B93E}" type="pres">
      <dgm:prSet presAssocID="{E7106561-1C83-7544-9F7A-E7621776E1F0}" presName="sibTrans" presStyleLbl="sibTrans2D1" presStyleIdx="1" presStyleCnt="5"/>
      <dgm:spPr/>
      <dgm:t>
        <a:bodyPr/>
        <a:lstStyle/>
        <a:p>
          <a:endParaRPr lang="en-US"/>
        </a:p>
      </dgm:t>
    </dgm:pt>
    <dgm:pt modelId="{6E81E936-2B0C-E843-B914-9D0543B3F554}" type="pres">
      <dgm:prSet presAssocID="{B9421B6E-7C8E-BC45-97B7-A6C25BD97B12}" presName="node" presStyleLbl="node1" presStyleIdx="2" presStyleCnt="5">
        <dgm:presLayoutVars>
          <dgm:bulletEnabled val="1"/>
        </dgm:presLayoutVars>
      </dgm:prSet>
      <dgm:spPr/>
      <dgm:t>
        <a:bodyPr/>
        <a:lstStyle/>
        <a:p>
          <a:endParaRPr lang="en-US"/>
        </a:p>
      </dgm:t>
    </dgm:pt>
    <dgm:pt modelId="{DA5215E8-411A-FE4A-8D43-2E1069EC8AEF}" type="pres">
      <dgm:prSet presAssocID="{B9421B6E-7C8E-BC45-97B7-A6C25BD97B12}" presName="dummy" presStyleCnt="0"/>
      <dgm:spPr/>
    </dgm:pt>
    <dgm:pt modelId="{A13FA4B9-F8F8-A14C-B04D-C220C7C941EB}" type="pres">
      <dgm:prSet presAssocID="{76613392-1C25-6A47-9C9F-4361F3FA1108}" presName="sibTrans" presStyleLbl="sibTrans2D1" presStyleIdx="2" presStyleCnt="5"/>
      <dgm:spPr/>
      <dgm:t>
        <a:bodyPr/>
        <a:lstStyle/>
        <a:p>
          <a:endParaRPr lang="en-US"/>
        </a:p>
      </dgm:t>
    </dgm:pt>
    <dgm:pt modelId="{3A7DA949-E3F2-A841-B113-AEB7E9468BDE}" type="pres">
      <dgm:prSet presAssocID="{7EFE22BA-AF49-C74F-AA8C-B51F895CEEBC}" presName="node" presStyleLbl="node1" presStyleIdx="3" presStyleCnt="5">
        <dgm:presLayoutVars>
          <dgm:bulletEnabled val="1"/>
        </dgm:presLayoutVars>
      </dgm:prSet>
      <dgm:spPr/>
      <dgm:t>
        <a:bodyPr/>
        <a:lstStyle/>
        <a:p>
          <a:endParaRPr lang="en-US"/>
        </a:p>
      </dgm:t>
    </dgm:pt>
    <dgm:pt modelId="{DAA0504D-DC93-6A45-8BF0-8F0EF5963B8F}" type="pres">
      <dgm:prSet presAssocID="{7EFE22BA-AF49-C74F-AA8C-B51F895CEEBC}" presName="dummy" presStyleCnt="0"/>
      <dgm:spPr/>
    </dgm:pt>
    <dgm:pt modelId="{4EFE55D2-47E8-0840-9509-5851635B3C3B}" type="pres">
      <dgm:prSet presAssocID="{8BFA1165-C7E6-F241-B22B-858684602681}" presName="sibTrans" presStyleLbl="sibTrans2D1" presStyleIdx="3" presStyleCnt="5"/>
      <dgm:spPr/>
      <dgm:t>
        <a:bodyPr/>
        <a:lstStyle/>
        <a:p>
          <a:endParaRPr lang="en-US"/>
        </a:p>
      </dgm:t>
    </dgm:pt>
    <dgm:pt modelId="{6F8EB9F2-94F2-F244-B87B-5A9B1D2729D9}" type="pres">
      <dgm:prSet presAssocID="{46E95132-0FE7-5C4F-9232-F65F8A7BD421}" presName="node" presStyleLbl="node1" presStyleIdx="4" presStyleCnt="5">
        <dgm:presLayoutVars>
          <dgm:bulletEnabled val="1"/>
        </dgm:presLayoutVars>
      </dgm:prSet>
      <dgm:spPr/>
      <dgm:t>
        <a:bodyPr/>
        <a:lstStyle/>
        <a:p>
          <a:endParaRPr lang="en-US"/>
        </a:p>
      </dgm:t>
    </dgm:pt>
    <dgm:pt modelId="{58AEAF64-D162-8D40-A78D-49FB758A8B9A}" type="pres">
      <dgm:prSet presAssocID="{46E95132-0FE7-5C4F-9232-F65F8A7BD421}" presName="dummy" presStyleCnt="0"/>
      <dgm:spPr/>
    </dgm:pt>
    <dgm:pt modelId="{1E0DE96D-A878-F44C-A685-8F431FDC40B8}" type="pres">
      <dgm:prSet presAssocID="{18C61F55-24D0-924C-9549-315C81C683F0}" presName="sibTrans" presStyleLbl="sibTrans2D1" presStyleIdx="4" presStyleCnt="5"/>
      <dgm:spPr/>
      <dgm:t>
        <a:bodyPr/>
        <a:lstStyle/>
        <a:p>
          <a:endParaRPr lang="en-US"/>
        </a:p>
      </dgm:t>
    </dgm:pt>
  </dgm:ptLst>
  <dgm:cxnLst>
    <dgm:cxn modelId="{23295D57-D8ED-7E47-A4CB-2FDF5D3FFAF6}" type="presOf" srcId="{46E95132-0FE7-5C4F-9232-F65F8A7BD421}" destId="{6F8EB9F2-94F2-F244-B87B-5A9B1D2729D9}" srcOrd="0" destOrd="0" presId="urn:microsoft.com/office/officeart/2005/8/layout/radial6"/>
    <dgm:cxn modelId="{330FC233-6966-B34F-BDFA-212B53A69837}" type="presOf" srcId="{E7106561-1C83-7544-9F7A-E7621776E1F0}" destId="{83912B11-7BAE-EA48-B47B-27DFA1D8B93E}" srcOrd="0" destOrd="0" presId="urn:microsoft.com/office/officeart/2005/8/layout/radial6"/>
    <dgm:cxn modelId="{BB496BD9-4626-D540-B5F4-24FC6500EEEA}" srcId="{F41C5AEC-B966-834E-B1E5-4FA333238D79}" destId="{E221357E-CB31-7441-965C-56DC2EBFF10A}" srcOrd="0" destOrd="0" parTransId="{B446F5F8-F637-0E42-98DC-141A1FEB3D7E}" sibTransId="{B9903A52-5E0A-5E49-93BD-7A67C7328FFC}"/>
    <dgm:cxn modelId="{8BA89F4B-1971-3B43-8E8E-172AE0B36D01}" type="presOf" srcId="{B9903A52-5E0A-5E49-93BD-7A67C7328FFC}" destId="{9147AE13-E7BA-D142-BCF9-37018BBF094C}" srcOrd="0" destOrd="0" presId="urn:microsoft.com/office/officeart/2005/8/layout/radial6"/>
    <dgm:cxn modelId="{F6C32265-31B2-BD4A-8F82-41CA9AC5EFF3}" type="presOf" srcId="{E221357E-CB31-7441-965C-56DC2EBFF10A}" destId="{EE8424A2-3163-094A-AE82-F28F76579BAF}" srcOrd="0" destOrd="0" presId="urn:microsoft.com/office/officeart/2005/8/layout/radial6"/>
    <dgm:cxn modelId="{72516A23-C608-4D48-AFEC-9337196A8A94}" type="presOf" srcId="{B9421B6E-7C8E-BC45-97B7-A6C25BD97B12}" destId="{6E81E936-2B0C-E843-B914-9D0543B3F554}" srcOrd="0" destOrd="0" presId="urn:microsoft.com/office/officeart/2005/8/layout/radial6"/>
    <dgm:cxn modelId="{D26A6587-C30B-FE40-9285-99F725536189}" srcId="{C77E5B72-E1DA-214B-946A-24C66C0C3B64}" destId="{F41C5AEC-B966-834E-B1E5-4FA333238D79}" srcOrd="0" destOrd="0" parTransId="{F68393A1-2900-B94E-8F9A-B9ED97982CED}" sibTransId="{50778B49-F725-FE49-860B-C36C3C9B31BC}"/>
    <dgm:cxn modelId="{800E3408-18C2-2B41-A723-F62D4BF52A81}" type="presOf" srcId="{18C61F55-24D0-924C-9549-315C81C683F0}" destId="{1E0DE96D-A878-F44C-A685-8F431FDC40B8}" srcOrd="0" destOrd="0" presId="urn:microsoft.com/office/officeart/2005/8/layout/radial6"/>
    <dgm:cxn modelId="{9A5F8B73-A900-E541-8D31-E18E1DDA2566}" type="presOf" srcId="{1222B357-42B9-9745-9C9E-939A86CE05ED}" destId="{A7F993DA-551A-A840-8DB0-59FD08A99EA5}" srcOrd="0" destOrd="0" presId="urn:microsoft.com/office/officeart/2005/8/layout/radial6"/>
    <dgm:cxn modelId="{8057BC52-6DEE-9D4E-B6EE-D27730D0DD29}" type="presOf" srcId="{76613392-1C25-6A47-9C9F-4361F3FA1108}" destId="{A13FA4B9-F8F8-A14C-B04D-C220C7C941EB}" srcOrd="0" destOrd="0" presId="urn:microsoft.com/office/officeart/2005/8/layout/radial6"/>
    <dgm:cxn modelId="{1E70E96A-2FD1-3140-ABE3-CF1BE928122B}" type="presOf" srcId="{7EFE22BA-AF49-C74F-AA8C-B51F895CEEBC}" destId="{3A7DA949-E3F2-A841-B113-AEB7E9468BDE}" srcOrd="0" destOrd="0" presId="urn:microsoft.com/office/officeart/2005/8/layout/radial6"/>
    <dgm:cxn modelId="{0270ED18-B96E-3C47-B944-64D1FCA87004}" srcId="{F41C5AEC-B966-834E-B1E5-4FA333238D79}" destId="{46E95132-0FE7-5C4F-9232-F65F8A7BD421}" srcOrd="4" destOrd="0" parTransId="{A8E02EE7-6566-5840-B552-60BD9BFE8617}" sibTransId="{18C61F55-24D0-924C-9549-315C81C683F0}"/>
    <dgm:cxn modelId="{3F1D4C8B-6FA3-9A4D-BD42-4AA7BA8E2ABF}" type="presOf" srcId="{8BFA1165-C7E6-F241-B22B-858684602681}" destId="{4EFE55D2-47E8-0840-9509-5851635B3C3B}" srcOrd="0" destOrd="0" presId="urn:microsoft.com/office/officeart/2005/8/layout/radial6"/>
    <dgm:cxn modelId="{5D904A02-7FE8-A544-9B31-E435F1B8B010}" srcId="{C77E5B72-E1DA-214B-946A-24C66C0C3B64}" destId="{5F7B3EBC-EBEF-E842-BE65-C1509738D41D}" srcOrd="1" destOrd="0" parTransId="{4E3ADDCE-4953-C148-8A33-6F336E826FF5}" sibTransId="{AE520BBA-17DF-6C4B-B49E-D47E64D921FE}"/>
    <dgm:cxn modelId="{9FAAF0C8-15E3-DC46-8A4E-0102A2427C83}" type="presOf" srcId="{C77E5B72-E1DA-214B-946A-24C66C0C3B64}" destId="{4FC84663-8A08-4949-9399-BDAF4411B394}" srcOrd="0" destOrd="0" presId="urn:microsoft.com/office/officeart/2005/8/layout/radial6"/>
    <dgm:cxn modelId="{750CE98B-0C18-FE4F-B67D-8DE2E94644EE}" type="presOf" srcId="{F41C5AEC-B966-834E-B1E5-4FA333238D79}" destId="{5624E381-8281-0048-95C3-3CC208AFBC2C}" srcOrd="0" destOrd="0" presId="urn:microsoft.com/office/officeart/2005/8/layout/radial6"/>
    <dgm:cxn modelId="{4FE065B9-2B20-D74D-A946-D16973E723B2}" srcId="{F41C5AEC-B966-834E-B1E5-4FA333238D79}" destId="{7EFE22BA-AF49-C74F-AA8C-B51F895CEEBC}" srcOrd="3" destOrd="0" parTransId="{0B5CE5E2-79CA-9741-B8BD-067A0F8F18F0}" sibTransId="{8BFA1165-C7E6-F241-B22B-858684602681}"/>
    <dgm:cxn modelId="{829AC529-0576-DE44-9785-F643C3B920BE}" srcId="{F41C5AEC-B966-834E-B1E5-4FA333238D79}" destId="{1222B357-42B9-9745-9C9E-939A86CE05ED}" srcOrd="1" destOrd="0" parTransId="{0D70C2F3-DD1F-8245-9033-3BAB9D54294B}" sibTransId="{E7106561-1C83-7544-9F7A-E7621776E1F0}"/>
    <dgm:cxn modelId="{DEF354C4-C806-0D43-9CDC-74EC5920FCD5}" srcId="{F41C5AEC-B966-834E-B1E5-4FA333238D79}" destId="{B9421B6E-7C8E-BC45-97B7-A6C25BD97B12}" srcOrd="2" destOrd="0" parTransId="{5A0F78D1-B194-A048-82A5-DCD0DE549B3D}" sibTransId="{76613392-1C25-6A47-9C9F-4361F3FA1108}"/>
    <dgm:cxn modelId="{A8159F32-B57C-F24D-8049-B607B51CA2F7}" type="presParOf" srcId="{4FC84663-8A08-4949-9399-BDAF4411B394}" destId="{5624E381-8281-0048-95C3-3CC208AFBC2C}" srcOrd="0" destOrd="0" presId="urn:microsoft.com/office/officeart/2005/8/layout/radial6"/>
    <dgm:cxn modelId="{C715C9F0-F787-784F-B7C4-5E3A74F851C7}" type="presParOf" srcId="{4FC84663-8A08-4949-9399-BDAF4411B394}" destId="{EE8424A2-3163-094A-AE82-F28F76579BAF}" srcOrd="1" destOrd="0" presId="urn:microsoft.com/office/officeart/2005/8/layout/radial6"/>
    <dgm:cxn modelId="{F11CCF38-5917-A24A-8C3F-B1340C082A2B}" type="presParOf" srcId="{4FC84663-8A08-4949-9399-BDAF4411B394}" destId="{E162B84B-96F5-B64C-AD1C-9EE30938F68A}" srcOrd="2" destOrd="0" presId="urn:microsoft.com/office/officeart/2005/8/layout/radial6"/>
    <dgm:cxn modelId="{22FBE547-1D76-8E42-B89C-0F5B7931D738}" type="presParOf" srcId="{4FC84663-8A08-4949-9399-BDAF4411B394}" destId="{9147AE13-E7BA-D142-BCF9-37018BBF094C}" srcOrd="3" destOrd="0" presId="urn:microsoft.com/office/officeart/2005/8/layout/radial6"/>
    <dgm:cxn modelId="{68E8567A-B3BC-0545-8344-91D9B9E575AB}" type="presParOf" srcId="{4FC84663-8A08-4949-9399-BDAF4411B394}" destId="{A7F993DA-551A-A840-8DB0-59FD08A99EA5}" srcOrd="4" destOrd="0" presId="urn:microsoft.com/office/officeart/2005/8/layout/radial6"/>
    <dgm:cxn modelId="{28DAEC2E-3D18-D44B-BD23-BE89CBA2743F}" type="presParOf" srcId="{4FC84663-8A08-4949-9399-BDAF4411B394}" destId="{3BA4BF7A-9CBB-614F-97C1-0CD5FDB94B01}" srcOrd="5" destOrd="0" presId="urn:microsoft.com/office/officeart/2005/8/layout/radial6"/>
    <dgm:cxn modelId="{303C2AE6-BFE1-634E-9BAA-9FFFB4204660}" type="presParOf" srcId="{4FC84663-8A08-4949-9399-BDAF4411B394}" destId="{83912B11-7BAE-EA48-B47B-27DFA1D8B93E}" srcOrd="6" destOrd="0" presId="urn:microsoft.com/office/officeart/2005/8/layout/radial6"/>
    <dgm:cxn modelId="{2D2BAE28-A025-7940-A49A-55841F76BEBE}" type="presParOf" srcId="{4FC84663-8A08-4949-9399-BDAF4411B394}" destId="{6E81E936-2B0C-E843-B914-9D0543B3F554}" srcOrd="7" destOrd="0" presId="urn:microsoft.com/office/officeart/2005/8/layout/radial6"/>
    <dgm:cxn modelId="{2B8A6BD8-D15F-6749-84C9-E4D8E8B8DB14}" type="presParOf" srcId="{4FC84663-8A08-4949-9399-BDAF4411B394}" destId="{DA5215E8-411A-FE4A-8D43-2E1069EC8AEF}" srcOrd="8" destOrd="0" presId="urn:microsoft.com/office/officeart/2005/8/layout/radial6"/>
    <dgm:cxn modelId="{ADC96C7F-C4B9-C54F-9F7A-F2E6756C93FB}" type="presParOf" srcId="{4FC84663-8A08-4949-9399-BDAF4411B394}" destId="{A13FA4B9-F8F8-A14C-B04D-C220C7C941EB}" srcOrd="9" destOrd="0" presId="urn:microsoft.com/office/officeart/2005/8/layout/radial6"/>
    <dgm:cxn modelId="{CAACC63C-3E93-FB44-B481-D346D7D871DA}" type="presParOf" srcId="{4FC84663-8A08-4949-9399-BDAF4411B394}" destId="{3A7DA949-E3F2-A841-B113-AEB7E9468BDE}" srcOrd="10" destOrd="0" presId="urn:microsoft.com/office/officeart/2005/8/layout/radial6"/>
    <dgm:cxn modelId="{366185B8-C5B5-0440-BF0B-6D7097D07852}" type="presParOf" srcId="{4FC84663-8A08-4949-9399-BDAF4411B394}" destId="{DAA0504D-DC93-6A45-8BF0-8F0EF5963B8F}" srcOrd="11" destOrd="0" presId="urn:microsoft.com/office/officeart/2005/8/layout/radial6"/>
    <dgm:cxn modelId="{DE9FB2A3-05E9-3446-A196-C9BECAB6E50B}" type="presParOf" srcId="{4FC84663-8A08-4949-9399-BDAF4411B394}" destId="{4EFE55D2-47E8-0840-9509-5851635B3C3B}" srcOrd="12" destOrd="0" presId="urn:microsoft.com/office/officeart/2005/8/layout/radial6"/>
    <dgm:cxn modelId="{EE9E8839-2739-8546-AF2E-48C92313FB5C}" type="presParOf" srcId="{4FC84663-8A08-4949-9399-BDAF4411B394}" destId="{6F8EB9F2-94F2-F244-B87B-5A9B1D2729D9}" srcOrd="13" destOrd="0" presId="urn:microsoft.com/office/officeart/2005/8/layout/radial6"/>
    <dgm:cxn modelId="{68F5383D-08F6-B549-BED4-F8540E820A2F}" type="presParOf" srcId="{4FC84663-8A08-4949-9399-BDAF4411B394}" destId="{58AEAF64-D162-8D40-A78D-49FB758A8B9A}" srcOrd="14" destOrd="0" presId="urn:microsoft.com/office/officeart/2005/8/layout/radial6"/>
    <dgm:cxn modelId="{4056FCE0-E1CD-5344-928D-394357950CC5}" type="presParOf" srcId="{4FC84663-8A08-4949-9399-BDAF4411B394}" destId="{1E0DE96D-A878-F44C-A685-8F431FDC40B8}"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7E5B72-E1DA-214B-946A-24C66C0C3B64}" type="doc">
      <dgm:prSet loTypeId="urn:microsoft.com/office/officeart/2005/8/layout/radial6" loCatId="" qsTypeId="urn:microsoft.com/office/officeart/2005/8/quickstyle/simple1" qsCatId="simple" csTypeId="urn:microsoft.com/office/officeart/2005/8/colors/colorful1" csCatId="colorful" phldr="1"/>
      <dgm:spPr/>
      <dgm:t>
        <a:bodyPr/>
        <a:lstStyle/>
        <a:p>
          <a:endParaRPr lang="en-GB"/>
        </a:p>
      </dgm:t>
    </dgm:pt>
    <dgm:pt modelId="{F41C5AEC-B966-834E-B1E5-4FA333238D79}">
      <dgm:prSet phldrT="[Text]"/>
      <dgm:spPr/>
      <dgm:t>
        <a:bodyPr/>
        <a:lstStyle/>
        <a:p>
          <a:r>
            <a:rPr lang="en-GB"/>
            <a:t>Wellbeing</a:t>
          </a:r>
        </a:p>
      </dgm:t>
    </dgm:pt>
    <dgm:pt modelId="{F68393A1-2900-B94E-8F9A-B9ED97982CED}" type="parTrans" cxnId="{D26A6587-C30B-FE40-9285-99F725536189}">
      <dgm:prSet/>
      <dgm:spPr/>
      <dgm:t>
        <a:bodyPr/>
        <a:lstStyle/>
        <a:p>
          <a:endParaRPr lang="en-GB"/>
        </a:p>
      </dgm:t>
    </dgm:pt>
    <dgm:pt modelId="{50778B49-F725-FE49-860B-C36C3C9B31BC}" type="sibTrans" cxnId="{D26A6587-C30B-FE40-9285-99F725536189}">
      <dgm:prSet/>
      <dgm:spPr/>
      <dgm:t>
        <a:bodyPr/>
        <a:lstStyle/>
        <a:p>
          <a:endParaRPr lang="en-GB"/>
        </a:p>
      </dgm:t>
    </dgm:pt>
    <dgm:pt modelId="{E221357E-CB31-7441-965C-56DC2EBFF10A}">
      <dgm:prSet phldrT="[Text]"/>
      <dgm:spPr/>
      <dgm:t>
        <a:bodyPr/>
        <a:lstStyle/>
        <a:p>
          <a:r>
            <a:rPr lang="en-GB" dirty="0"/>
            <a:t>Career</a:t>
          </a:r>
        </a:p>
      </dgm:t>
    </dgm:pt>
    <dgm:pt modelId="{B446F5F8-F637-0E42-98DC-141A1FEB3D7E}" type="parTrans" cxnId="{BB496BD9-4626-D540-B5F4-24FC6500EEEA}">
      <dgm:prSet/>
      <dgm:spPr/>
      <dgm:t>
        <a:bodyPr/>
        <a:lstStyle/>
        <a:p>
          <a:endParaRPr lang="en-GB"/>
        </a:p>
      </dgm:t>
    </dgm:pt>
    <dgm:pt modelId="{B9903A52-5E0A-5E49-93BD-7A67C7328FFC}" type="sibTrans" cxnId="{BB496BD9-4626-D540-B5F4-24FC6500EEEA}">
      <dgm:prSet/>
      <dgm:spPr/>
      <dgm:t>
        <a:bodyPr/>
        <a:lstStyle/>
        <a:p>
          <a:endParaRPr lang="en-GB"/>
        </a:p>
      </dgm:t>
    </dgm:pt>
    <dgm:pt modelId="{1222B357-42B9-9745-9C9E-939A86CE05ED}">
      <dgm:prSet phldrT="[Text]"/>
      <dgm:spPr/>
      <dgm:t>
        <a:bodyPr/>
        <a:lstStyle/>
        <a:p>
          <a:r>
            <a:rPr lang="en-GB" dirty="0"/>
            <a:t>Social</a:t>
          </a:r>
        </a:p>
      </dgm:t>
    </dgm:pt>
    <dgm:pt modelId="{0D70C2F3-DD1F-8245-9033-3BAB9D54294B}" type="parTrans" cxnId="{829AC529-0576-DE44-9785-F643C3B920BE}">
      <dgm:prSet/>
      <dgm:spPr/>
      <dgm:t>
        <a:bodyPr/>
        <a:lstStyle/>
        <a:p>
          <a:endParaRPr lang="en-GB"/>
        </a:p>
      </dgm:t>
    </dgm:pt>
    <dgm:pt modelId="{E7106561-1C83-7544-9F7A-E7621776E1F0}" type="sibTrans" cxnId="{829AC529-0576-DE44-9785-F643C3B920BE}">
      <dgm:prSet/>
      <dgm:spPr/>
      <dgm:t>
        <a:bodyPr/>
        <a:lstStyle/>
        <a:p>
          <a:endParaRPr lang="en-GB"/>
        </a:p>
      </dgm:t>
    </dgm:pt>
    <dgm:pt modelId="{B9421B6E-7C8E-BC45-97B7-A6C25BD97B12}">
      <dgm:prSet phldrT="[Text]"/>
      <dgm:spPr/>
      <dgm:t>
        <a:bodyPr/>
        <a:lstStyle/>
        <a:p>
          <a:r>
            <a:rPr lang="en-GB" dirty="0"/>
            <a:t>Financial</a:t>
          </a:r>
        </a:p>
      </dgm:t>
    </dgm:pt>
    <dgm:pt modelId="{5A0F78D1-B194-A048-82A5-DCD0DE549B3D}" type="parTrans" cxnId="{DEF354C4-C806-0D43-9CDC-74EC5920FCD5}">
      <dgm:prSet/>
      <dgm:spPr/>
      <dgm:t>
        <a:bodyPr/>
        <a:lstStyle/>
        <a:p>
          <a:endParaRPr lang="en-GB"/>
        </a:p>
      </dgm:t>
    </dgm:pt>
    <dgm:pt modelId="{76613392-1C25-6A47-9C9F-4361F3FA1108}" type="sibTrans" cxnId="{DEF354C4-C806-0D43-9CDC-74EC5920FCD5}">
      <dgm:prSet/>
      <dgm:spPr/>
      <dgm:t>
        <a:bodyPr/>
        <a:lstStyle/>
        <a:p>
          <a:endParaRPr lang="en-GB"/>
        </a:p>
      </dgm:t>
    </dgm:pt>
    <dgm:pt modelId="{5F7B3EBC-EBEF-E842-BE65-C1509738D41D}">
      <dgm:prSet phldrT="[Text]" phldr="1"/>
      <dgm:spPr/>
      <dgm:t>
        <a:bodyPr/>
        <a:lstStyle/>
        <a:p>
          <a:endParaRPr lang="en-GB" dirty="0"/>
        </a:p>
      </dgm:t>
    </dgm:pt>
    <dgm:pt modelId="{4E3ADDCE-4953-C148-8A33-6F336E826FF5}" type="parTrans" cxnId="{5D904A02-7FE8-A544-9B31-E435F1B8B010}">
      <dgm:prSet/>
      <dgm:spPr/>
      <dgm:t>
        <a:bodyPr/>
        <a:lstStyle/>
        <a:p>
          <a:endParaRPr lang="en-GB"/>
        </a:p>
      </dgm:t>
    </dgm:pt>
    <dgm:pt modelId="{AE520BBA-17DF-6C4B-B49E-D47E64D921FE}" type="sibTrans" cxnId="{5D904A02-7FE8-A544-9B31-E435F1B8B010}">
      <dgm:prSet/>
      <dgm:spPr/>
      <dgm:t>
        <a:bodyPr/>
        <a:lstStyle/>
        <a:p>
          <a:endParaRPr lang="en-GB"/>
        </a:p>
      </dgm:t>
    </dgm:pt>
    <dgm:pt modelId="{7EFE22BA-AF49-C74F-AA8C-B51F895CEEBC}">
      <dgm:prSet phldrT="[Text]"/>
      <dgm:spPr/>
      <dgm:t>
        <a:bodyPr/>
        <a:lstStyle/>
        <a:p>
          <a:r>
            <a:rPr lang="en-GB" dirty="0"/>
            <a:t>Community</a:t>
          </a:r>
        </a:p>
      </dgm:t>
    </dgm:pt>
    <dgm:pt modelId="{0B5CE5E2-79CA-9741-B8BD-067A0F8F18F0}" type="parTrans" cxnId="{4FE065B9-2B20-D74D-A946-D16973E723B2}">
      <dgm:prSet/>
      <dgm:spPr/>
      <dgm:t>
        <a:bodyPr/>
        <a:lstStyle/>
        <a:p>
          <a:endParaRPr lang="en-GB"/>
        </a:p>
      </dgm:t>
    </dgm:pt>
    <dgm:pt modelId="{8BFA1165-C7E6-F241-B22B-858684602681}" type="sibTrans" cxnId="{4FE065B9-2B20-D74D-A946-D16973E723B2}">
      <dgm:prSet/>
      <dgm:spPr/>
      <dgm:t>
        <a:bodyPr/>
        <a:lstStyle/>
        <a:p>
          <a:endParaRPr lang="en-GB"/>
        </a:p>
      </dgm:t>
    </dgm:pt>
    <dgm:pt modelId="{46E95132-0FE7-5C4F-9232-F65F8A7BD421}">
      <dgm:prSet phldrT="[Text]"/>
      <dgm:spPr/>
      <dgm:t>
        <a:bodyPr/>
        <a:lstStyle/>
        <a:p>
          <a:r>
            <a:rPr lang="en-GB" dirty="0"/>
            <a:t>Physical &amp; Mental</a:t>
          </a:r>
        </a:p>
      </dgm:t>
    </dgm:pt>
    <dgm:pt modelId="{A8E02EE7-6566-5840-B552-60BD9BFE8617}" type="parTrans" cxnId="{0270ED18-B96E-3C47-B944-64D1FCA87004}">
      <dgm:prSet/>
      <dgm:spPr/>
      <dgm:t>
        <a:bodyPr/>
        <a:lstStyle/>
        <a:p>
          <a:endParaRPr lang="en-GB"/>
        </a:p>
      </dgm:t>
    </dgm:pt>
    <dgm:pt modelId="{18C61F55-24D0-924C-9549-315C81C683F0}" type="sibTrans" cxnId="{0270ED18-B96E-3C47-B944-64D1FCA87004}">
      <dgm:prSet/>
      <dgm:spPr/>
      <dgm:t>
        <a:bodyPr/>
        <a:lstStyle/>
        <a:p>
          <a:endParaRPr lang="en-GB"/>
        </a:p>
      </dgm:t>
    </dgm:pt>
    <dgm:pt modelId="{4FC84663-8A08-4949-9399-BDAF4411B394}" type="pres">
      <dgm:prSet presAssocID="{C77E5B72-E1DA-214B-946A-24C66C0C3B64}" presName="Name0" presStyleCnt="0">
        <dgm:presLayoutVars>
          <dgm:chMax val="1"/>
          <dgm:dir/>
          <dgm:animLvl val="ctr"/>
          <dgm:resizeHandles val="exact"/>
        </dgm:presLayoutVars>
      </dgm:prSet>
      <dgm:spPr/>
      <dgm:t>
        <a:bodyPr/>
        <a:lstStyle/>
        <a:p>
          <a:endParaRPr lang="en-US"/>
        </a:p>
      </dgm:t>
    </dgm:pt>
    <dgm:pt modelId="{5624E381-8281-0048-95C3-3CC208AFBC2C}" type="pres">
      <dgm:prSet presAssocID="{F41C5AEC-B966-834E-B1E5-4FA333238D79}" presName="centerShape" presStyleLbl="node0" presStyleIdx="0" presStyleCnt="1"/>
      <dgm:spPr/>
      <dgm:t>
        <a:bodyPr/>
        <a:lstStyle/>
        <a:p>
          <a:endParaRPr lang="en-US"/>
        </a:p>
      </dgm:t>
    </dgm:pt>
    <dgm:pt modelId="{EE8424A2-3163-094A-AE82-F28F76579BAF}" type="pres">
      <dgm:prSet presAssocID="{E221357E-CB31-7441-965C-56DC2EBFF10A}" presName="node" presStyleLbl="node1" presStyleIdx="0" presStyleCnt="5">
        <dgm:presLayoutVars>
          <dgm:bulletEnabled val="1"/>
        </dgm:presLayoutVars>
      </dgm:prSet>
      <dgm:spPr/>
      <dgm:t>
        <a:bodyPr/>
        <a:lstStyle/>
        <a:p>
          <a:endParaRPr lang="en-US"/>
        </a:p>
      </dgm:t>
    </dgm:pt>
    <dgm:pt modelId="{E162B84B-96F5-B64C-AD1C-9EE30938F68A}" type="pres">
      <dgm:prSet presAssocID="{E221357E-CB31-7441-965C-56DC2EBFF10A}" presName="dummy" presStyleCnt="0"/>
      <dgm:spPr/>
    </dgm:pt>
    <dgm:pt modelId="{9147AE13-E7BA-D142-BCF9-37018BBF094C}" type="pres">
      <dgm:prSet presAssocID="{B9903A52-5E0A-5E49-93BD-7A67C7328FFC}" presName="sibTrans" presStyleLbl="sibTrans2D1" presStyleIdx="0" presStyleCnt="5"/>
      <dgm:spPr/>
      <dgm:t>
        <a:bodyPr/>
        <a:lstStyle/>
        <a:p>
          <a:endParaRPr lang="en-US"/>
        </a:p>
      </dgm:t>
    </dgm:pt>
    <dgm:pt modelId="{A7F993DA-551A-A840-8DB0-59FD08A99EA5}" type="pres">
      <dgm:prSet presAssocID="{1222B357-42B9-9745-9C9E-939A86CE05ED}" presName="node" presStyleLbl="node1" presStyleIdx="1" presStyleCnt="5">
        <dgm:presLayoutVars>
          <dgm:bulletEnabled val="1"/>
        </dgm:presLayoutVars>
      </dgm:prSet>
      <dgm:spPr/>
      <dgm:t>
        <a:bodyPr/>
        <a:lstStyle/>
        <a:p>
          <a:endParaRPr lang="en-US"/>
        </a:p>
      </dgm:t>
    </dgm:pt>
    <dgm:pt modelId="{3BA4BF7A-9CBB-614F-97C1-0CD5FDB94B01}" type="pres">
      <dgm:prSet presAssocID="{1222B357-42B9-9745-9C9E-939A86CE05ED}" presName="dummy" presStyleCnt="0"/>
      <dgm:spPr/>
    </dgm:pt>
    <dgm:pt modelId="{83912B11-7BAE-EA48-B47B-27DFA1D8B93E}" type="pres">
      <dgm:prSet presAssocID="{E7106561-1C83-7544-9F7A-E7621776E1F0}" presName="sibTrans" presStyleLbl="sibTrans2D1" presStyleIdx="1" presStyleCnt="5"/>
      <dgm:spPr/>
      <dgm:t>
        <a:bodyPr/>
        <a:lstStyle/>
        <a:p>
          <a:endParaRPr lang="en-US"/>
        </a:p>
      </dgm:t>
    </dgm:pt>
    <dgm:pt modelId="{6E81E936-2B0C-E843-B914-9D0543B3F554}" type="pres">
      <dgm:prSet presAssocID="{B9421B6E-7C8E-BC45-97B7-A6C25BD97B12}" presName="node" presStyleLbl="node1" presStyleIdx="2" presStyleCnt="5">
        <dgm:presLayoutVars>
          <dgm:bulletEnabled val="1"/>
        </dgm:presLayoutVars>
      </dgm:prSet>
      <dgm:spPr/>
      <dgm:t>
        <a:bodyPr/>
        <a:lstStyle/>
        <a:p>
          <a:endParaRPr lang="en-US"/>
        </a:p>
      </dgm:t>
    </dgm:pt>
    <dgm:pt modelId="{DA5215E8-411A-FE4A-8D43-2E1069EC8AEF}" type="pres">
      <dgm:prSet presAssocID="{B9421B6E-7C8E-BC45-97B7-A6C25BD97B12}" presName="dummy" presStyleCnt="0"/>
      <dgm:spPr/>
    </dgm:pt>
    <dgm:pt modelId="{A13FA4B9-F8F8-A14C-B04D-C220C7C941EB}" type="pres">
      <dgm:prSet presAssocID="{76613392-1C25-6A47-9C9F-4361F3FA1108}" presName="sibTrans" presStyleLbl="sibTrans2D1" presStyleIdx="2" presStyleCnt="5"/>
      <dgm:spPr/>
      <dgm:t>
        <a:bodyPr/>
        <a:lstStyle/>
        <a:p>
          <a:endParaRPr lang="en-US"/>
        </a:p>
      </dgm:t>
    </dgm:pt>
    <dgm:pt modelId="{3A7DA949-E3F2-A841-B113-AEB7E9468BDE}" type="pres">
      <dgm:prSet presAssocID="{7EFE22BA-AF49-C74F-AA8C-B51F895CEEBC}" presName="node" presStyleLbl="node1" presStyleIdx="3" presStyleCnt="5">
        <dgm:presLayoutVars>
          <dgm:bulletEnabled val="1"/>
        </dgm:presLayoutVars>
      </dgm:prSet>
      <dgm:spPr/>
      <dgm:t>
        <a:bodyPr/>
        <a:lstStyle/>
        <a:p>
          <a:endParaRPr lang="en-US"/>
        </a:p>
      </dgm:t>
    </dgm:pt>
    <dgm:pt modelId="{DAA0504D-DC93-6A45-8BF0-8F0EF5963B8F}" type="pres">
      <dgm:prSet presAssocID="{7EFE22BA-AF49-C74F-AA8C-B51F895CEEBC}" presName="dummy" presStyleCnt="0"/>
      <dgm:spPr/>
    </dgm:pt>
    <dgm:pt modelId="{4EFE55D2-47E8-0840-9509-5851635B3C3B}" type="pres">
      <dgm:prSet presAssocID="{8BFA1165-C7E6-F241-B22B-858684602681}" presName="sibTrans" presStyleLbl="sibTrans2D1" presStyleIdx="3" presStyleCnt="5"/>
      <dgm:spPr/>
      <dgm:t>
        <a:bodyPr/>
        <a:lstStyle/>
        <a:p>
          <a:endParaRPr lang="en-US"/>
        </a:p>
      </dgm:t>
    </dgm:pt>
    <dgm:pt modelId="{6F8EB9F2-94F2-F244-B87B-5A9B1D2729D9}" type="pres">
      <dgm:prSet presAssocID="{46E95132-0FE7-5C4F-9232-F65F8A7BD421}" presName="node" presStyleLbl="node1" presStyleIdx="4" presStyleCnt="5">
        <dgm:presLayoutVars>
          <dgm:bulletEnabled val="1"/>
        </dgm:presLayoutVars>
      </dgm:prSet>
      <dgm:spPr/>
      <dgm:t>
        <a:bodyPr/>
        <a:lstStyle/>
        <a:p>
          <a:endParaRPr lang="en-US"/>
        </a:p>
      </dgm:t>
    </dgm:pt>
    <dgm:pt modelId="{58AEAF64-D162-8D40-A78D-49FB758A8B9A}" type="pres">
      <dgm:prSet presAssocID="{46E95132-0FE7-5C4F-9232-F65F8A7BD421}" presName="dummy" presStyleCnt="0"/>
      <dgm:spPr/>
    </dgm:pt>
    <dgm:pt modelId="{1E0DE96D-A878-F44C-A685-8F431FDC40B8}" type="pres">
      <dgm:prSet presAssocID="{18C61F55-24D0-924C-9549-315C81C683F0}" presName="sibTrans" presStyleLbl="sibTrans2D1" presStyleIdx="4" presStyleCnt="5"/>
      <dgm:spPr/>
      <dgm:t>
        <a:bodyPr/>
        <a:lstStyle/>
        <a:p>
          <a:endParaRPr lang="en-US"/>
        </a:p>
      </dgm:t>
    </dgm:pt>
  </dgm:ptLst>
  <dgm:cxnLst>
    <dgm:cxn modelId="{23295D57-D8ED-7E47-A4CB-2FDF5D3FFAF6}" type="presOf" srcId="{46E95132-0FE7-5C4F-9232-F65F8A7BD421}" destId="{6F8EB9F2-94F2-F244-B87B-5A9B1D2729D9}" srcOrd="0" destOrd="0" presId="urn:microsoft.com/office/officeart/2005/8/layout/radial6"/>
    <dgm:cxn modelId="{330FC233-6966-B34F-BDFA-212B53A69837}" type="presOf" srcId="{E7106561-1C83-7544-9F7A-E7621776E1F0}" destId="{83912B11-7BAE-EA48-B47B-27DFA1D8B93E}" srcOrd="0" destOrd="0" presId="urn:microsoft.com/office/officeart/2005/8/layout/radial6"/>
    <dgm:cxn modelId="{BB496BD9-4626-D540-B5F4-24FC6500EEEA}" srcId="{F41C5AEC-B966-834E-B1E5-4FA333238D79}" destId="{E221357E-CB31-7441-965C-56DC2EBFF10A}" srcOrd="0" destOrd="0" parTransId="{B446F5F8-F637-0E42-98DC-141A1FEB3D7E}" sibTransId="{B9903A52-5E0A-5E49-93BD-7A67C7328FFC}"/>
    <dgm:cxn modelId="{8BA89F4B-1971-3B43-8E8E-172AE0B36D01}" type="presOf" srcId="{B9903A52-5E0A-5E49-93BD-7A67C7328FFC}" destId="{9147AE13-E7BA-D142-BCF9-37018BBF094C}" srcOrd="0" destOrd="0" presId="urn:microsoft.com/office/officeart/2005/8/layout/radial6"/>
    <dgm:cxn modelId="{F6C32265-31B2-BD4A-8F82-41CA9AC5EFF3}" type="presOf" srcId="{E221357E-CB31-7441-965C-56DC2EBFF10A}" destId="{EE8424A2-3163-094A-AE82-F28F76579BAF}" srcOrd="0" destOrd="0" presId="urn:microsoft.com/office/officeart/2005/8/layout/radial6"/>
    <dgm:cxn modelId="{72516A23-C608-4D48-AFEC-9337196A8A94}" type="presOf" srcId="{B9421B6E-7C8E-BC45-97B7-A6C25BD97B12}" destId="{6E81E936-2B0C-E843-B914-9D0543B3F554}" srcOrd="0" destOrd="0" presId="urn:microsoft.com/office/officeart/2005/8/layout/radial6"/>
    <dgm:cxn modelId="{D26A6587-C30B-FE40-9285-99F725536189}" srcId="{C77E5B72-E1DA-214B-946A-24C66C0C3B64}" destId="{F41C5AEC-B966-834E-B1E5-4FA333238D79}" srcOrd="0" destOrd="0" parTransId="{F68393A1-2900-B94E-8F9A-B9ED97982CED}" sibTransId="{50778B49-F725-FE49-860B-C36C3C9B31BC}"/>
    <dgm:cxn modelId="{800E3408-18C2-2B41-A723-F62D4BF52A81}" type="presOf" srcId="{18C61F55-24D0-924C-9549-315C81C683F0}" destId="{1E0DE96D-A878-F44C-A685-8F431FDC40B8}" srcOrd="0" destOrd="0" presId="urn:microsoft.com/office/officeart/2005/8/layout/radial6"/>
    <dgm:cxn modelId="{9A5F8B73-A900-E541-8D31-E18E1DDA2566}" type="presOf" srcId="{1222B357-42B9-9745-9C9E-939A86CE05ED}" destId="{A7F993DA-551A-A840-8DB0-59FD08A99EA5}" srcOrd="0" destOrd="0" presId="urn:microsoft.com/office/officeart/2005/8/layout/radial6"/>
    <dgm:cxn modelId="{8057BC52-6DEE-9D4E-B6EE-D27730D0DD29}" type="presOf" srcId="{76613392-1C25-6A47-9C9F-4361F3FA1108}" destId="{A13FA4B9-F8F8-A14C-B04D-C220C7C941EB}" srcOrd="0" destOrd="0" presId="urn:microsoft.com/office/officeart/2005/8/layout/radial6"/>
    <dgm:cxn modelId="{1E70E96A-2FD1-3140-ABE3-CF1BE928122B}" type="presOf" srcId="{7EFE22BA-AF49-C74F-AA8C-B51F895CEEBC}" destId="{3A7DA949-E3F2-A841-B113-AEB7E9468BDE}" srcOrd="0" destOrd="0" presId="urn:microsoft.com/office/officeart/2005/8/layout/radial6"/>
    <dgm:cxn modelId="{0270ED18-B96E-3C47-B944-64D1FCA87004}" srcId="{F41C5AEC-B966-834E-B1E5-4FA333238D79}" destId="{46E95132-0FE7-5C4F-9232-F65F8A7BD421}" srcOrd="4" destOrd="0" parTransId="{A8E02EE7-6566-5840-B552-60BD9BFE8617}" sibTransId="{18C61F55-24D0-924C-9549-315C81C683F0}"/>
    <dgm:cxn modelId="{3F1D4C8B-6FA3-9A4D-BD42-4AA7BA8E2ABF}" type="presOf" srcId="{8BFA1165-C7E6-F241-B22B-858684602681}" destId="{4EFE55D2-47E8-0840-9509-5851635B3C3B}" srcOrd="0" destOrd="0" presId="urn:microsoft.com/office/officeart/2005/8/layout/radial6"/>
    <dgm:cxn modelId="{5D904A02-7FE8-A544-9B31-E435F1B8B010}" srcId="{C77E5B72-E1DA-214B-946A-24C66C0C3B64}" destId="{5F7B3EBC-EBEF-E842-BE65-C1509738D41D}" srcOrd="1" destOrd="0" parTransId="{4E3ADDCE-4953-C148-8A33-6F336E826FF5}" sibTransId="{AE520BBA-17DF-6C4B-B49E-D47E64D921FE}"/>
    <dgm:cxn modelId="{9FAAF0C8-15E3-DC46-8A4E-0102A2427C83}" type="presOf" srcId="{C77E5B72-E1DA-214B-946A-24C66C0C3B64}" destId="{4FC84663-8A08-4949-9399-BDAF4411B394}" srcOrd="0" destOrd="0" presId="urn:microsoft.com/office/officeart/2005/8/layout/radial6"/>
    <dgm:cxn modelId="{750CE98B-0C18-FE4F-B67D-8DE2E94644EE}" type="presOf" srcId="{F41C5AEC-B966-834E-B1E5-4FA333238D79}" destId="{5624E381-8281-0048-95C3-3CC208AFBC2C}" srcOrd="0" destOrd="0" presId="urn:microsoft.com/office/officeart/2005/8/layout/radial6"/>
    <dgm:cxn modelId="{4FE065B9-2B20-D74D-A946-D16973E723B2}" srcId="{F41C5AEC-B966-834E-B1E5-4FA333238D79}" destId="{7EFE22BA-AF49-C74F-AA8C-B51F895CEEBC}" srcOrd="3" destOrd="0" parTransId="{0B5CE5E2-79CA-9741-B8BD-067A0F8F18F0}" sibTransId="{8BFA1165-C7E6-F241-B22B-858684602681}"/>
    <dgm:cxn modelId="{829AC529-0576-DE44-9785-F643C3B920BE}" srcId="{F41C5AEC-B966-834E-B1E5-4FA333238D79}" destId="{1222B357-42B9-9745-9C9E-939A86CE05ED}" srcOrd="1" destOrd="0" parTransId="{0D70C2F3-DD1F-8245-9033-3BAB9D54294B}" sibTransId="{E7106561-1C83-7544-9F7A-E7621776E1F0}"/>
    <dgm:cxn modelId="{DEF354C4-C806-0D43-9CDC-74EC5920FCD5}" srcId="{F41C5AEC-B966-834E-B1E5-4FA333238D79}" destId="{B9421B6E-7C8E-BC45-97B7-A6C25BD97B12}" srcOrd="2" destOrd="0" parTransId="{5A0F78D1-B194-A048-82A5-DCD0DE549B3D}" sibTransId="{76613392-1C25-6A47-9C9F-4361F3FA1108}"/>
    <dgm:cxn modelId="{A8159F32-B57C-F24D-8049-B607B51CA2F7}" type="presParOf" srcId="{4FC84663-8A08-4949-9399-BDAF4411B394}" destId="{5624E381-8281-0048-95C3-3CC208AFBC2C}" srcOrd="0" destOrd="0" presId="urn:microsoft.com/office/officeart/2005/8/layout/radial6"/>
    <dgm:cxn modelId="{C715C9F0-F787-784F-B7C4-5E3A74F851C7}" type="presParOf" srcId="{4FC84663-8A08-4949-9399-BDAF4411B394}" destId="{EE8424A2-3163-094A-AE82-F28F76579BAF}" srcOrd="1" destOrd="0" presId="urn:microsoft.com/office/officeart/2005/8/layout/radial6"/>
    <dgm:cxn modelId="{F11CCF38-5917-A24A-8C3F-B1340C082A2B}" type="presParOf" srcId="{4FC84663-8A08-4949-9399-BDAF4411B394}" destId="{E162B84B-96F5-B64C-AD1C-9EE30938F68A}" srcOrd="2" destOrd="0" presId="urn:microsoft.com/office/officeart/2005/8/layout/radial6"/>
    <dgm:cxn modelId="{22FBE547-1D76-8E42-B89C-0F5B7931D738}" type="presParOf" srcId="{4FC84663-8A08-4949-9399-BDAF4411B394}" destId="{9147AE13-E7BA-D142-BCF9-37018BBF094C}" srcOrd="3" destOrd="0" presId="urn:microsoft.com/office/officeart/2005/8/layout/radial6"/>
    <dgm:cxn modelId="{68E8567A-B3BC-0545-8344-91D9B9E575AB}" type="presParOf" srcId="{4FC84663-8A08-4949-9399-BDAF4411B394}" destId="{A7F993DA-551A-A840-8DB0-59FD08A99EA5}" srcOrd="4" destOrd="0" presId="urn:microsoft.com/office/officeart/2005/8/layout/radial6"/>
    <dgm:cxn modelId="{28DAEC2E-3D18-D44B-BD23-BE89CBA2743F}" type="presParOf" srcId="{4FC84663-8A08-4949-9399-BDAF4411B394}" destId="{3BA4BF7A-9CBB-614F-97C1-0CD5FDB94B01}" srcOrd="5" destOrd="0" presId="urn:microsoft.com/office/officeart/2005/8/layout/radial6"/>
    <dgm:cxn modelId="{303C2AE6-BFE1-634E-9BAA-9FFFB4204660}" type="presParOf" srcId="{4FC84663-8A08-4949-9399-BDAF4411B394}" destId="{83912B11-7BAE-EA48-B47B-27DFA1D8B93E}" srcOrd="6" destOrd="0" presId="urn:microsoft.com/office/officeart/2005/8/layout/radial6"/>
    <dgm:cxn modelId="{2D2BAE28-A025-7940-A49A-55841F76BEBE}" type="presParOf" srcId="{4FC84663-8A08-4949-9399-BDAF4411B394}" destId="{6E81E936-2B0C-E843-B914-9D0543B3F554}" srcOrd="7" destOrd="0" presId="urn:microsoft.com/office/officeart/2005/8/layout/radial6"/>
    <dgm:cxn modelId="{2B8A6BD8-D15F-6749-84C9-E4D8E8B8DB14}" type="presParOf" srcId="{4FC84663-8A08-4949-9399-BDAF4411B394}" destId="{DA5215E8-411A-FE4A-8D43-2E1069EC8AEF}" srcOrd="8" destOrd="0" presId="urn:microsoft.com/office/officeart/2005/8/layout/radial6"/>
    <dgm:cxn modelId="{ADC96C7F-C4B9-C54F-9F7A-F2E6756C93FB}" type="presParOf" srcId="{4FC84663-8A08-4949-9399-BDAF4411B394}" destId="{A13FA4B9-F8F8-A14C-B04D-C220C7C941EB}" srcOrd="9" destOrd="0" presId="urn:microsoft.com/office/officeart/2005/8/layout/radial6"/>
    <dgm:cxn modelId="{CAACC63C-3E93-FB44-B481-D346D7D871DA}" type="presParOf" srcId="{4FC84663-8A08-4949-9399-BDAF4411B394}" destId="{3A7DA949-E3F2-A841-B113-AEB7E9468BDE}" srcOrd="10" destOrd="0" presId="urn:microsoft.com/office/officeart/2005/8/layout/radial6"/>
    <dgm:cxn modelId="{366185B8-C5B5-0440-BF0B-6D7097D07852}" type="presParOf" srcId="{4FC84663-8A08-4949-9399-BDAF4411B394}" destId="{DAA0504D-DC93-6A45-8BF0-8F0EF5963B8F}" srcOrd="11" destOrd="0" presId="urn:microsoft.com/office/officeart/2005/8/layout/radial6"/>
    <dgm:cxn modelId="{DE9FB2A3-05E9-3446-A196-C9BECAB6E50B}" type="presParOf" srcId="{4FC84663-8A08-4949-9399-BDAF4411B394}" destId="{4EFE55D2-47E8-0840-9509-5851635B3C3B}" srcOrd="12" destOrd="0" presId="urn:microsoft.com/office/officeart/2005/8/layout/radial6"/>
    <dgm:cxn modelId="{EE9E8839-2739-8546-AF2E-48C92313FB5C}" type="presParOf" srcId="{4FC84663-8A08-4949-9399-BDAF4411B394}" destId="{6F8EB9F2-94F2-F244-B87B-5A9B1D2729D9}" srcOrd="13" destOrd="0" presId="urn:microsoft.com/office/officeart/2005/8/layout/radial6"/>
    <dgm:cxn modelId="{68F5383D-08F6-B549-BED4-F8540E820A2F}" type="presParOf" srcId="{4FC84663-8A08-4949-9399-BDAF4411B394}" destId="{58AEAF64-D162-8D40-A78D-49FB758A8B9A}" srcOrd="14" destOrd="0" presId="urn:microsoft.com/office/officeart/2005/8/layout/radial6"/>
    <dgm:cxn modelId="{4056FCE0-E1CD-5344-928D-394357950CC5}" type="presParOf" srcId="{4FC84663-8A08-4949-9399-BDAF4411B394}" destId="{1E0DE96D-A878-F44C-A685-8F431FDC40B8}"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DE96D-A878-F44C-A685-8F431FDC40B8}">
      <dsp:nvSpPr>
        <dsp:cNvPr id="0" name=""/>
        <dsp:cNvSpPr/>
      </dsp:nvSpPr>
      <dsp:spPr>
        <a:xfrm>
          <a:off x="1374925" y="501235"/>
          <a:ext cx="3346149" cy="3346149"/>
        </a:xfrm>
        <a:prstGeom prst="blockArc">
          <a:avLst>
            <a:gd name="adj1" fmla="val 11880000"/>
            <a:gd name="adj2" fmla="val 16200000"/>
            <a:gd name="adj3" fmla="val 4636"/>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FE55D2-47E8-0840-9509-5851635B3C3B}">
      <dsp:nvSpPr>
        <dsp:cNvPr id="0" name=""/>
        <dsp:cNvSpPr/>
      </dsp:nvSpPr>
      <dsp:spPr>
        <a:xfrm>
          <a:off x="1374925" y="501235"/>
          <a:ext cx="3346149" cy="3346149"/>
        </a:xfrm>
        <a:prstGeom prst="blockArc">
          <a:avLst>
            <a:gd name="adj1" fmla="val 7560000"/>
            <a:gd name="adj2" fmla="val 11880000"/>
            <a:gd name="adj3" fmla="val 463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3FA4B9-F8F8-A14C-B04D-C220C7C941EB}">
      <dsp:nvSpPr>
        <dsp:cNvPr id="0" name=""/>
        <dsp:cNvSpPr/>
      </dsp:nvSpPr>
      <dsp:spPr>
        <a:xfrm>
          <a:off x="1374925" y="501235"/>
          <a:ext cx="3346149" cy="3346149"/>
        </a:xfrm>
        <a:prstGeom prst="blockArc">
          <a:avLst>
            <a:gd name="adj1" fmla="val 3240000"/>
            <a:gd name="adj2" fmla="val 7560000"/>
            <a:gd name="adj3" fmla="val 463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912B11-7BAE-EA48-B47B-27DFA1D8B93E}">
      <dsp:nvSpPr>
        <dsp:cNvPr id="0" name=""/>
        <dsp:cNvSpPr/>
      </dsp:nvSpPr>
      <dsp:spPr>
        <a:xfrm>
          <a:off x="1374925" y="501235"/>
          <a:ext cx="3346149" cy="3346149"/>
        </a:xfrm>
        <a:prstGeom prst="blockArc">
          <a:avLst>
            <a:gd name="adj1" fmla="val 20520000"/>
            <a:gd name="adj2" fmla="val 3240000"/>
            <a:gd name="adj3" fmla="val 463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47AE13-E7BA-D142-BCF9-37018BBF094C}">
      <dsp:nvSpPr>
        <dsp:cNvPr id="0" name=""/>
        <dsp:cNvSpPr/>
      </dsp:nvSpPr>
      <dsp:spPr>
        <a:xfrm>
          <a:off x="1374925" y="501235"/>
          <a:ext cx="3346149" cy="3346149"/>
        </a:xfrm>
        <a:prstGeom prst="blockArc">
          <a:avLst>
            <a:gd name="adj1" fmla="val 16200000"/>
            <a:gd name="adj2" fmla="val 20520000"/>
            <a:gd name="adj3" fmla="val 463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24E381-8281-0048-95C3-3CC208AFBC2C}">
      <dsp:nvSpPr>
        <dsp:cNvPr id="0" name=""/>
        <dsp:cNvSpPr/>
      </dsp:nvSpPr>
      <dsp:spPr>
        <a:xfrm>
          <a:off x="2278558" y="1404868"/>
          <a:ext cx="1538882" cy="15388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a:t>Wellbeing</a:t>
          </a:r>
        </a:p>
      </dsp:txBody>
      <dsp:txXfrm>
        <a:off x="2503922" y="1630232"/>
        <a:ext cx="1088154" cy="1088154"/>
      </dsp:txXfrm>
    </dsp:sp>
    <dsp:sp modelId="{EE8424A2-3163-094A-AE82-F28F76579BAF}">
      <dsp:nvSpPr>
        <dsp:cNvPr id="0" name=""/>
        <dsp:cNvSpPr/>
      </dsp:nvSpPr>
      <dsp:spPr>
        <a:xfrm>
          <a:off x="2509391" y="1406"/>
          <a:ext cx="1077217" cy="107721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Career</a:t>
          </a:r>
        </a:p>
      </dsp:txBody>
      <dsp:txXfrm>
        <a:off x="2667146" y="159161"/>
        <a:ext cx="761707" cy="761707"/>
      </dsp:txXfrm>
    </dsp:sp>
    <dsp:sp modelId="{A7F993DA-551A-A840-8DB0-59FD08A99EA5}">
      <dsp:nvSpPr>
        <dsp:cNvPr id="0" name=""/>
        <dsp:cNvSpPr/>
      </dsp:nvSpPr>
      <dsp:spPr>
        <a:xfrm>
          <a:off x="4063697" y="1130676"/>
          <a:ext cx="1077217" cy="107721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Social</a:t>
          </a:r>
        </a:p>
      </dsp:txBody>
      <dsp:txXfrm>
        <a:off x="4221452" y="1288431"/>
        <a:ext cx="761707" cy="761707"/>
      </dsp:txXfrm>
    </dsp:sp>
    <dsp:sp modelId="{6E81E936-2B0C-E843-B914-9D0543B3F554}">
      <dsp:nvSpPr>
        <dsp:cNvPr id="0" name=""/>
        <dsp:cNvSpPr/>
      </dsp:nvSpPr>
      <dsp:spPr>
        <a:xfrm>
          <a:off x="3470005" y="2957873"/>
          <a:ext cx="1077217" cy="10772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Financial</a:t>
          </a:r>
        </a:p>
      </dsp:txBody>
      <dsp:txXfrm>
        <a:off x="3627760" y="3115628"/>
        <a:ext cx="761707" cy="761707"/>
      </dsp:txXfrm>
    </dsp:sp>
    <dsp:sp modelId="{3A7DA949-E3F2-A841-B113-AEB7E9468BDE}">
      <dsp:nvSpPr>
        <dsp:cNvPr id="0" name=""/>
        <dsp:cNvSpPr/>
      </dsp:nvSpPr>
      <dsp:spPr>
        <a:xfrm>
          <a:off x="1548776" y="2957873"/>
          <a:ext cx="1077217" cy="107721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Community</a:t>
          </a:r>
        </a:p>
      </dsp:txBody>
      <dsp:txXfrm>
        <a:off x="1706531" y="3115628"/>
        <a:ext cx="761707" cy="761707"/>
      </dsp:txXfrm>
    </dsp:sp>
    <dsp:sp modelId="{6F8EB9F2-94F2-F244-B87B-5A9B1D2729D9}">
      <dsp:nvSpPr>
        <dsp:cNvPr id="0" name=""/>
        <dsp:cNvSpPr/>
      </dsp:nvSpPr>
      <dsp:spPr>
        <a:xfrm>
          <a:off x="955084" y="1130676"/>
          <a:ext cx="1077217" cy="107721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Physical &amp; Mental</a:t>
          </a:r>
        </a:p>
      </dsp:txBody>
      <dsp:txXfrm>
        <a:off x="1112839" y="1288431"/>
        <a:ext cx="761707" cy="761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DE96D-A878-F44C-A685-8F431FDC40B8}">
      <dsp:nvSpPr>
        <dsp:cNvPr id="0" name=""/>
        <dsp:cNvSpPr/>
      </dsp:nvSpPr>
      <dsp:spPr>
        <a:xfrm>
          <a:off x="1374925" y="501235"/>
          <a:ext cx="3346149" cy="3346149"/>
        </a:xfrm>
        <a:prstGeom prst="blockArc">
          <a:avLst>
            <a:gd name="adj1" fmla="val 11880000"/>
            <a:gd name="adj2" fmla="val 16200000"/>
            <a:gd name="adj3" fmla="val 4636"/>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FE55D2-47E8-0840-9509-5851635B3C3B}">
      <dsp:nvSpPr>
        <dsp:cNvPr id="0" name=""/>
        <dsp:cNvSpPr/>
      </dsp:nvSpPr>
      <dsp:spPr>
        <a:xfrm>
          <a:off x="1374925" y="501235"/>
          <a:ext cx="3346149" cy="3346149"/>
        </a:xfrm>
        <a:prstGeom prst="blockArc">
          <a:avLst>
            <a:gd name="adj1" fmla="val 7560000"/>
            <a:gd name="adj2" fmla="val 11880000"/>
            <a:gd name="adj3" fmla="val 463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3FA4B9-F8F8-A14C-B04D-C220C7C941EB}">
      <dsp:nvSpPr>
        <dsp:cNvPr id="0" name=""/>
        <dsp:cNvSpPr/>
      </dsp:nvSpPr>
      <dsp:spPr>
        <a:xfrm>
          <a:off x="1374925" y="501235"/>
          <a:ext cx="3346149" cy="3346149"/>
        </a:xfrm>
        <a:prstGeom prst="blockArc">
          <a:avLst>
            <a:gd name="adj1" fmla="val 3240000"/>
            <a:gd name="adj2" fmla="val 7560000"/>
            <a:gd name="adj3" fmla="val 463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912B11-7BAE-EA48-B47B-27DFA1D8B93E}">
      <dsp:nvSpPr>
        <dsp:cNvPr id="0" name=""/>
        <dsp:cNvSpPr/>
      </dsp:nvSpPr>
      <dsp:spPr>
        <a:xfrm>
          <a:off x="1374925" y="501235"/>
          <a:ext cx="3346149" cy="3346149"/>
        </a:xfrm>
        <a:prstGeom prst="blockArc">
          <a:avLst>
            <a:gd name="adj1" fmla="val 20520000"/>
            <a:gd name="adj2" fmla="val 3240000"/>
            <a:gd name="adj3" fmla="val 463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47AE13-E7BA-D142-BCF9-37018BBF094C}">
      <dsp:nvSpPr>
        <dsp:cNvPr id="0" name=""/>
        <dsp:cNvSpPr/>
      </dsp:nvSpPr>
      <dsp:spPr>
        <a:xfrm>
          <a:off x="1374925" y="501235"/>
          <a:ext cx="3346149" cy="3346149"/>
        </a:xfrm>
        <a:prstGeom prst="blockArc">
          <a:avLst>
            <a:gd name="adj1" fmla="val 16200000"/>
            <a:gd name="adj2" fmla="val 20520000"/>
            <a:gd name="adj3" fmla="val 463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24E381-8281-0048-95C3-3CC208AFBC2C}">
      <dsp:nvSpPr>
        <dsp:cNvPr id="0" name=""/>
        <dsp:cNvSpPr/>
      </dsp:nvSpPr>
      <dsp:spPr>
        <a:xfrm>
          <a:off x="2278558" y="1404868"/>
          <a:ext cx="1538882" cy="15388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a:t>Wellbeing</a:t>
          </a:r>
        </a:p>
      </dsp:txBody>
      <dsp:txXfrm>
        <a:off x="2503922" y="1630232"/>
        <a:ext cx="1088154" cy="1088154"/>
      </dsp:txXfrm>
    </dsp:sp>
    <dsp:sp modelId="{EE8424A2-3163-094A-AE82-F28F76579BAF}">
      <dsp:nvSpPr>
        <dsp:cNvPr id="0" name=""/>
        <dsp:cNvSpPr/>
      </dsp:nvSpPr>
      <dsp:spPr>
        <a:xfrm>
          <a:off x="2509391" y="1406"/>
          <a:ext cx="1077217" cy="107721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Career</a:t>
          </a:r>
        </a:p>
      </dsp:txBody>
      <dsp:txXfrm>
        <a:off x="2667146" y="159161"/>
        <a:ext cx="761707" cy="761707"/>
      </dsp:txXfrm>
    </dsp:sp>
    <dsp:sp modelId="{A7F993DA-551A-A840-8DB0-59FD08A99EA5}">
      <dsp:nvSpPr>
        <dsp:cNvPr id="0" name=""/>
        <dsp:cNvSpPr/>
      </dsp:nvSpPr>
      <dsp:spPr>
        <a:xfrm>
          <a:off x="4063697" y="1130676"/>
          <a:ext cx="1077217" cy="107721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Social</a:t>
          </a:r>
        </a:p>
      </dsp:txBody>
      <dsp:txXfrm>
        <a:off x="4221452" y="1288431"/>
        <a:ext cx="761707" cy="761707"/>
      </dsp:txXfrm>
    </dsp:sp>
    <dsp:sp modelId="{6E81E936-2B0C-E843-B914-9D0543B3F554}">
      <dsp:nvSpPr>
        <dsp:cNvPr id="0" name=""/>
        <dsp:cNvSpPr/>
      </dsp:nvSpPr>
      <dsp:spPr>
        <a:xfrm>
          <a:off x="3470005" y="2957873"/>
          <a:ext cx="1077217" cy="10772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Financial</a:t>
          </a:r>
        </a:p>
      </dsp:txBody>
      <dsp:txXfrm>
        <a:off x="3627760" y="3115628"/>
        <a:ext cx="761707" cy="761707"/>
      </dsp:txXfrm>
    </dsp:sp>
    <dsp:sp modelId="{3A7DA949-E3F2-A841-B113-AEB7E9468BDE}">
      <dsp:nvSpPr>
        <dsp:cNvPr id="0" name=""/>
        <dsp:cNvSpPr/>
      </dsp:nvSpPr>
      <dsp:spPr>
        <a:xfrm>
          <a:off x="1548776" y="2957873"/>
          <a:ext cx="1077217" cy="107721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Community</a:t>
          </a:r>
        </a:p>
      </dsp:txBody>
      <dsp:txXfrm>
        <a:off x="1706531" y="3115628"/>
        <a:ext cx="761707" cy="761707"/>
      </dsp:txXfrm>
    </dsp:sp>
    <dsp:sp modelId="{6F8EB9F2-94F2-F244-B87B-5A9B1D2729D9}">
      <dsp:nvSpPr>
        <dsp:cNvPr id="0" name=""/>
        <dsp:cNvSpPr/>
      </dsp:nvSpPr>
      <dsp:spPr>
        <a:xfrm>
          <a:off x="955084" y="1130676"/>
          <a:ext cx="1077217" cy="107721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Physical &amp; Mental</a:t>
          </a:r>
        </a:p>
      </dsp:txBody>
      <dsp:txXfrm>
        <a:off x="1112839" y="1288431"/>
        <a:ext cx="761707" cy="76170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7E2E82-72CD-0544-803E-ECCCB1A6640C}" type="datetimeFigureOut">
              <a:rPr lang="en-US" smtClean="0"/>
              <a:t>2/12/2020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3868A9-83B6-F748-BF71-689B21C27285}" type="slidenum">
              <a:rPr lang="en-US" smtClean="0"/>
              <a:t>‹#›</a:t>
            </a:fld>
            <a:endParaRPr lang="en-US"/>
          </a:p>
        </p:txBody>
      </p:sp>
    </p:spTree>
    <p:extLst>
      <p:ext uri="{BB962C8B-B14F-4D97-AF65-F5344CB8AC3E}">
        <p14:creationId xmlns:p14="http://schemas.microsoft.com/office/powerpoint/2010/main" val="3785711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BE4FC7-C1BC-BD40-85E8-F7D387FACD0C}" type="datetimeFigureOut">
              <a:rPr lang="en-US" smtClean="0"/>
              <a:t>2/12/2020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0B3131-83C0-9847-95A8-B83A12FBB63A}" type="slidenum">
              <a:rPr lang="en-US" smtClean="0"/>
              <a:t>‹#›</a:t>
            </a:fld>
            <a:endParaRPr lang="en-US"/>
          </a:p>
        </p:txBody>
      </p:sp>
    </p:spTree>
    <p:extLst>
      <p:ext uri="{BB962C8B-B14F-4D97-AF65-F5344CB8AC3E}">
        <p14:creationId xmlns:p14="http://schemas.microsoft.com/office/powerpoint/2010/main" val="21044043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feature=oembed&amp;v=k4f1EaAyDi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feature=oembed&amp;v=HjjMMkgMCa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feature=oembed&amp;v=6Cq4qIE96b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1</a:t>
            </a:fld>
            <a:endParaRPr lang="en-US"/>
          </a:p>
        </p:txBody>
      </p:sp>
    </p:spTree>
    <p:extLst>
      <p:ext uri="{BB962C8B-B14F-4D97-AF65-F5344CB8AC3E}">
        <p14:creationId xmlns:p14="http://schemas.microsoft.com/office/powerpoint/2010/main" val="113215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hlinkClick r:id="rId3"/>
              </a:rPr>
              <a:t>https://www.youtube.com/watch?feature=oembed&amp;v=k4f1EaAyDi8</a:t>
            </a:r>
            <a:r>
              <a:rPr lang="en-GB" dirty="0"/>
              <a:t> </a:t>
            </a: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To play from 2:09</a:t>
            </a:r>
          </a:p>
          <a:p>
            <a:endParaRPr lang="en-GB" dirty="0"/>
          </a:p>
          <a:p>
            <a:endParaRPr lang="en-GB" dirty="0"/>
          </a:p>
          <a:p>
            <a:r>
              <a:rPr lang="en-GB" sz="1200" b="0" i="0" u="none" strike="noStrike" kern="1200" dirty="0">
                <a:solidFill>
                  <a:schemeClr val="tx1"/>
                </a:solidFill>
                <a:effectLst/>
                <a:latin typeface="+mn-lt"/>
                <a:ea typeface="+mn-ea"/>
                <a:cs typeface="+mn-cs"/>
              </a:rPr>
              <a:t>Many people are still afraid to openly discuss that they have or did suffer with their mental illness, for fear of how it may affect their future prospects.</a:t>
            </a:r>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18</a:t>
            </a:fld>
            <a:endParaRPr lang="en-US"/>
          </a:p>
        </p:txBody>
      </p:sp>
    </p:spTree>
    <p:extLst>
      <p:ext uri="{BB962C8B-B14F-4D97-AF65-F5344CB8AC3E}">
        <p14:creationId xmlns:p14="http://schemas.microsoft.com/office/powerpoint/2010/main" val="2954331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You have legal protection under the Equality Act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If you show that your mental health problem is a </a:t>
            </a:r>
            <a:r>
              <a:rPr lang="en-GB" u="sng" dirty="0">
                <a:solidFill>
                  <a:schemeClr val="tx2">
                    <a:lumMod val="75000"/>
                  </a:schemeClr>
                </a:solidFill>
              </a:rPr>
              <a:t>disability</a:t>
            </a:r>
            <a:r>
              <a:rPr lang="en-GB"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457200" indent="-457200">
              <a:buFont typeface="+mj-lt"/>
              <a:buAutoNum type="arabicPeriod"/>
            </a:pPr>
            <a:r>
              <a:rPr lang="en-GB" dirty="0"/>
              <a:t>Do I have a mental or physical health impairment?</a:t>
            </a:r>
          </a:p>
          <a:p>
            <a:pPr marL="457200" indent="-457200">
              <a:buFont typeface="+mj-lt"/>
              <a:buAutoNum type="arabicPeriod"/>
            </a:pPr>
            <a:r>
              <a:rPr lang="en-GB" dirty="0"/>
              <a:t>Is it long-term = is it likely to or has it lasted &gt; 12m </a:t>
            </a:r>
          </a:p>
          <a:p>
            <a:pPr marL="457200" indent="-457200">
              <a:buFont typeface="+mj-lt"/>
              <a:buAutoNum type="arabicPeriod"/>
            </a:pPr>
            <a:r>
              <a:rPr lang="en-GB" dirty="0"/>
              <a:t>Does it have a more than minor adverse effect on my day-to-day living, if I discount my treatment or medication?</a:t>
            </a:r>
          </a:p>
          <a:p>
            <a:pPr marL="457200" indent="-457200">
              <a:buFont typeface="+mj-lt"/>
              <a:buAutoNum type="arabicPeriod"/>
            </a:pPr>
            <a:endParaRPr lang="en-GB" dirty="0"/>
          </a:p>
          <a:p>
            <a:pPr marL="0" indent="0">
              <a:buFont typeface="+mj-lt"/>
              <a:buNone/>
            </a:pPr>
            <a:r>
              <a:rPr lang="en-GB" dirty="0"/>
              <a:t>If you are receiving active treatment – counselling, antidepressants – and it is no longer adversely affecting your life, you are protected. </a:t>
            </a:r>
          </a:p>
          <a:p>
            <a:pPr marL="0" indent="0">
              <a:buFont typeface="+mj-lt"/>
              <a:buNone/>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19</a:t>
            </a:fld>
            <a:endParaRPr lang="en-US"/>
          </a:p>
        </p:txBody>
      </p:sp>
    </p:spTree>
    <p:extLst>
      <p:ext uri="{BB962C8B-B14F-4D97-AF65-F5344CB8AC3E}">
        <p14:creationId xmlns:p14="http://schemas.microsoft.com/office/powerpoint/2010/main" val="76682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ongoing battle within society that people don’t really like to talk about. We all know it’s happening, and we know it’s serious, and really amazingly it has much improved over the last decade, but it is still an area that few people want to sit down and openly discuss. </a:t>
            </a:r>
          </a:p>
          <a:p>
            <a:endParaRPr lang="en-GB" dirty="0"/>
          </a:p>
          <a:p>
            <a:endParaRPr lang="en-GB" dirty="0"/>
          </a:p>
          <a:p>
            <a:r>
              <a:rPr lang="en-GB" dirty="0"/>
              <a:t>The way to do this is through culture change and that starts with having more open honest conversations and making it the norm </a:t>
            </a:r>
          </a:p>
        </p:txBody>
      </p:sp>
      <p:sp>
        <p:nvSpPr>
          <p:cNvPr id="4" name="Slide Number Placeholder 3"/>
          <p:cNvSpPr>
            <a:spLocks noGrp="1"/>
          </p:cNvSpPr>
          <p:nvPr>
            <p:ph type="sldNum" sz="quarter" idx="5"/>
          </p:nvPr>
        </p:nvSpPr>
        <p:spPr/>
        <p:txBody>
          <a:bodyPr/>
          <a:lstStyle/>
          <a:p>
            <a:fld id="{DB0B3131-83C0-9847-95A8-B83A12FBB63A}" type="slidenum">
              <a:rPr lang="en-US" smtClean="0"/>
              <a:t>20</a:t>
            </a:fld>
            <a:endParaRPr lang="en-US"/>
          </a:p>
        </p:txBody>
      </p:sp>
    </p:spTree>
    <p:extLst>
      <p:ext uri="{BB962C8B-B14F-4D97-AF65-F5344CB8AC3E}">
        <p14:creationId xmlns:p14="http://schemas.microsoft.com/office/powerpoint/2010/main" val="211596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21</a:t>
            </a:fld>
            <a:endParaRPr lang="en-US"/>
          </a:p>
        </p:txBody>
      </p:sp>
    </p:spTree>
    <p:extLst>
      <p:ext uri="{BB962C8B-B14F-4D97-AF65-F5344CB8AC3E}">
        <p14:creationId xmlns:p14="http://schemas.microsoft.com/office/powerpoint/2010/main" val="118085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We routinely ask each other ‘Are you OK?’ but the unwritten rule is that the response should be ‘Yes, I’m fine’.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We need to be allowed to say ‘Actually, no I am not’ or use a better question.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‘What’s on your mind?’ might be a better opener but it requires the ability to hold more of a conversation and in a safe place.</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Speaking to people about their mental health can be daunting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“How are you </a:t>
            </a:r>
            <a:r>
              <a:rPr lang="en-GB" u="sng" dirty="0"/>
              <a:t>today</a:t>
            </a:r>
            <a:r>
              <a:rPr lang="en-GB" dirty="0"/>
              <a:t>?” – Sometimes making it about the present can prevent the ubiquitous “I’m fine” response.</a:t>
            </a: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t>“I’ve noticed you haven’t seemed yourself lately, tell me how you’re feeling”</a:t>
            </a:r>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22</a:t>
            </a:fld>
            <a:endParaRPr lang="en-US"/>
          </a:p>
        </p:txBody>
      </p:sp>
    </p:spTree>
    <p:extLst>
      <p:ext uri="{BB962C8B-B14F-4D97-AF65-F5344CB8AC3E}">
        <p14:creationId xmlns:p14="http://schemas.microsoft.com/office/powerpoint/2010/main" val="1050868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https://www.youtube.com/watch?feature=oembed&amp;v=HjjMMkgMCaM</a:t>
            </a:r>
            <a:endParaRPr lang="en-GB" dirty="0"/>
          </a:p>
          <a:p>
            <a:endParaRPr lang="en-GB" dirty="0"/>
          </a:p>
          <a:p>
            <a:r>
              <a:rPr lang="en-GB" dirty="0"/>
              <a:t>Another important technique – Ask Twice</a:t>
            </a:r>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23</a:t>
            </a:fld>
            <a:endParaRPr lang="en-US"/>
          </a:p>
        </p:txBody>
      </p:sp>
    </p:spTree>
    <p:extLst>
      <p:ext uri="{BB962C8B-B14F-4D97-AF65-F5344CB8AC3E}">
        <p14:creationId xmlns:p14="http://schemas.microsoft.com/office/powerpoint/2010/main" val="2092424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who despite struggling with mental health have thrived in their career. </a:t>
            </a:r>
          </a:p>
        </p:txBody>
      </p:sp>
      <p:sp>
        <p:nvSpPr>
          <p:cNvPr id="4" name="Slide Number Placeholder 3"/>
          <p:cNvSpPr>
            <a:spLocks noGrp="1"/>
          </p:cNvSpPr>
          <p:nvPr>
            <p:ph type="sldNum" sz="quarter" idx="5"/>
          </p:nvPr>
        </p:nvSpPr>
        <p:spPr/>
        <p:txBody>
          <a:bodyPr/>
          <a:lstStyle/>
          <a:p>
            <a:fld id="{DB0B3131-83C0-9847-95A8-B83A12FBB63A}" type="slidenum">
              <a:rPr lang="en-US" smtClean="0"/>
              <a:t>26</a:t>
            </a:fld>
            <a:endParaRPr lang="en-US"/>
          </a:p>
        </p:txBody>
      </p:sp>
    </p:spTree>
    <p:extLst>
      <p:ext uri="{BB962C8B-B14F-4D97-AF65-F5344CB8AC3E}">
        <p14:creationId xmlns:p14="http://schemas.microsoft.com/office/powerpoint/2010/main" val="608651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27</a:t>
            </a:fld>
            <a:endParaRPr lang="en-US"/>
          </a:p>
        </p:txBody>
      </p:sp>
    </p:spTree>
    <p:extLst>
      <p:ext uri="{BB962C8B-B14F-4D97-AF65-F5344CB8AC3E}">
        <p14:creationId xmlns:p14="http://schemas.microsoft.com/office/powerpoint/2010/main" val="117103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2</a:t>
            </a:fld>
            <a:endParaRPr lang="en-US"/>
          </a:p>
        </p:txBody>
      </p:sp>
    </p:spTree>
    <p:extLst>
      <p:ext uri="{BB962C8B-B14F-4D97-AF65-F5344CB8AC3E}">
        <p14:creationId xmlns:p14="http://schemas.microsoft.com/office/powerpoint/2010/main" val="173162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3</a:t>
            </a:fld>
            <a:endParaRPr lang="en-US"/>
          </a:p>
        </p:txBody>
      </p:sp>
    </p:spTree>
    <p:extLst>
      <p:ext uri="{BB962C8B-B14F-4D97-AF65-F5344CB8AC3E}">
        <p14:creationId xmlns:p14="http://schemas.microsoft.com/office/powerpoint/2010/main" val="3699905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Career Wellbeing - How your time is used on a daily basis</a:t>
            </a:r>
          </a:p>
          <a:p>
            <a:pPr lvl="0"/>
            <a:r>
              <a:rPr lang="en-GB" dirty="0"/>
              <a:t>Social Wellbeing - The strength and quality of your relationships</a:t>
            </a:r>
          </a:p>
          <a:p>
            <a:pPr lvl="0"/>
            <a:r>
              <a:rPr lang="en-GB" dirty="0"/>
              <a:t>Financial Wellbeing - Your ability to meet your basic need and feel security</a:t>
            </a:r>
          </a:p>
          <a:p>
            <a:pPr lvl="0"/>
            <a:r>
              <a:rPr lang="en-GB" dirty="0"/>
              <a:t>Physical &amp; Mental Wellbeing - Your physical and mental health and energy</a:t>
            </a:r>
          </a:p>
          <a:p>
            <a:pPr lvl="0"/>
            <a:r>
              <a:rPr lang="en-GB" dirty="0"/>
              <a:t>Community Wellbeing - Your sense of engagement in your social or environmental spheres </a:t>
            </a:r>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5</a:t>
            </a:fld>
            <a:endParaRPr lang="en-US"/>
          </a:p>
        </p:txBody>
      </p:sp>
    </p:spTree>
    <p:extLst>
      <p:ext uri="{BB962C8B-B14F-4D97-AF65-F5344CB8AC3E}">
        <p14:creationId xmlns:p14="http://schemas.microsoft.com/office/powerpoint/2010/main" val="411143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Delve into speaking about MH at work and touch upon how we can help to break the stigma associated with MH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Why is this important? </a:t>
            </a:r>
          </a:p>
          <a:p>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Mental health is something we all have. It is really common, and ¼ if this room will have poor mental health at some point in their working lives where you will need more support.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Mental health relates to the way we think and feel and our ability to deal with life’s ups and downs.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we think about our physical health we know that there’s a place for keeping ourselves fit, and a place for getting appropriate help as early as possible so we can get better.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Mental health is just the same. </a:t>
            </a:r>
          </a:p>
          <a:p>
            <a:r>
              <a:rPr lang="en-GB" sz="1200" kern="1200" dirty="0">
                <a:solidFill>
                  <a:schemeClr val="tx1"/>
                </a:solidFill>
                <a:effectLst/>
                <a:latin typeface="+mn-lt"/>
                <a:ea typeface="+mn-ea"/>
                <a:cs typeface="+mn-cs"/>
              </a:rPr>
              <a:t>When we enjoy good mental health, we have a sense of purpose and direction, </a:t>
            </a:r>
          </a:p>
          <a:p>
            <a:r>
              <a:rPr lang="en-GB" sz="1200" kern="1200" dirty="0">
                <a:solidFill>
                  <a:schemeClr val="tx1"/>
                </a:solidFill>
                <a:effectLst/>
                <a:latin typeface="+mn-lt"/>
                <a:ea typeface="+mn-ea"/>
                <a:cs typeface="+mn-cs"/>
              </a:rPr>
              <a:t>the energy to do the things we want to do, </a:t>
            </a:r>
          </a:p>
          <a:p>
            <a:r>
              <a:rPr lang="en-GB" sz="1200" kern="1200" dirty="0">
                <a:solidFill>
                  <a:schemeClr val="tx1"/>
                </a:solidFill>
                <a:effectLst/>
                <a:latin typeface="+mn-lt"/>
                <a:ea typeface="+mn-ea"/>
                <a:cs typeface="+mn-cs"/>
              </a:rPr>
              <a:t>and the ability to deal with the challenges life may throw at us.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we feel distressed, we need a compassionate, human response. The earlier we are</a:t>
            </a:r>
          </a:p>
          <a:p>
            <a:r>
              <a:rPr lang="en-GB" sz="1200" kern="1200" dirty="0">
                <a:solidFill>
                  <a:schemeClr val="tx1"/>
                </a:solidFill>
                <a:effectLst/>
                <a:latin typeface="+mn-lt"/>
                <a:ea typeface="+mn-ea"/>
                <a:cs typeface="+mn-cs"/>
              </a:rPr>
              <a:t>able to recognise when something isn’t quite right, the earlier we can get support.</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12</a:t>
            </a:fld>
            <a:endParaRPr lang="en-US"/>
          </a:p>
        </p:txBody>
      </p:sp>
    </p:spTree>
    <p:extLst>
      <p:ext uri="{BB962C8B-B14F-4D97-AF65-F5344CB8AC3E}">
        <p14:creationId xmlns:p14="http://schemas.microsoft.com/office/powerpoint/2010/main" val="1303373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https://www.youtube.com/watch?feature=oembed&amp;v=6Cq4qIE96bc</a:t>
            </a:r>
            <a:r>
              <a:rPr lang="en-GB" dirty="0"/>
              <a:t> </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0B3131-83C0-9847-95A8-B83A12FBB63A}" type="slidenum">
              <a:rPr lang="en-US" smtClean="0"/>
              <a:t>13</a:t>
            </a:fld>
            <a:endParaRPr lang="en-US"/>
          </a:p>
        </p:txBody>
      </p:sp>
    </p:spTree>
    <p:extLst>
      <p:ext uri="{BB962C8B-B14F-4D97-AF65-F5344CB8AC3E}">
        <p14:creationId xmlns:p14="http://schemas.microsoft.com/office/powerpoint/2010/main" val="824136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Yes / No</a:t>
            </a:r>
          </a:p>
        </p:txBody>
      </p:sp>
      <p:sp>
        <p:nvSpPr>
          <p:cNvPr id="4" name="Slide Number Placeholder 3"/>
          <p:cNvSpPr>
            <a:spLocks noGrp="1"/>
          </p:cNvSpPr>
          <p:nvPr>
            <p:ph type="sldNum" sz="quarter" idx="5"/>
          </p:nvPr>
        </p:nvSpPr>
        <p:spPr/>
        <p:txBody>
          <a:bodyPr/>
          <a:lstStyle/>
          <a:p>
            <a:fld id="{DB0B3131-83C0-9847-95A8-B83A12FBB63A}" type="slidenum">
              <a:rPr lang="en-US" smtClean="0"/>
              <a:t>14</a:t>
            </a:fld>
            <a:endParaRPr lang="en-US"/>
          </a:p>
        </p:txBody>
      </p:sp>
    </p:spTree>
    <p:extLst>
      <p:ext uri="{BB962C8B-B14F-4D97-AF65-F5344CB8AC3E}">
        <p14:creationId xmlns:p14="http://schemas.microsoft.com/office/powerpoint/2010/main" val="429215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Sli.do</a:t>
            </a:r>
            <a:r>
              <a:rPr lang="en-GB" dirty="0"/>
              <a:t> Poll</a:t>
            </a:r>
          </a:p>
          <a:p>
            <a:endParaRPr lang="en-GB" dirty="0"/>
          </a:p>
          <a:p>
            <a:r>
              <a:rPr lang="en-GB" dirty="0"/>
              <a:t>Being labelled and stigmatised as a liability</a:t>
            </a:r>
          </a:p>
          <a:p>
            <a:r>
              <a:rPr lang="en-GB" dirty="0"/>
              <a:t>Worries it will affect your career or you will lose your job</a:t>
            </a:r>
          </a:p>
          <a:p>
            <a:r>
              <a:rPr lang="en-GB" dirty="0"/>
              <a:t>Fear you won’t be taken seriously after people know </a:t>
            </a:r>
          </a:p>
          <a:p>
            <a:r>
              <a:rPr lang="en-GB" sz="1200" b="0" i="0" u="none" strike="noStrike" kern="1200" dirty="0">
                <a:solidFill>
                  <a:schemeClr val="tx1"/>
                </a:solidFill>
                <a:effectLst/>
                <a:latin typeface="+mn-lt"/>
                <a:ea typeface="+mn-ea"/>
                <a:cs typeface="+mn-cs"/>
              </a:rPr>
              <a:t>Feeling guilty about burdening others</a:t>
            </a:r>
          </a:p>
          <a:p>
            <a:r>
              <a:rPr lang="en-GB" sz="1200" b="0" i="0" u="none" strike="noStrike" kern="1200" dirty="0">
                <a:solidFill>
                  <a:schemeClr val="tx1"/>
                </a:solidFill>
                <a:effectLst/>
                <a:latin typeface="+mn-lt"/>
                <a:ea typeface="+mn-ea"/>
                <a:cs typeface="+mn-cs"/>
              </a:rPr>
              <a:t>Feeling embarrassed</a:t>
            </a:r>
          </a:p>
          <a:p>
            <a:r>
              <a:rPr lang="en-GB" dirty="0"/>
              <a:t>Other </a:t>
            </a:r>
          </a:p>
          <a:p>
            <a:endParaRPr lang="en-GB" dirty="0"/>
          </a:p>
          <a:p>
            <a:r>
              <a:rPr lang="en-GB" sz="1200" b="0" i="0" u="none" strike="noStrike" kern="1200" dirty="0">
                <a:solidFill>
                  <a:schemeClr val="tx1"/>
                </a:solidFill>
                <a:effectLst/>
                <a:latin typeface="+mn-lt"/>
                <a:ea typeface="+mn-ea"/>
                <a:cs typeface="+mn-cs"/>
              </a:rPr>
              <a:t>Doctors are not good at seeking help: often denying there is a problem, not recognising there is a problem, being fearful of any stigma, feeling guilt about burdening others with difficulties, or even having anxieties about possible job loss.</a:t>
            </a:r>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15</a:t>
            </a:fld>
            <a:endParaRPr lang="en-US"/>
          </a:p>
        </p:txBody>
      </p:sp>
    </p:spTree>
    <p:extLst>
      <p:ext uri="{BB962C8B-B14F-4D97-AF65-F5344CB8AC3E}">
        <p14:creationId xmlns:p14="http://schemas.microsoft.com/office/powerpoint/2010/main" val="34820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Employer can provide support </a:t>
            </a:r>
          </a:p>
          <a:p>
            <a:r>
              <a:rPr lang="en-GB" b="1" dirty="0"/>
              <a:t>- Risk of misinterpreting a change in behaviour as a performance issue.</a:t>
            </a:r>
          </a:p>
          <a:p>
            <a:endParaRPr lang="en-GB" dirty="0"/>
          </a:p>
          <a:p>
            <a:r>
              <a:rPr lang="en-GB" dirty="0"/>
              <a:t>Opportunity to talk about support or changes you might need to help you stay at work and/or assist your recovery.</a:t>
            </a:r>
          </a:p>
          <a:p>
            <a:r>
              <a:rPr lang="en-GB" b="1" dirty="0"/>
              <a:t>-Adjustments to your schedule or workload </a:t>
            </a:r>
          </a:p>
          <a:p>
            <a:endParaRPr lang="en-GB" dirty="0"/>
          </a:p>
          <a:p>
            <a:r>
              <a:rPr lang="en-GB" dirty="0"/>
              <a:t>In sharing your experiences, you're helping to change people's attitudes</a:t>
            </a:r>
          </a:p>
          <a:p>
            <a:r>
              <a:rPr lang="en-GB" b="1" dirty="0"/>
              <a:t>-May mean others open up or seek support about their own struggles</a:t>
            </a:r>
            <a:br>
              <a:rPr lang="en-GB" b="1" dirty="0"/>
            </a:br>
            <a:endParaRPr lang="en-GB" b="1" dirty="0"/>
          </a:p>
          <a:p>
            <a:r>
              <a:rPr lang="en-GB" dirty="0"/>
              <a:t>Put yourself in your colleague's shoes - if they were struggling, would you want them to trust and confide in you?</a:t>
            </a:r>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17</a:t>
            </a:fld>
            <a:endParaRPr lang="en-US"/>
          </a:p>
        </p:txBody>
      </p:sp>
    </p:spTree>
    <p:extLst>
      <p:ext uri="{BB962C8B-B14F-4D97-AF65-F5344CB8AC3E}">
        <p14:creationId xmlns:p14="http://schemas.microsoft.com/office/powerpoint/2010/main" val="298216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6076950"/>
            <a:ext cx="9129600" cy="7810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4717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dirty="0"/>
              <a:t>Slide title – Arial, 36, Bold</a:t>
            </a:r>
          </a:p>
        </p:txBody>
      </p:sp>
      <p:sp>
        <p:nvSpPr>
          <p:cNvPr id="10" name="Text Placeholder 7"/>
          <p:cNvSpPr>
            <a:spLocks noGrp="1"/>
          </p:cNvSpPr>
          <p:nvPr>
            <p:ph type="body" sz="quarter" idx="13" hasCustomPrompt="1"/>
          </p:nvPr>
        </p:nvSpPr>
        <p:spPr>
          <a:xfrm>
            <a:off x="457200" y="1954924"/>
            <a:ext cx="7839075"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4193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text and photo">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457200" y="1954924"/>
            <a:ext cx="4619297" cy="3720662"/>
          </a:xfrm>
          <a:prstGeom prst="rect">
            <a:avLst/>
          </a:prstGeom>
        </p:spPr>
        <p:txBody>
          <a:bodyPr/>
          <a:lstStyle>
            <a:lvl1pPr marL="342900" indent="-342900">
              <a:buFont typeface="Arial" panose="020B0604020202020204" pitchFamily="34" charset="0"/>
              <a:buChar char="•"/>
              <a:defRPr sz="240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p:cNvSpPr>
            <a:spLocks noGrp="1"/>
          </p:cNvSpPr>
          <p:nvPr>
            <p:ph type="pic" sz="quarter" idx="14" hasCustomPrompt="1"/>
          </p:nvPr>
        </p:nvSpPr>
        <p:spPr>
          <a:xfrm>
            <a:off x="5218113" y="1954213"/>
            <a:ext cx="3673475" cy="3721100"/>
          </a:xfrm>
          <a:prstGeom prst="rect">
            <a:avLst/>
          </a:prstGeom>
        </p:spPr>
        <p:txBody>
          <a:bodyPr/>
          <a:lstStyle>
            <a:lvl1pPr marL="0" indent="0" algn="ctr">
              <a:buNone/>
              <a:defRPr sz="2400"/>
            </a:lvl1pPr>
          </a:lstStyle>
          <a:p>
            <a:r>
              <a:rPr lang="en-GB" dirty="0"/>
              <a:t>Click here to insert your photograph</a:t>
            </a:r>
          </a:p>
        </p:txBody>
      </p:sp>
      <p:sp>
        <p:nvSpPr>
          <p:cNvPr id="5"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dirty="0"/>
              <a:t>Slide title – Arial, 36, Bold</a:t>
            </a:r>
          </a:p>
        </p:txBody>
      </p:sp>
    </p:spTree>
    <p:extLst>
      <p:ext uri="{BB962C8B-B14F-4D97-AF65-F5344CB8AC3E}">
        <p14:creationId xmlns:p14="http://schemas.microsoft.com/office/powerpoint/2010/main" val="2576738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ubtitle and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Slide subtitle – Arial, 28, Bold</a:t>
            </a:r>
          </a:p>
        </p:txBody>
      </p:sp>
      <p:sp>
        <p:nvSpPr>
          <p:cNvPr id="8" name="Text Placeholder 7"/>
          <p:cNvSpPr>
            <a:spLocks noGrp="1"/>
          </p:cNvSpPr>
          <p:nvPr>
            <p:ph type="body" sz="quarter" idx="13" hasCustomPrompt="1"/>
          </p:nvPr>
        </p:nvSpPr>
        <p:spPr>
          <a:xfrm>
            <a:off x="457200" y="2619375"/>
            <a:ext cx="7839075"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dirty="0"/>
              <a:t>Slide title – Arial, 36, Bold</a:t>
            </a:r>
          </a:p>
        </p:txBody>
      </p:sp>
    </p:spTree>
    <p:extLst>
      <p:ext uri="{BB962C8B-B14F-4D97-AF65-F5344CB8AC3E}">
        <p14:creationId xmlns:p14="http://schemas.microsoft.com/office/powerpoint/2010/main" val="209336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subtitle, text and photograph">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5360988" y="2638425"/>
            <a:ext cx="3451225" cy="2457450"/>
          </a:xfrm>
          <a:prstGeom prst="rect">
            <a:avLst/>
          </a:prstGeom>
        </p:spPr>
        <p:txBody>
          <a:bodyPr/>
          <a:lstStyle>
            <a:lvl1pPr marL="0" indent="0" algn="ctr">
              <a:buNone/>
              <a:defRPr sz="2400" baseline="0"/>
            </a:lvl1pPr>
          </a:lstStyle>
          <a:p>
            <a:r>
              <a:rPr lang="en-GB" dirty="0"/>
              <a:t>Click here to insert your photograph</a:t>
            </a:r>
          </a:p>
        </p:txBody>
      </p:sp>
      <p:sp>
        <p:nvSpPr>
          <p:cNvPr id="6"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Slide subtitle – Arial, 28, Bold</a:t>
            </a:r>
          </a:p>
        </p:txBody>
      </p:sp>
      <p:sp>
        <p:nvSpPr>
          <p:cNvPr id="10" name="Text Placeholder 7"/>
          <p:cNvSpPr>
            <a:spLocks noGrp="1"/>
          </p:cNvSpPr>
          <p:nvPr>
            <p:ph type="body" sz="quarter" idx="13" hasCustomPrompt="1"/>
          </p:nvPr>
        </p:nvSpPr>
        <p:spPr>
          <a:xfrm>
            <a:off x="457201" y="2619375"/>
            <a:ext cx="4686300"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dirty="0"/>
              <a:t>Slide title – Arial, 36, Bold</a:t>
            </a:r>
          </a:p>
        </p:txBody>
      </p:sp>
    </p:spTree>
    <p:extLst>
      <p:ext uri="{BB962C8B-B14F-4D97-AF65-F5344CB8AC3E}">
        <p14:creationId xmlns:p14="http://schemas.microsoft.com/office/powerpoint/2010/main" val="1303303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7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08904" y="360000"/>
            <a:ext cx="3099816" cy="615696"/>
          </a:xfrm>
          <a:prstGeom prst="rect">
            <a:avLst/>
          </a:prstGeom>
        </p:spPr>
      </p:pic>
      <p:sp>
        <p:nvSpPr>
          <p:cNvPr id="8" name="Rectangle 7"/>
          <p:cNvSpPr/>
          <p:nvPr/>
        </p:nvSpPr>
        <p:spPr>
          <a:xfrm>
            <a:off x="0" y="6227379"/>
            <a:ext cx="9144000" cy="6306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9"/>
          <a:stretch>
            <a:fillRect/>
          </a:stretch>
        </p:blipFill>
        <p:spPr>
          <a:xfrm>
            <a:off x="0" y="6189288"/>
            <a:ext cx="9144000" cy="254000"/>
          </a:xfrm>
          <a:prstGeom prst="rect">
            <a:avLst/>
          </a:prstGeom>
        </p:spPr>
      </p:pic>
    </p:spTree>
    <p:extLst>
      <p:ext uri="{BB962C8B-B14F-4D97-AF65-F5344CB8AC3E}">
        <p14:creationId xmlns:p14="http://schemas.microsoft.com/office/powerpoint/2010/main" val="347680335"/>
      </p:ext>
    </p:extLst>
  </p:cSld>
  <p:clrMap bg1="lt1" tx1="dk1" bg2="lt2" tx2="dk2" accent1="accent1" accent2="accent2" accent3="accent3" accent4="accent4" accent5="accent5" accent6="accent6" hlink="hlink" folHlink="folHlink"/>
  <p:sldLayoutIdLst>
    <p:sldLayoutId id="2147483674" r:id="rId1"/>
    <p:sldLayoutId id="2147483651" r:id="rId2"/>
    <p:sldLayoutId id="2147483673" r:id="rId3"/>
    <p:sldLayoutId id="2147483649" r:id="rId4"/>
    <p:sldLayoutId id="2147483650"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6Cq4qIE96bc?feature=oembed"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hyperlink" Target="http://www.slido.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k4f1EaAyDi8?feature=oembed" TargetMode="Externa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HjjMMkgMCaM?feature=oembed" TargetMode="Externa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Vanita.Gandhi@hee.nhs.uk" TargetMode="External"/><Relationship Id="rId2" Type="http://schemas.openxmlformats.org/officeDocument/2006/relationships/hyperlink" Target="mailto:CheeYeen.Fung@hee.nhs.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3AD32D-6037-414E-BB2A-8CA2A9CB85B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38607" y="3154755"/>
            <a:ext cx="7175500" cy="3741345"/>
          </a:xfrm>
          <a:prstGeom prst="rect">
            <a:avLst/>
          </a:prstGeom>
        </p:spPr>
      </p:pic>
      <p:pic>
        <p:nvPicPr>
          <p:cNvPr id="7" name="Picture 6"/>
          <p:cNvPicPr>
            <a:picLocks noChangeAspect="1"/>
          </p:cNvPicPr>
          <p:nvPr/>
        </p:nvPicPr>
        <p:blipFill>
          <a:blip r:embed="rId4"/>
          <a:stretch>
            <a:fillRect/>
          </a:stretch>
        </p:blipFill>
        <p:spPr>
          <a:xfrm>
            <a:off x="383576" y="2598448"/>
            <a:ext cx="8336362" cy="892044"/>
          </a:xfrm>
          <a:prstGeom prst="rect">
            <a:avLst/>
          </a:prstGeom>
        </p:spPr>
      </p:pic>
      <p:pic>
        <p:nvPicPr>
          <p:cNvPr id="14" name="Picture 13" descr="bottom_brandi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4676" y="5367048"/>
            <a:ext cx="1798200" cy="1243501"/>
          </a:xfrm>
          <a:prstGeom prst="rect">
            <a:avLst/>
          </a:prstGeom>
        </p:spPr>
      </p:pic>
      <p:sp>
        <p:nvSpPr>
          <p:cNvPr id="2" name="TextBox 1"/>
          <p:cNvSpPr txBox="1"/>
          <p:nvPr/>
        </p:nvSpPr>
        <p:spPr>
          <a:xfrm>
            <a:off x="566650" y="1083217"/>
            <a:ext cx="5262979" cy="1200329"/>
          </a:xfrm>
          <a:prstGeom prst="rect">
            <a:avLst/>
          </a:prstGeom>
          <a:noFill/>
        </p:spPr>
        <p:txBody>
          <a:bodyPr wrap="none" rtlCol="0">
            <a:spAutoFit/>
          </a:bodyPr>
          <a:lstStyle/>
          <a:p>
            <a:r>
              <a:rPr lang="en-GB" sz="3600" b="1" dirty="0">
                <a:solidFill>
                  <a:srgbClr val="A00054"/>
                </a:solidFill>
              </a:rPr>
              <a:t>Start the Conversation,</a:t>
            </a:r>
          </a:p>
          <a:p>
            <a:r>
              <a:rPr lang="en-GB" sz="3600" b="1" dirty="0">
                <a:solidFill>
                  <a:srgbClr val="A00054"/>
                </a:solidFill>
              </a:rPr>
              <a:t>End the Stigma</a:t>
            </a:r>
          </a:p>
        </p:txBody>
      </p:sp>
      <p:sp>
        <p:nvSpPr>
          <p:cNvPr id="8" name="TextBox 7"/>
          <p:cNvSpPr txBox="1"/>
          <p:nvPr/>
        </p:nvSpPr>
        <p:spPr>
          <a:xfrm>
            <a:off x="566650" y="2278533"/>
            <a:ext cx="6964450" cy="523220"/>
          </a:xfrm>
          <a:prstGeom prst="rect">
            <a:avLst/>
          </a:prstGeom>
          <a:noFill/>
        </p:spPr>
        <p:txBody>
          <a:bodyPr wrap="square" rtlCol="0">
            <a:spAutoFit/>
          </a:bodyPr>
          <a:lstStyle/>
          <a:p>
            <a:r>
              <a:rPr lang="en-GB" sz="2800" b="1" dirty="0">
                <a:solidFill>
                  <a:srgbClr val="003893"/>
                </a:solidFill>
              </a:rPr>
              <a:t>Dr Chee Yeen Fung &amp; Dr </a:t>
            </a:r>
            <a:r>
              <a:rPr lang="en-GB" sz="2800" b="1" dirty="0" err="1">
                <a:solidFill>
                  <a:srgbClr val="003893"/>
                </a:solidFill>
              </a:rPr>
              <a:t>Vanita</a:t>
            </a:r>
            <a:r>
              <a:rPr lang="en-GB" sz="2800" b="1" dirty="0">
                <a:solidFill>
                  <a:srgbClr val="003893"/>
                </a:solidFill>
              </a:rPr>
              <a:t> Gandhi</a:t>
            </a:r>
          </a:p>
        </p:txBody>
      </p:sp>
    </p:spTree>
    <p:extLst>
      <p:ext uri="{BB962C8B-B14F-4D97-AF65-F5344CB8AC3E}">
        <p14:creationId xmlns:p14="http://schemas.microsoft.com/office/powerpoint/2010/main" val="328875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Your turn!</a:t>
            </a:r>
          </a:p>
        </p:txBody>
      </p:sp>
      <p:sp>
        <p:nvSpPr>
          <p:cNvPr id="3" name="Text Placeholder 2"/>
          <p:cNvSpPr>
            <a:spLocks noGrp="1"/>
          </p:cNvSpPr>
          <p:nvPr>
            <p:ph type="body" sz="quarter" idx="13"/>
          </p:nvPr>
        </p:nvSpPr>
        <p:spPr/>
        <p:txBody>
          <a:bodyPr/>
          <a:lstStyle/>
          <a:p>
            <a:r>
              <a:rPr lang="en-GB" dirty="0"/>
              <a:t>In pairs, role play the Wellness Induction (Wellness Champion &amp; Learner)</a:t>
            </a:r>
          </a:p>
          <a:p>
            <a:r>
              <a:rPr lang="en-GB" dirty="0"/>
              <a:t>Wellness Champion to explore the 5 elements of wellbeing with the Learner</a:t>
            </a:r>
          </a:p>
          <a:p>
            <a:pPr lvl="1"/>
            <a:r>
              <a:rPr lang="en-GB" dirty="0"/>
              <a:t>Career, Social, Financial, Community, Physical &amp; Mental</a:t>
            </a:r>
          </a:p>
          <a:p>
            <a:r>
              <a:rPr lang="en-GB" dirty="0"/>
              <a:t>Learner to identify a wellness area for improvement</a:t>
            </a:r>
          </a:p>
          <a:p>
            <a:r>
              <a:rPr lang="en-GB" dirty="0"/>
              <a:t>Agree a Wellness Action Plan</a:t>
            </a:r>
          </a:p>
          <a:p>
            <a:r>
              <a:rPr lang="en-GB" dirty="0"/>
              <a:t>Swap over</a:t>
            </a:r>
          </a:p>
          <a:p>
            <a:endParaRPr lang="en-GB" dirty="0"/>
          </a:p>
          <a:p>
            <a:endParaRPr lang="en-GB" dirty="0"/>
          </a:p>
        </p:txBody>
      </p:sp>
      <p:sp>
        <p:nvSpPr>
          <p:cNvPr id="7" name="Footer Placeholder 16">
            <a:extLst>
              <a:ext uri="{FF2B5EF4-FFF2-40B4-BE49-F238E27FC236}">
                <a16:creationId xmlns:a16="http://schemas.microsoft.com/office/drawing/2014/main" id="{05D9CEB4-B7F0-8D48-BB26-253592696F57}"/>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201812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Callout 1 9">
            <a:extLst>
              <a:ext uri="{FF2B5EF4-FFF2-40B4-BE49-F238E27FC236}">
                <a16:creationId xmlns:a16="http://schemas.microsoft.com/office/drawing/2014/main" id="{96C45A5F-021B-CF4A-9CD4-5939EFACDFC9}"/>
              </a:ext>
            </a:extLst>
          </p:cNvPr>
          <p:cNvSpPr/>
          <p:nvPr/>
        </p:nvSpPr>
        <p:spPr>
          <a:xfrm>
            <a:off x="6842076" y="4719826"/>
            <a:ext cx="1746915" cy="1307953"/>
          </a:xfrm>
          <a:prstGeom prst="borderCallout1">
            <a:avLst>
              <a:gd name="adj1" fmla="val 51572"/>
              <a:gd name="adj2" fmla="val 1"/>
              <a:gd name="adj3" fmla="val 59525"/>
              <a:gd name="adj4" fmla="val -47176"/>
            </a:avLst>
          </a:prstGeom>
          <a:solidFill>
            <a:schemeClr val="accent4"/>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GB" dirty="0"/>
              <a:t>Financial Concern</a:t>
            </a:r>
          </a:p>
          <a:p>
            <a:pPr marL="285750" indent="-285750">
              <a:buFont typeface="Arial" panose="020B0604020202020204" pitchFamily="34" charset="0"/>
              <a:buChar char="•"/>
            </a:pPr>
            <a:r>
              <a:rPr lang="en-GB" dirty="0"/>
              <a:t>NHS Discounts</a:t>
            </a:r>
          </a:p>
        </p:txBody>
      </p:sp>
      <p:sp>
        <p:nvSpPr>
          <p:cNvPr id="9" name="Line Callout 1 8">
            <a:extLst>
              <a:ext uri="{FF2B5EF4-FFF2-40B4-BE49-F238E27FC236}">
                <a16:creationId xmlns:a16="http://schemas.microsoft.com/office/drawing/2014/main" id="{1BD10C64-175F-EA4E-87BD-55EFC21ABF23}"/>
              </a:ext>
            </a:extLst>
          </p:cNvPr>
          <p:cNvSpPr/>
          <p:nvPr/>
        </p:nvSpPr>
        <p:spPr>
          <a:xfrm>
            <a:off x="6842076" y="3218463"/>
            <a:ext cx="1746915" cy="1077761"/>
          </a:xfrm>
          <a:prstGeom prst="borderCallout1">
            <a:avLst>
              <a:gd name="adj1" fmla="val 51572"/>
              <a:gd name="adj2" fmla="val 1"/>
              <a:gd name="adj3" fmla="val 43632"/>
              <a:gd name="adj4" fmla="val -22419"/>
            </a:avLst>
          </a:prstGeom>
          <a:solidFill>
            <a:schemeClr val="accent3"/>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GB" dirty="0"/>
              <a:t>Peer/Social Support</a:t>
            </a:r>
          </a:p>
          <a:p>
            <a:pPr marL="285750" indent="-285750">
              <a:buFont typeface="Arial" panose="020B0604020202020204" pitchFamily="34" charset="0"/>
              <a:buChar char="•"/>
            </a:pPr>
            <a:r>
              <a:rPr lang="en-GB" dirty="0"/>
              <a:t>Safety</a:t>
            </a:r>
          </a:p>
        </p:txBody>
      </p:sp>
      <p:sp>
        <p:nvSpPr>
          <p:cNvPr id="12" name="Line Callout 1 11">
            <a:extLst>
              <a:ext uri="{FF2B5EF4-FFF2-40B4-BE49-F238E27FC236}">
                <a16:creationId xmlns:a16="http://schemas.microsoft.com/office/drawing/2014/main" id="{08D43389-C68D-C945-AC08-18D2A28D50DE}"/>
              </a:ext>
            </a:extLst>
          </p:cNvPr>
          <p:cNvSpPr/>
          <p:nvPr/>
        </p:nvSpPr>
        <p:spPr>
          <a:xfrm>
            <a:off x="457200" y="4928854"/>
            <a:ext cx="1746915" cy="889895"/>
          </a:xfrm>
          <a:prstGeom prst="borderCallout1">
            <a:avLst>
              <a:gd name="adj1" fmla="val 62308"/>
              <a:gd name="adj2" fmla="val 155469"/>
              <a:gd name="adj3" fmla="val 46896"/>
              <a:gd name="adj4" fmla="val 100237"/>
            </a:avLst>
          </a:prstGeom>
          <a:solidFill>
            <a:schemeClr val="accent3"/>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GB" dirty="0"/>
              <a:t>Community Networks</a:t>
            </a:r>
          </a:p>
        </p:txBody>
      </p:sp>
      <p:sp>
        <p:nvSpPr>
          <p:cNvPr id="8" name="Line Callout 1 7">
            <a:extLst>
              <a:ext uri="{FF2B5EF4-FFF2-40B4-BE49-F238E27FC236}">
                <a16:creationId xmlns:a16="http://schemas.microsoft.com/office/drawing/2014/main" id="{A88E3A97-E70E-B949-9E0B-7E3C1AC50269}"/>
              </a:ext>
            </a:extLst>
          </p:cNvPr>
          <p:cNvSpPr/>
          <p:nvPr/>
        </p:nvSpPr>
        <p:spPr>
          <a:xfrm>
            <a:off x="6842077" y="1339525"/>
            <a:ext cx="1746915" cy="1455336"/>
          </a:xfrm>
          <a:prstGeom prst="borderCallout1">
            <a:avLst>
              <a:gd name="adj1" fmla="val 53448"/>
              <a:gd name="adj2" fmla="val -1063"/>
              <a:gd name="adj3" fmla="val 79285"/>
              <a:gd name="adj4" fmla="val -106735"/>
            </a:avLst>
          </a:prstGeom>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GB" dirty="0"/>
              <a:t>Workload</a:t>
            </a:r>
          </a:p>
          <a:p>
            <a:pPr marL="285750" indent="-285750">
              <a:buFont typeface="Arial" panose="020B0604020202020204" pitchFamily="34" charset="0"/>
              <a:buChar char="•"/>
            </a:pPr>
            <a:r>
              <a:rPr lang="en-GB" dirty="0"/>
              <a:t>Supervision</a:t>
            </a:r>
          </a:p>
          <a:p>
            <a:pPr marL="285750" indent="-285750">
              <a:buFont typeface="Arial" panose="020B0604020202020204" pitchFamily="34" charset="0"/>
              <a:buChar char="•"/>
            </a:pPr>
            <a:r>
              <a:rPr lang="en-GB" dirty="0"/>
              <a:t>Purpose</a:t>
            </a:r>
          </a:p>
          <a:p>
            <a:pPr marL="285750" indent="-285750">
              <a:buFont typeface="Arial" panose="020B0604020202020204" pitchFamily="34" charset="0"/>
              <a:buChar char="•"/>
            </a:pPr>
            <a:r>
              <a:rPr lang="en-GB" dirty="0"/>
              <a:t>Facilities</a:t>
            </a:r>
          </a:p>
        </p:txBody>
      </p:sp>
      <p:sp>
        <p:nvSpPr>
          <p:cNvPr id="11" name="Line Callout 1 10">
            <a:extLst>
              <a:ext uri="{FF2B5EF4-FFF2-40B4-BE49-F238E27FC236}">
                <a16:creationId xmlns:a16="http://schemas.microsoft.com/office/drawing/2014/main" id="{813E730E-01E9-9046-9362-EDBD9609B9F7}"/>
              </a:ext>
            </a:extLst>
          </p:cNvPr>
          <p:cNvSpPr/>
          <p:nvPr/>
        </p:nvSpPr>
        <p:spPr>
          <a:xfrm>
            <a:off x="457200" y="1929146"/>
            <a:ext cx="1605888" cy="2303834"/>
          </a:xfrm>
          <a:prstGeom prst="borderCallout1">
            <a:avLst>
              <a:gd name="adj1" fmla="val 49202"/>
              <a:gd name="adj2" fmla="val 100285"/>
              <a:gd name="adj3" fmla="val 71697"/>
              <a:gd name="adj4" fmla="val 138093"/>
            </a:avLst>
          </a:prstGeom>
          <a:solidFill>
            <a:schemeClr val="accent6"/>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GB" dirty="0"/>
              <a:t>Mental Wellbeing</a:t>
            </a:r>
          </a:p>
          <a:p>
            <a:pPr marL="285750" indent="-285750">
              <a:buFont typeface="Arial" panose="020B0604020202020204" pitchFamily="34" charset="0"/>
              <a:buChar char="•"/>
            </a:pPr>
            <a:r>
              <a:rPr lang="en-GB" dirty="0"/>
              <a:t>Substance Use</a:t>
            </a:r>
          </a:p>
          <a:p>
            <a:pPr marL="285750" indent="-285750">
              <a:buFont typeface="Arial" panose="020B0604020202020204" pitchFamily="34" charset="0"/>
              <a:buChar char="•"/>
            </a:pPr>
            <a:r>
              <a:rPr lang="en-GB" dirty="0"/>
              <a:t>Physical Wellbeing</a:t>
            </a:r>
          </a:p>
          <a:p>
            <a:pPr marL="285750" indent="-285750">
              <a:buFont typeface="Arial" panose="020B0604020202020204" pitchFamily="34" charset="0"/>
              <a:buChar char="•"/>
            </a:pPr>
            <a:r>
              <a:rPr lang="en-GB" dirty="0"/>
              <a:t>Long-Term Conditions</a:t>
            </a:r>
          </a:p>
        </p:txBody>
      </p:sp>
      <p:sp>
        <p:nvSpPr>
          <p:cNvPr id="2" name="Title 1">
            <a:extLst>
              <a:ext uri="{FF2B5EF4-FFF2-40B4-BE49-F238E27FC236}">
                <a16:creationId xmlns:a16="http://schemas.microsoft.com/office/drawing/2014/main" id="{D84E2CC8-A4F8-4A4B-916F-9A2A91A34859}"/>
              </a:ext>
            </a:extLst>
          </p:cNvPr>
          <p:cNvSpPr>
            <a:spLocks noGrp="1"/>
          </p:cNvSpPr>
          <p:nvPr>
            <p:ph type="ctrTitle"/>
          </p:nvPr>
        </p:nvSpPr>
        <p:spPr>
          <a:xfrm>
            <a:off x="457200" y="1084938"/>
            <a:ext cx="7772400" cy="679449"/>
          </a:xfrm>
        </p:spPr>
        <p:txBody>
          <a:bodyPr/>
          <a:lstStyle/>
          <a:p>
            <a:r>
              <a:rPr lang="en-GB" dirty="0"/>
              <a:t>Exploring your Wellbeing</a:t>
            </a:r>
          </a:p>
        </p:txBody>
      </p:sp>
      <p:graphicFrame>
        <p:nvGraphicFramePr>
          <p:cNvPr id="6" name="Diagram 5">
            <a:extLst>
              <a:ext uri="{FF2B5EF4-FFF2-40B4-BE49-F238E27FC236}">
                <a16:creationId xmlns:a16="http://schemas.microsoft.com/office/drawing/2014/main" id="{93938E13-119C-8643-8C85-D0C4131655BD}"/>
              </a:ext>
            </a:extLst>
          </p:cNvPr>
          <p:cNvGraphicFramePr/>
          <p:nvPr/>
        </p:nvGraphicFramePr>
        <p:xfrm>
          <a:off x="1524000" y="199479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Footer Placeholder 16">
            <a:extLst>
              <a:ext uri="{FF2B5EF4-FFF2-40B4-BE49-F238E27FC236}">
                <a16:creationId xmlns:a16="http://schemas.microsoft.com/office/drawing/2014/main" id="{1C61318A-F042-1547-8368-2D23FFE03C9B}"/>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1947093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D74B68-BF9B-0A45-8669-A04D1FBD38A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3121668"/>
            <a:ext cx="9144000" cy="3736332"/>
          </a:xfrm>
          <a:prstGeom prst="rect">
            <a:avLst/>
          </a:prstGeom>
        </p:spPr>
      </p:pic>
      <p:pic>
        <p:nvPicPr>
          <p:cNvPr id="7" name="Picture 6"/>
          <p:cNvPicPr>
            <a:picLocks noChangeAspect="1"/>
          </p:cNvPicPr>
          <p:nvPr/>
        </p:nvPicPr>
        <p:blipFill>
          <a:blip r:embed="rId4"/>
          <a:stretch>
            <a:fillRect/>
          </a:stretch>
        </p:blipFill>
        <p:spPr>
          <a:xfrm>
            <a:off x="383576" y="2598448"/>
            <a:ext cx="8336362" cy="892044"/>
          </a:xfrm>
          <a:prstGeom prst="rect">
            <a:avLst/>
          </a:prstGeom>
        </p:spPr>
      </p:pic>
      <p:pic>
        <p:nvPicPr>
          <p:cNvPr id="14" name="Picture 13" descr="bottom_brandi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4676" y="5367048"/>
            <a:ext cx="1798200" cy="1243501"/>
          </a:xfrm>
          <a:prstGeom prst="rect">
            <a:avLst/>
          </a:prstGeom>
        </p:spPr>
      </p:pic>
      <p:sp>
        <p:nvSpPr>
          <p:cNvPr id="2" name="TextBox 1"/>
          <p:cNvSpPr txBox="1"/>
          <p:nvPr/>
        </p:nvSpPr>
        <p:spPr>
          <a:xfrm>
            <a:off x="566650" y="983061"/>
            <a:ext cx="6862850" cy="1200329"/>
          </a:xfrm>
          <a:prstGeom prst="rect">
            <a:avLst/>
          </a:prstGeom>
          <a:noFill/>
        </p:spPr>
        <p:txBody>
          <a:bodyPr wrap="square" rtlCol="0">
            <a:spAutoFit/>
          </a:bodyPr>
          <a:lstStyle/>
          <a:p>
            <a:r>
              <a:rPr lang="en-GB" sz="3600" b="1" dirty="0">
                <a:solidFill>
                  <a:srgbClr val="A00054"/>
                </a:solidFill>
              </a:rPr>
              <a:t>Speaking about your Mental Health at Work</a:t>
            </a:r>
          </a:p>
        </p:txBody>
      </p:sp>
      <p:sp>
        <p:nvSpPr>
          <p:cNvPr id="8" name="TextBox 7"/>
          <p:cNvSpPr txBox="1"/>
          <p:nvPr/>
        </p:nvSpPr>
        <p:spPr>
          <a:xfrm>
            <a:off x="566650" y="2283546"/>
            <a:ext cx="4613442" cy="523220"/>
          </a:xfrm>
          <a:prstGeom prst="rect">
            <a:avLst/>
          </a:prstGeom>
          <a:noFill/>
        </p:spPr>
        <p:txBody>
          <a:bodyPr wrap="square" rtlCol="0">
            <a:spAutoFit/>
          </a:bodyPr>
          <a:lstStyle/>
          <a:p>
            <a:r>
              <a:rPr lang="en-GB" sz="2800" b="1" dirty="0">
                <a:solidFill>
                  <a:srgbClr val="003893"/>
                </a:solidFill>
              </a:rPr>
              <a:t>Dr </a:t>
            </a:r>
            <a:r>
              <a:rPr lang="en-GB" sz="2800" b="1" dirty="0" err="1">
                <a:solidFill>
                  <a:srgbClr val="003893"/>
                </a:solidFill>
              </a:rPr>
              <a:t>Vanita</a:t>
            </a:r>
            <a:r>
              <a:rPr lang="en-GB" sz="2800" b="1" dirty="0">
                <a:solidFill>
                  <a:srgbClr val="003893"/>
                </a:solidFill>
              </a:rPr>
              <a:t> Gandhi</a:t>
            </a:r>
          </a:p>
        </p:txBody>
      </p:sp>
    </p:spTree>
    <p:extLst>
      <p:ext uri="{BB962C8B-B14F-4D97-AF65-F5344CB8AC3E}">
        <p14:creationId xmlns:p14="http://schemas.microsoft.com/office/powerpoint/2010/main" val="2947376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6B22-656D-184D-B66C-665124CC5893}"/>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F57C43A0-CFA2-0346-A5B9-F13AFEAF4CEC}"/>
              </a:ext>
            </a:extLst>
          </p:cNvPr>
          <p:cNvSpPr>
            <a:spLocks noGrp="1"/>
          </p:cNvSpPr>
          <p:nvPr>
            <p:ph type="body" sz="quarter" idx="13"/>
          </p:nvPr>
        </p:nvSpPr>
        <p:spPr/>
        <p:txBody>
          <a:bodyPr/>
          <a:lstStyle/>
          <a:p>
            <a:endParaRPr lang="en-GB" dirty="0"/>
          </a:p>
        </p:txBody>
      </p:sp>
      <p:pic>
        <p:nvPicPr>
          <p:cNvPr id="4" name="Online Media 3" descr="NHS employees come together for workplace mental health - #LetsGetItOutInTheOpen">
            <a:hlinkClick r:id="" action="ppaction://media"/>
            <a:extLst>
              <a:ext uri="{FF2B5EF4-FFF2-40B4-BE49-F238E27FC236}">
                <a16:creationId xmlns:a16="http://schemas.microsoft.com/office/drawing/2014/main" id="{C92A3E20-1AAE-7F47-8B03-140F04C0BE54}"/>
              </a:ext>
            </a:extLst>
          </p:cNvPr>
          <p:cNvPicPr>
            <a:picLocks noRot="1" noChangeAspect="1"/>
          </p:cNvPicPr>
          <p:nvPr>
            <a:videoFile r:link="rId1"/>
          </p:nvPr>
        </p:nvPicPr>
        <p:blipFill>
          <a:blip r:embed="rId4"/>
          <a:stretch>
            <a:fillRect/>
          </a:stretch>
        </p:blipFill>
        <p:spPr>
          <a:xfrm>
            <a:off x="386029" y="1177926"/>
            <a:ext cx="8349232" cy="4696443"/>
          </a:xfrm>
          <a:prstGeom prst="rect">
            <a:avLst/>
          </a:prstGeom>
        </p:spPr>
      </p:pic>
      <p:sp>
        <p:nvSpPr>
          <p:cNvPr id="7" name="Footer Placeholder 16">
            <a:extLst>
              <a:ext uri="{FF2B5EF4-FFF2-40B4-BE49-F238E27FC236}">
                <a16:creationId xmlns:a16="http://schemas.microsoft.com/office/drawing/2014/main" id="{E439FBC4-FD21-794A-A6A8-057027D25189}"/>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153117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336" y="1851474"/>
            <a:ext cx="7772400" cy="679449"/>
          </a:xfrm>
        </p:spPr>
        <p:txBody>
          <a:bodyPr/>
          <a:lstStyle/>
          <a:p>
            <a:pPr algn="ctr"/>
            <a:r>
              <a:rPr lang="en-GB" dirty="0"/>
              <a:t>Would you feel comfortable sharing a mental health problem at work?</a:t>
            </a:r>
            <a:br>
              <a:rPr lang="en-GB" dirty="0"/>
            </a:br>
            <a:r>
              <a:rPr lang="en-GB" dirty="0"/>
              <a:t/>
            </a:r>
            <a:br>
              <a:rPr lang="en-GB" dirty="0"/>
            </a:br>
            <a:r>
              <a:rPr lang="en-GB" sz="2800" dirty="0"/>
              <a:t/>
            </a:r>
            <a:br>
              <a:rPr lang="en-GB" sz="2800" dirty="0"/>
            </a:br>
            <a:endParaRPr lang="en-GB" sz="2800" b="0" dirty="0">
              <a:solidFill>
                <a:schemeClr val="accent1">
                  <a:lumMod val="75000"/>
                </a:schemeClr>
              </a:solidFill>
            </a:endParaRPr>
          </a:p>
        </p:txBody>
      </p:sp>
      <p:sp>
        <p:nvSpPr>
          <p:cNvPr id="4" name="Footer Placeholder 16">
            <a:extLst>
              <a:ext uri="{FF2B5EF4-FFF2-40B4-BE49-F238E27FC236}">
                <a16:creationId xmlns:a16="http://schemas.microsoft.com/office/drawing/2014/main" id="{2A184BA2-1468-6F49-9255-F7A0B9E95427}"/>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
        <p:nvSpPr>
          <p:cNvPr id="3" name="TextBox 2">
            <a:extLst>
              <a:ext uri="{FF2B5EF4-FFF2-40B4-BE49-F238E27FC236}">
                <a16:creationId xmlns:a16="http://schemas.microsoft.com/office/drawing/2014/main" id="{FC6CD572-7F7E-084C-B2D5-23D856801633}"/>
              </a:ext>
            </a:extLst>
          </p:cNvPr>
          <p:cNvSpPr txBox="1"/>
          <p:nvPr/>
        </p:nvSpPr>
        <p:spPr>
          <a:xfrm>
            <a:off x="1657866" y="4327078"/>
            <a:ext cx="6013341" cy="1077218"/>
          </a:xfrm>
          <a:prstGeom prst="rect">
            <a:avLst/>
          </a:prstGeom>
          <a:noFill/>
          <a:ln>
            <a:noFill/>
          </a:ln>
        </p:spPr>
        <p:txBody>
          <a:bodyPr wrap="square" rtlCol="0">
            <a:spAutoFit/>
          </a:bodyPr>
          <a:lstStyle/>
          <a:p>
            <a:r>
              <a:rPr lang="en-GB" sz="3200" dirty="0">
                <a:hlinkClick r:id="rId3"/>
              </a:rPr>
              <a:t>www.slido.com</a:t>
            </a:r>
            <a:r>
              <a:rPr lang="en-GB" sz="3200" dirty="0"/>
              <a:t>		</a:t>
            </a:r>
            <a:r>
              <a:rPr lang="en-GB" sz="3200" dirty="0">
                <a:solidFill>
                  <a:schemeClr val="accent1">
                    <a:lumMod val="75000"/>
                  </a:schemeClr>
                </a:solidFill>
              </a:rPr>
              <a:t>#Wellbeing</a:t>
            </a:r>
            <a:endParaRPr lang="en-GB" sz="3200" dirty="0"/>
          </a:p>
          <a:p>
            <a:endParaRPr lang="en-GB" sz="3200" dirty="0"/>
          </a:p>
        </p:txBody>
      </p:sp>
    </p:spTree>
    <p:extLst>
      <p:ext uri="{BB962C8B-B14F-4D97-AF65-F5344CB8AC3E}">
        <p14:creationId xmlns:p14="http://schemas.microsoft.com/office/powerpoint/2010/main" val="1798664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99092-A429-764A-A87E-B2EAF38BC1F4}"/>
              </a:ext>
            </a:extLst>
          </p:cNvPr>
          <p:cNvSpPr>
            <a:spLocks noGrp="1"/>
          </p:cNvSpPr>
          <p:nvPr>
            <p:ph type="ctrTitle"/>
          </p:nvPr>
        </p:nvSpPr>
        <p:spPr>
          <a:xfrm>
            <a:off x="479994" y="1791691"/>
            <a:ext cx="8184011" cy="679449"/>
          </a:xfrm>
        </p:spPr>
        <p:txBody>
          <a:bodyPr/>
          <a:lstStyle/>
          <a:p>
            <a:pPr algn="ctr"/>
            <a:r>
              <a:rPr lang="en-GB" dirty="0"/>
              <a:t>What is your Biggest Barrier to Speaking about your Mental Health at work? </a:t>
            </a:r>
            <a:br>
              <a:rPr lang="en-GB" dirty="0"/>
            </a:br>
            <a:r>
              <a:rPr lang="en-GB" dirty="0"/>
              <a:t/>
            </a:r>
            <a:br>
              <a:rPr lang="en-GB" dirty="0"/>
            </a:br>
            <a:r>
              <a:rPr lang="en-GB" dirty="0"/>
              <a:t/>
            </a:r>
            <a:br>
              <a:rPr lang="en-GB" dirty="0"/>
            </a:br>
            <a:endParaRPr lang="en-GB" dirty="0"/>
          </a:p>
        </p:txBody>
      </p:sp>
      <p:sp>
        <p:nvSpPr>
          <p:cNvPr id="4" name="Footer Placeholder 16">
            <a:extLst>
              <a:ext uri="{FF2B5EF4-FFF2-40B4-BE49-F238E27FC236}">
                <a16:creationId xmlns:a16="http://schemas.microsoft.com/office/drawing/2014/main" id="{02FDF678-EFBD-2C4E-8C58-D8D4496B05D3}"/>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2389330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3BC8-6C97-3040-9325-456437742339}"/>
              </a:ext>
            </a:extLst>
          </p:cNvPr>
          <p:cNvSpPr>
            <a:spLocks noGrp="1"/>
          </p:cNvSpPr>
          <p:nvPr>
            <p:ph type="ctrTitle"/>
          </p:nvPr>
        </p:nvSpPr>
        <p:spPr/>
        <p:txBody>
          <a:bodyPr/>
          <a:lstStyle/>
          <a:p>
            <a:r>
              <a:rPr lang="en-GB" dirty="0"/>
              <a:t>Barriers to speaking about MH</a:t>
            </a:r>
          </a:p>
        </p:txBody>
      </p:sp>
      <p:sp>
        <p:nvSpPr>
          <p:cNvPr id="3" name="Text Placeholder 2">
            <a:extLst>
              <a:ext uri="{FF2B5EF4-FFF2-40B4-BE49-F238E27FC236}">
                <a16:creationId xmlns:a16="http://schemas.microsoft.com/office/drawing/2014/main" id="{A857B04F-6AF6-D740-A0C9-C9CC06F91901}"/>
              </a:ext>
            </a:extLst>
          </p:cNvPr>
          <p:cNvSpPr>
            <a:spLocks noGrp="1"/>
          </p:cNvSpPr>
          <p:nvPr>
            <p:ph type="body" sz="quarter" idx="13"/>
          </p:nvPr>
        </p:nvSpPr>
        <p:spPr>
          <a:xfrm>
            <a:off x="457200" y="1856950"/>
            <a:ext cx="7839075" cy="3720662"/>
          </a:xfrm>
        </p:spPr>
        <p:txBody>
          <a:bodyPr/>
          <a:lstStyle/>
          <a:p>
            <a:pPr>
              <a:lnSpc>
                <a:spcPct val="200000"/>
              </a:lnSpc>
              <a:buFont typeface="Wingdings" pitchFamily="2" charset="2"/>
              <a:buChar char="q"/>
            </a:pPr>
            <a:r>
              <a:rPr lang="en-GB" dirty="0"/>
              <a:t> Worries that it will affect my career</a:t>
            </a:r>
          </a:p>
          <a:p>
            <a:pPr>
              <a:lnSpc>
                <a:spcPct val="200000"/>
              </a:lnSpc>
              <a:buFont typeface="Wingdings" pitchFamily="2" charset="2"/>
              <a:buChar char="q"/>
            </a:pPr>
            <a:r>
              <a:rPr lang="en-GB" dirty="0"/>
              <a:t> Feeling guilty about burdening others</a:t>
            </a:r>
          </a:p>
          <a:p>
            <a:pPr>
              <a:lnSpc>
                <a:spcPct val="200000"/>
              </a:lnSpc>
              <a:buFont typeface="Wingdings" pitchFamily="2" charset="2"/>
              <a:buChar char="q"/>
            </a:pPr>
            <a:r>
              <a:rPr lang="en-GB" dirty="0"/>
              <a:t> Fearful of any stigma</a:t>
            </a:r>
          </a:p>
          <a:p>
            <a:pPr>
              <a:lnSpc>
                <a:spcPct val="200000"/>
              </a:lnSpc>
              <a:buFont typeface="Wingdings" pitchFamily="2" charset="2"/>
              <a:buChar char="q"/>
            </a:pPr>
            <a:r>
              <a:rPr lang="en-GB" dirty="0"/>
              <a:t> Anxiety about possible job loss</a:t>
            </a:r>
          </a:p>
          <a:p>
            <a:pPr>
              <a:lnSpc>
                <a:spcPct val="200000"/>
              </a:lnSpc>
              <a:buFont typeface="Wingdings" pitchFamily="2" charset="2"/>
              <a:buChar char="q"/>
            </a:pPr>
            <a:r>
              <a:rPr lang="en-GB" dirty="0"/>
              <a:t> Other</a:t>
            </a:r>
          </a:p>
        </p:txBody>
      </p:sp>
      <p:sp>
        <p:nvSpPr>
          <p:cNvPr id="4" name="Footer Placeholder 16">
            <a:extLst>
              <a:ext uri="{FF2B5EF4-FFF2-40B4-BE49-F238E27FC236}">
                <a16:creationId xmlns:a16="http://schemas.microsoft.com/office/drawing/2014/main" id="{BFDDEE02-F6F1-3743-88AC-003554D27A31}"/>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138822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EB50-5FE1-EE4A-AE4D-067D88A5408A}"/>
              </a:ext>
            </a:extLst>
          </p:cNvPr>
          <p:cNvSpPr>
            <a:spLocks noGrp="1"/>
          </p:cNvSpPr>
          <p:nvPr>
            <p:ph type="ctrTitle"/>
          </p:nvPr>
        </p:nvSpPr>
        <p:spPr>
          <a:xfrm>
            <a:off x="490537" y="889001"/>
            <a:ext cx="7772400" cy="679449"/>
          </a:xfrm>
        </p:spPr>
        <p:txBody>
          <a:bodyPr/>
          <a:lstStyle/>
          <a:p>
            <a:r>
              <a:rPr lang="en-GB" dirty="0"/>
              <a:t>Benefits</a:t>
            </a:r>
          </a:p>
        </p:txBody>
      </p:sp>
      <p:sp>
        <p:nvSpPr>
          <p:cNvPr id="3" name="Text Placeholder 2">
            <a:extLst>
              <a:ext uri="{FF2B5EF4-FFF2-40B4-BE49-F238E27FC236}">
                <a16:creationId xmlns:a16="http://schemas.microsoft.com/office/drawing/2014/main" id="{08428CC8-DECD-564A-89D7-FC32E8515CD4}"/>
              </a:ext>
            </a:extLst>
          </p:cNvPr>
          <p:cNvSpPr>
            <a:spLocks noGrp="1"/>
          </p:cNvSpPr>
          <p:nvPr>
            <p:ph type="body" sz="quarter" idx="13"/>
          </p:nvPr>
        </p:nvSpPr>
        <p:spPr>
          <a:xfrm>
            <a:off x="490537" y="1790079"/>
            <a:ext cx="7839075" cy="3720662"/>
          </a:xfrm>
        </p:spPr>
        <p:txBody>
          <a:bodyPr/>
          <a:lstStyle/>
          <a:p>
            <a:r>
              <a:rPr lang="en-GB" dirty="0"/>
              <a:t>Provide support </a:t>
            </a:r>
          </a:p>
          <a:p>
            <a:endParaRPr lang="en-GB" dirty="0"/>
          </a:p>
          <a:p>
            <a:r>
              <a:rPr lang="en-GB" dirty="0"/>
              <a:t>Adjustments that will help you stay at work and/or assist your recovery</a:t>
            </a:r>
          </a:p>
          <a:p>
            <a:endParaRPr lang="en-GB" dirty="0"/>
          </a:p>
          <a:p>
            <a:r>
              <a:rPr lang="en-GB" dirty="0"/>
              <a:t>Helps to change people's attitudes </a:t>
            </a:r>
          </a:p>
          <a:p>
            <a:endParaRPr lang="en-GB" dirty="0"/>
          </a:p>
          <a:p>
            <a:r>
              <a:rPr lang="en-GB" dirty="0"/>
              <a:t>If a colleague was struggling, would you want them to trust and confide in you?</a:t>
            </a:r>
          </a:p>
          <a:p>
            <a:endParaRPr lang="en-GB" dirty="0"/>
          </a:p>
        </p:txBody>
      </p:sp>
      <p:sp>
        <p:nvSpPr>
          <p:cNvPr id="5" name="Footer Placeholder 16">
            <a:extLst>
              <a:ext uri="{FF2B5EF4-FFF2-40B4-BE49-F238E27FC236}">
                <a16:creationId xmlns:a16="http://schemas.microsoft.com/office/drawing/2014/main" id="{30792E48-CDC3-214F-9E98-8F58C5D59D7B}"/>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pic>
        <p:nvPicPr>
          <p:cNvPr id="4" name="Picture 3">
            <a:extLst>
              <a:ext uri="{FF2B5EF4-FFF2-40B4-BE49-F238E27FC236}">
                <a16:creationId xmlns:a16="http://schemas.microsoft.com/office/drawing/2014/main" id="{A2282102-F3AF-FD48-A804-E0F36E3152A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46792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C633-2A8F-B142-BAEB-B5A66F94820B}"/>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96718B55-EAAC-CE49-8FFF-288EAABB4D23}"/>
              </a:ext>
            </a:extLst>
          </p:cNvPr>
          <p:cNvSpPr>
            <a:spLocks noGrp="1"/>
          </p:cNvSpPr>
          <p:nvPr>
            <p:ph type="body" sz="quarter" idx="13"/>
          </p:nvPr>
        </p:nvSpPr>
        <p:spPr/>
        <p:txBody>
          <a:bodyPr/>
          <a:lstStyle/>
          <a:p>
            <a:pPr marL="0" indent="0">
              <a:buNone/>
            </a:pPr>
            <a:r>
              <a:rPr lang="en-GB" dirty="0"/>
              <a:t> </a:t>
            </a:r>
          </a:p>
        </p:txBody>
      </p:sp>
      <p:pic>
        <p:nvPicPr>
          <p:cNvPr id="4" name="Online Media 3" descr="Healthcare professionals talk about their mental health | Find the Words">
            <a:hlinkClick r:id="" action="ppaction://media"/>
            <a:extLst>
              <a:ext uri="{FF2B5EF4-FFF2-40B4-BE49-F238E27FC236}">
                <a16:creationId xmlns:a16="http://schemas.microsoft.com/office/drawing/2014/main" id="{7D72583C-0EC1-624C-B395-1A031AE6C355}"/>
              </a:ext>
            </a:extLst>
          </p:cNvPr>
          <p:cNvPicPr>
            <a:picLocks noRot="1" noChangeAspect="1"/>
          </p:cNvPicPr>
          <p:nvPr>
            <a:videoFile r:link="rId1"/>
          </p:nvPr>
        </p:nvPicPr>
        <p:blipFill>
          <a:blip r:embed="rId4"/>
          <a:stretch>
            <a:fillRect/>
          </a:stretch>
        </p:blipFill>
        <p:spPr>
          <a:xfrm>
            <a:off x="446356" y="1189079"/>
            <a:ext cx="8364429" cy="4704991"/>
          </a:xfrm>
          <a:prstGeom prst="rect">
            <a:avLst/>
          </a:prstGeom>
        </p:spPr>
      </p:pic>
      <p:sp>
        <p:nvSpPr>
          <p:cNvPr id="6" name="Footer Placeholder 16">
            <a:extLst>
              <a:ext uri="{FF2B5EF4-FFF2-40B4-BE49-F238E27FC236}">
                <a16:creationId xmlns:a16="http://schemas.microsoft.com/office/drawing/2014/main" id="{08C0066C-BF6D-3644-A9EE-304A4EEAD179}"/>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296187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040A68-4FAF-A049-B41A-5898FED5F270}"/>
              </a:ext>
            </a:extLst>
          </p:cNvPr>
          <p:cNvPicPr>
            <a:picLocks noChangeAspect="1"/>
          </p:cNvPicPr>
          <p:nvPr/>
        </p:nvPicPr>
        <p:blipFill>
          <a:blip r:embed="rId3"/>
          <a:stretch>
            <a:fillRect/>
          </a:stretch>
        </p:blipFill>
        <p:spPr>
          <a:xfrm>
            <a:off x="4392706" y="3708026"/>
            <a:ext cx="3903569" cy="1910484"/>
          </a:xfrm>
          <a:prstGeom prst="rect">
            <a:avLst/>
          </a:prstGeom>
          <a:effectLst>
            <a:outerShdw blurRad="1016000" dist="2540000" dir="21540000" algn="ctr" rotWithShape="0">
              <a:srgbClr val="000000">
                <a:alpha val="0"/>
              </a:srgbClr>
            </a:outerShdw>
            <a:softEdge rad="101600"/>
          </a:effectLst>
        </p:spPr>
      </p:pic>
      <p:sp>
        <p:nvSpPr>
          <p:cNvPr id="2" name="Title 1">
            <a:extLst>
              <a:ext uri="{FF2B5EF4-FFF2-40B4-BE49-F238E27FC236}">
                <a16:creationId xmlns:a16="http://schemas.microsoft.com/office/drawing/2014/main" id="{3809E6D6-7B01-DC4F-9950-179BA892F6FE}"/>
              </a:ext>
            </a:extLst>
          </p:cNvPr>
          <p:cNvSpPr>
            <a:spLocks noGrp="1"/>
          </p:cNvSpPr>
          <p:nvPr>
            <p:ph type="ctrTitle"/>
          </p:nvPr>
        </p:nvSpPr>
        <p:spPr>
          <a:xfrm>
            <a:off x="523875" y="681538"/>
            <a:ext cx="7772400" cy="679449"/>
          </a:xfrm>
        </p:spPr>
        <p:txBody>
          <a:bodyPr/>
          <a:lstStyle/>
          <a:p>
            <a:r>
              <a:rPr lang="en-GB" dirty="0"/>
              <a:t>Legal Protection </a:t>
            </a:r>
          </a:p>
        </p:txBody>
      </p:sp>
      <p:sp>
        <p:nvSpPr>
          <p:cNvPr id="3" name="Text Placeholder 2">
            <a:extLst>
              <a:ext uri="{FF2B5EF4-FFF2-40B4-BE49-F238E27FC236}">
                <a16:creationId xmlns:a16="http://schemas.microsoft.com/office/drawing/2014/main" id="{EEA4A2B4-5F7F-E442-BCDF-7EC42DA948E4}"/>
              </a:ext>
            </a:extLst>
          </p:cNvPr>
          <p:cNvSpPr>
            <a:spLocks noGrp="1"/>
          </p:cNvSpPr>
          <p:nvPr>
            <p:ph type="body" sz="quarter" idx="13"/>
          </p:nvPr>
        </p:nvSpPr>
        <p:spPr/>
        <p:txBody>
          <a:bodyPr/>
          <a:lstStyle/>
          <a:p>
            <a:pPr>
              <a:buFont typeface="Wingdings" pitchFamily="2" charset="2"/>
              <a:buChar char="Ø"/>
            </a:pPr>
            <a:r>
              <a:rPr lang="en-GB" i="1" dirty="0"/>
              <a:t>Equality Act (2010) in England, Scotland and Wales </a:t>
            </a:r>
          </a:p>
          <a:p>
            <a:pPr>
              <a:buFont typeface="Wingdings" pitchFamily="2" charset="2"/>
              <a:buChar char="Ø"/>
            </a:pPr>
            <a:r>
              <a:rPr lang="en-GB" i="1" dirty="0"/>
              <a:t>Disability Discrimination Act (1995, as amended) in Northern Ireland</a:t>
            </a:r>
          </a:p>
        </p:txBody>
      </p:sp>
      <p:sp>
        <p:nvSpPr>
          <p:cNvPr id="6" name="Text Placeholder 2">
            <a:extLst>
              <a:ext uri="{FF2B5EF4-FFF2-40B4-BE49-F238E27FC236}">
                <a16:creationId xmlns:a16="http://schemas.microsoft.com/office/drawing/2014/main" id="{B93BF54B-6DCF-E243-8CAC-997066134114}"/>
              </a:ext>
            </a:extLst>
          </p:cNvPr>
          <p:cNvSpPr txBox="1">
            <a:spLocks/>
          </p:cNvSpPr>
          <p:nvPr/>
        </p:nvSpPr>
        <p:spPr>
          <a:xfrm>
            <a:off x="523876" y="3429000"/>
            <a:ext cx="3528172" cy="2468537"/>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Show that your mental health problem is a </a:t>
            </a:r>
            <a:r>
              <a:rPr lang="en-GB" u="sng" dirty="0">
                <a:solidFill>
                  <a:schemeClr val="tx2">
                    <a:lumMod val="75000"/>
                  </a:schemeClr>
                </a:solidFill>
              </a:rPr>
              <a:t>disability</a:t>
            </a:r>
            <a:r>
              <a:rPr lang="en-GB" dirty="0"/>
              <a:t> </a:t>
            </a:r>
          </a:p>
          <a:p>
            <a:r>
              <a:rPr lang="en-GB" dirty="0"/>
              <a:t>Entitled to reasonable adjustments</a:t>
            </a:r>
          </a:p>
        </p:txBody>
      </p:sp>
      <p:sp>
        <p:nvSpPr>
          <p:cNvPr id="7" name="Footer Placeholder 16">
            <a:extLst>
              <a:ext uri="{FF2B5EF4-FFF2-40B4-BE49-F238E27FC236}">
                <a16:creationId xmlns:a16="http://schemas.microsoft.com/office/drawing/2014/main" id="{B5368971-2F18-E145-AED2-1364349C5F3B}"/>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94888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Session Outline</a:t>
            </a:r>
          </a:p>
        </p:txBody>
      </p:sp>
      <p:sp>
        <p:nvSpPr>
          <p:cNvPr id="3" name="Text Placeholder 2"/>
          <p:cNvSpPr>
            <a:spLocks noGrp="1"/>
          </p:cNvSpPr>
          <p:nvPr>
            <p:ph type="body" sz="quarter" idx="13"/>
          </p:nvPr>
        </p:nvSpPr>
        <p:spPr>
          <a:xfrm>
            <a:off x="457200" y="2016709"/>
            <a:ext cx="7839075" cy="3720662"/>
          </a:xfrm>
        </p:spPr>
        <p:txBody>
          <a:bodyPr/>
          <a:lstStyle/>
          <a:p>
            <a:r>
              <a:rPr lang="en-GB" dirty="0"/>
              <a:t>Welcome &amp; Introduction</a:t>
            </a:r>
          </a:p>
          <a:p>
            <a:endParaRPr lang="en-GB" dirty="0"/>
          </a:p>
          <a:p>
            <a:r>
              <a:rPr lang="en-GB" dirty="0"/>
              <a:t>Supporting positive wellbeing at work</a:t>
            </a:r>
          </a:p>
          <a:p>
            <a:endParaRPr lang="en-GB" dirty="0"/>
          </a:p>
          <a:p>
            <a:r>
              <a:rPr lang="en-GB" dirty="0"/>
              <a:t>Speaking about your mental health at work</a:t>
            </a:r>
          </a:p>
          <a:p>
            <a:endParaRPr lang="en-GB" dirty="0"/>
          </a:p>
          <a:p>
            <a:r>
              <a:rPr lang="en-GB" dirty="0"/>
              <a:t>Summary &amp; Close</a:t>
            </a:r>
          </a:p>
          <a:p>
            <a:endParaRPr lang="en-GB" dirty="0"/>
          </a:p>
        </p:txBody>
      </p:sp>
      <p:sp>
        <p:nvSpPr>
          <p:cNvPr id="7" name="Footer Placeholder 16">
            <a:extLst>
              <a:ext uri="{FF2B5EF4-FFF2-40B4-BE49-F238E27FC236}">
                <a16:creationId xmlns:a16="http://schemas.microsoft.com/office/drawing/2014/main" id="{C93CE52B-32F4-D541-8614-DE4685F4AFDD}"/>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3903356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2EEF90-7B25-AA40-8D21-BA5835D36A8F}"/>
              </a:ext>
            </a:extLst>
          </p:cNvPr>
          <p:cNvPicPr>
            <a:picLocks noChangeAspect="1"/>
          </p:cNvPicPr>
          <p:nvPr/>
        </p:nvPicPr>
        <p:blipFill>
          <a:blip r:embed="rId3"/>
          <a:stretch>
            <a:fillRect/>
          </a:stretch>
        </p:blipFill>
        <p:spPr>
          <a:xfrm>
            <a:off x="201652" y="1694921"/>
            <a:ext cx="8740695" cy="3468158"/>
          </a:xfrm>
          <a:prstGeom prst="rect">
            <a:avLst/>
          </a:prstGeom>
        </p:spPr>
      </p:pic>
      <p:sp>
        <p:nvSpPr>
          <p:cNvPr id="6" name="Footer Placeholder 16">
            <a:extLst>
              <a:ext uri="{FF2B5EF4-FFF2-40B4-BE49-F238E27FC236}">
                <a16:creationId xmlns:a16="http://schemas.microsoft.com/office/drawing/2014/main" id="{9A0C0624-7824-A148-88D5-F3BD1B19419D}"/>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2930492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FF5BA-AA38-E54A-A256-92232F53EC95}"/>
              </a:ext>
            </a:extLst>
          </p:cNvPr>
          <p:cNvSpPr>
            <a:spLocks noGrp="1"/>
          </p:cNvSpPr>
          <p:nvPr>
            <p:ph type="body" sz="quarter" idx="13"/>
          </p:nvPr>
        </p:nvSpPr>
        <p:spPr/>
        <p:txBody>
          <a:bodyPr/>
          <a:lstStyle/>
          <a:p>
            <a:endParaRPr lang="en-GB"/>
          </a:p>
        </p:txBody>
      </p:sp>
      <p:pic>
        <p:nvPicPr>
          <p:cNvPr id="4" name="Picture 3">
            <a:extLst>
              <a:ext uri="{FF2B5EF4-FFF2-40B4-BE49-F238E27FC236}">
                <a16:creationId xmlns:a16="http://schemas.microsoft.com/office/drawing/2014/main" id="{54C7E610-2C54-0343-B013-AA59268C69B4}"/>
              </a:ext>
            </a:extLst>
          </p:cNvPr>
          <p:cNvPicPr>
            <a:picLocks noChangeAspect="1"/>
          </p:cNvPicPr>
          <p:nvPr/>
        </p:nvPicPr>
        <p:blipFill>
          <a:blip r:embed="rId3"/>
          <a:stretch>
            <a:fillRect/>
          </a:stretch>
        </p:blipFill>
        <p:spPr>
          <a:xfrm>
            <a:off x="-2208" y="1828796"/>
            <a:ext cx="9060539" cy="4127769"/>
          </a:xfrm>
          <a:prstGeom prst="rect">
            <a:avLst/>
          </a:prstGeom>
        </p:spPr>
      </p:pic>
      <p:sp>
        <p:nvSpPr>
          <p:cNvPr id="6" name="Title 5">
            <a:extLst>
              <a:ext uri="{FF2B5EF4-FFF2-40B4-BE49-F238E27FC236}">
                <a16:creationId xmlns:a16="http://schemas.microsoft.com/office/drawing/2014/main" id="{6F8D90EF-70B1-2344-BD89-75B4D3F5F1F8}"/>
              </a:ext>
            </a:extLst>
          </p:cNvPr>
          <p:cNvSpPr>
            <a:spLocks noGrp="1"/>
          </p:cNvSpPr>
          <p:nvPr>
            <p:ph type="ctrTitle"/>
          </p:nvPr>
        </p:nvSpPr>
        <p:spPr/>
        <p:txBody>
          <a:bodyPr/>
          <a:lstStyle/>
          <a:p>
            <a:r>
              <a:rPr lang="en-GB" dirty="0"/>
              <a:t>Open, honest conversations</a:t>
            </a:r>
          </a:p>
        </p:txBody>
      </p:sp>
      <p:sp>
        <p:nvSpPr>
          <p:cNvPr id="7" name="Footer Placeholder 16">
            <a:extLst>
              <a:ext uri="{FF2B5EF4-FFF2-40B4-BE49-F238E27FC236}">
                <a16:creationId xmlns:a16="http://schemas.microsoft.com/office/drawing/2014/main" id="{444FCE5F-A441-AF41-8D68-32BC7505B41A}"/>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34288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F4209-BD38-DA42-ABA0-A2F4273513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7066" y="197224"/>
            <a:ext cx="5266267" cy="5916706"/>
          </a:xfrm>
          <a:prstGeom prst="rect">
            <a:avLst/>
          </a:prstGeom>
        </p:spPr>
      </p:pic>
      <p:sp>
        <p:nvSpPr>
          <p:cNvPr id="5" name="Title 1">
            <a:extLst>
              <a:ext uri="{FF2B5EF4-FFF2-40B4-BE49-F238E27FC236}">
                <a16:creationId xmlns:a16="http://schemas.microsoft.com/office/drawing/2014/main" id="{D5745896-245D-3947-8E80-A533EB4116A1}"/>
              </a:ext>
            </a:extLst>
          </p:cNvPr>
          <p:cNvSpPr txBox="1">
            <a:spLocks/>
          </p:cNvSpPr>
          <p:nvPr/>
        </p:nvSpPr>
        <p:spPr>
          <a:xfrm>
            <a:off x="5503333" y="2670612"/>
            <a:ext cx="3386667" cy="2733675"/>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pPr algn="ctr"/>
            <a:r>
              <a:rPr lang="en-GB" dirty="0"/>
              <a:t>Conversation</a:t>
            </a:r>
          </a:p>
          <a:p>
            <a:pPr algn="ctr"/>
            <a:r>
              <a:rPr lang="en-GB" dirty="0"/>
              <a:t>Tips</a:t>
            </a:r>
          </a:p>
        </p:txBody>
      </p:sp>
      <p:sp>
        <p:nvSpPr>
          <p:cNvPr id="7" name="Footer Placeholder 16">
            <a:extLst>
              <a:ext uri="{FF2B5EF4-FFF2-40B4-BE49-F238E27FC236}">
                <a16:creationId xmlns:a16="http://schemas.microsoft.com/office/drawing/2014/main" id="{31C3977A-22CE-4141-B01E-0E8584101F0C}"/>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1232013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EEB0-DF1A-274E-8FB4-40EC3B4F2DFF}"/>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AA4CC254-3726-FC44-BC20-2D59523B5B95}"/>
              </a:ext>
            </a:extLst>
          </p:cNvPr>
          <p:cNvSpPr>
            <a:spLocks noGrp="1"/>
          </p:cNvSpPr>
          <p:nvPr>
            <p:ph type="body" sz="quarter" idx="13"/>
          </p:nvPr>
        </p:nvSpPr>
        <p:spPr/>
        <p:txBody>
          <a:bodyPr/>
          <a:lstStyle/>
          <a:p>
            <a:endParaRPr lang="en-GB"/>
          </a:p>
        </p:txBody>
      </p:sp>
      <p:pic>
        <p:nvPicPr>
          <p:cNvPr id="4" name="Online Media 3" descr="If your mate's acting differently, Ask Twice">
            <a:hlinkClick r:id="" action="ppaction://media"/>
            <a:extLst>
              <a:ext uri="{FF2B5EF4-FFF2-40B4-BE49-F238E27FC236}">
                <a16:creationId xmlns:a16="http://schemas.microsoft.com/office/drawing/2014/main" id="{0513F6A3-EAC4-EB43-B2FE-9BD3A4FC8DCF}"/>
              </a:ext>
            </a:extLst>
          </p:cNvPr>
          <p:cNvPicPr>
            <a:picLocks noRot="1" noChangeAspect="1"/>
          </p:cNvPicPr>
          <p:nvPr>
            <a:videoFile r:link="rId1"/>
          </p:nvPr>
        </p:nvPicPr>
        <p:blipFill>
          <a:blip r:embed="rId4"/>
          <a:stretch>
            <a:fillRect/>
          </a:stretch>
        </p:blipFill>
        <p:spPr>
          <a:xfrm>
            <a:off x="410705" y="1175321"/>
            <a:ext cx="8361336" cy="4703251"/>
          </a:xfrm>
          <a:prstGeom prst="rect">
            <a:avLst/>
          </a:prstGeom>
        </p:spPr>
      </p:pic>
      <p:sp>
        <p:nvSpPr>
          <p:cNvPr id="7" name="Footer Placeholder 16">
            <a:extLst>
              <a:ext uri="{FF2B5EF4-FFF2-40B4-BE49-F238E27FC236}">
                <a16:creationId xmlns:a16="http://schemas.microsoft.com/office/drawing/2014/main" id="{05F22B72-CDDC-B041-A6C8-FF7278E3FA6B}"/>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380184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0EAE4-C111-BC4B-8BC3-6C6CA8614A2A}"/>
              </a:ext>
            </a:extLst>
          </p:cNvPr>
          <p:cNvSpPr>
            <a:spLocks noGrp="1"/>
          </p:cNvSpPr>
          <p:nvPr>
            <p:ph type="ctrTitle"/>
          </p:nvPr>
        </p:nvSpPr>
        <p:spPr>
          <a:xfrm>
            <a:off x="457200" y="1047294"/>
            <a:ext cx="7772400" cy="679449"/>
          </a:xfrm>
        </p:spPr>
        <p:txBody>
          <a:bodyPr/>
          <a:lstStyle/>
          <a:p>
            <a:r>
              <a:rPr lang="en-GB" dirty="0"/>
              <a:t>Break the Stigma</a:t>
            </a:r>
          </a:p>
        </p:txBody>
      </p:sp>
      <p:sp>
        <p:nvSpPr>
          <p:cNvPr id="3" name="Text Placeholder 2">
            <a:extLst>
              <a:ext uri="{FF2B5EF4-FFF2-40B4-BE49-F238E27FC236}">
                <a16:creationId xmlns:a16="http://schemas.microsoft.com/office/drawing/2014/main" id="{2A7B313B-5895-B14D-9F63-EAB20D4B80D3}"/>
              </a:ext>
            </a:extLst>
          </p:cNvPr>
          <p:cNvSpPr>
            <a:spLocks noGrp="1"/>
          </p:cNvSpPr>
          <p:nvPr>
            <p:ph type="body" sz="quarter" idx="13"/>
          </p:nvPr>
        </p:nvSpPr>
        <p:spPr>
          <a:xfrm>
            <a:off x="472697" y="2016914"/>
            <a:ext cx="8392333" cy="3996425"/>
          </a:xfrm>
          <a:noFill/>
          <a:ln>
            <a:noFill/>
          </a:ln>
        </p:spPr>
        <p:txBody>
          <a:bodyPr/>
          <a:lstStyle/>
          <a:p>
            <a:r>
              <a:rPr lang="en-GB" dirty="0"/>
              <a:t>Talk </a:t>
            </a:r>
            <a:r>
              <a:rPr lang="en-GB" b="1" dirty="0">
                <a:solidFill>
                  <a:srgbClr val="00B050"/>
                </a:solidFill>
              </a:rPr>
              <a:t>Openly</a:t>
            </a:r>
            <a:r>
              <a:rPr lang="en-GB" b="1" dirty="0"/>
              <a:t> </a:t>
            </a:r>
            <a:r>
              <a:rPr lang="en-GB" dirty="0"/>
              <a:t>About Mental Health</a:t>
            </a:r>
          </a:p>
          <a:p>
            <a:r>
              <a:rPr lang="en-GB" dirty="0"/>
              <a:t>Be </a:t>
            </a:r>
            <a:r>
              <a:rPr lang="en-GB" b="1" dirty="0">
                <a:solidFill>
                  <a:schemeClr val="accent6">
                    <a:lumMod val="75000"/>
                  </a:schemeClr>
                </a:solidFill>
              </a:rPr>
              <a:t>Honest</a:t>
            </a:r>
            <a:endParaRPr lang="en-GB" dirty="0"/>
          </a:p>
          <a:p>
            <a:r>
              <a:rPr lang="en-GB" dirty="0"/>
              <a:t>Show</a:t>
            </a:r>
            <a:r>
              <a:rPr lang="en-GB" b="1" dirty="0"/>
              <a:t> </a:t>
            </a:r>
            <a:r>
              <a:rPr lang="en-GB" b="1" dirty="0">
                <a:solidFill>
                  <a:srgbClr val="FF40FF"/>
                </a:solidFill>
              </a:rPr>
              <a:t>Compassion</a:t>
            </a:r>
          </a:p>
          <a:p>
            <a:r>
              <a:rPr lang="en-GB" dirty="0"/>
              <a:t>Choose </a:t>
            </a:r>
            <a:r>
              <a:rPr lang="en-GB" b="1" dirty="0">
                <a:solidFill>
                  <a:srgbClr val="7030A0"/>
                </a:solidFill>
              </a:rPr>
              <a:t>Empowerment</a:t>
            </a:r>
            <a:r>
              <a:rPr lang="en-GB" b="1" dirty="0"/>
              <a:t> </a:t>
            </a:r>
            <a:r>
              <a:rPr lang="en-GB" dirty="0"/>
              <a:t>Over Shame</a:t>
            </a:r>
          </a:p>
          <a:p>
            <a:r>
              <a:rPr lang="en-GB" dirty="0"/>
              <a:t>Be Conscious of </a:t>
            </a:r>
            <a:r>
              <a:rPr lang="en-GB" b="1" dirty="0">
                <a:solidFill>
                  <a:schemeClr val="bg2">
                    <a:lumMod val="50000"/>
                  </a:schemeClr>
                </a:solidFill>
              </a:rPr>
              <a:t>Language</a:t>
            </a:r>
          </a:p>
          <a:p>
            <a:r>
              <a:rPr lang="en-GB" dirty="0"/>
              <a:t>Don’t</a:t>
            </a:r>
            <a:r>
              <a:rPr lang="en-GB" b="1" dirty="0"/>
              <a:t> </a:t>
            </a:r>
            <a:r>
              <a:rPr lang="en-GB" dirty="0"/>
              <a:t>harbour</a:t>
            </a:r>
            <a:r>
              <a:rPr lang="en-GB" b="1" dirty="0"/>
              <a:t> </a:t>
            </a:r>
            <a:r>
              <a:rPr lang="en-GB" b="1" dirty="0">
                <a:solidFill>
                  <a:srgbClr val="FF2600"/>
                </a:solidFill>
              </a:rPr>
              <a:t>Self Stigma </a:t>
            </a:r>
          </a:p>
          <a:p>
            <a:r>
              <a:rPr lang="en-GB" b="1" dirty="0">
                <a:solidFill>
                  <a:srgbClr val="0070C0"/>
                </a:solidFill>
              </a:rPr>
              <a:t>Educate</a:t>
            </a:r>
            <a:r>
              <a:rPr lang="en-GB" dirty="0"/>
              <a:t> Yourself and Others</a:t>
            </a:r>
            <a:endParaRPr lang="en-GB" b="1" dirty="0">
              <a:solidFill>
                <a:schemeClr val="bg2">
                  <a:lumMod val="50000"/>
                </a:schemeClr>
              </a:solidFill>
            </a:endParaRPr>
          </a:p>
          <a:p>
            <a:r>
              <a:rPr lang="en-GB" dirty="0"/>
              <a:t>Encourage </a:t>
            </a:r>
            <a:r>
              <a:rPr lang="en-GB" b="1" dirty="0">
                <a:solidFill>
                  <a:schemeClr val="accent6">
                    <a:lumMod val="50000"/>
                  </a:schemeClr>
                </a:solidFill>
              </a:rPr>
              <a:t>Equality</a:t>
            </a:r>
            <a:r>
              <a:rPr lang="en-GB" b="1" dirty="0"/>
              <a:t> </a:t>
            </a:r>
            <a:r>
              <a:rPr lang="en-GB" dirty="0"/>
              <a:t>between</a:t>
            </a:r>
            <a:r>
              <a:rPr lang="en-GB" b="1" dirty="0"/>
              <a:t> </a:t>
            </a:r>
            <a:r>
              <a:rPr lang="en-GB" b="1" dirty="0">
                <a:solidFill>
                  <a:schemeClr val="accent6">
                    <a:lumMod val="50000"/>
                  </a:schemeClr>
                </a:solidFill>
              </a:rPr>
              <a:t>Physical</a:t>
            </a:r>
            <a:r>
              <a:rPr lang="en-GB" dirty="0">
                <a:solidFill>
                  <a:schemeClr val="accent6">
                    <a:lumMod val="50000"/>
                  </a:schemeClr>
                </a:solidFill>
              </a:rPr>
              <a:t> &amp; </a:t>
            </a:r>
            <a:r>
              <a:rPr lang="en-GB" b="1" dirty="0">
                <a:solidFill>
                  <a:schemeClr val="accent6">
                    <a:lumMod val="50000"/>
                  </a:schemeClr>
                </a:solidFill>
              </a:rPr>
              <a:t>Mental health</a:t>
            </a:r>
            <a:endParaRPr lang="en-GB" b="1" dirty="0"/>
          </a:p>
          <a:p>
            <a:endParaRPr lang="en-GB" b="1" dirty="0"/>
          </a:p>
        </p:txBody>
      </p:sp>
      <p:sp>
        <p:nvSpPr>
          <p:cNvPr id="5" name="Footer Placeholder 16">
            <a:extLst>
              <a:ext uri="{FF2B5EF4-FFF2-40B4-BE49-F238E27FC236}">
                <a16:creationId xmlns:a16="http://schemas.microsoft.com/office/drawing/2014/main" id="{D25BF586-7850-0F44-8FD3-73283BB6BB8A}"/>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2058305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86AC1-360C-EA4F-B683-D315E8B2CC3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57689" y="47556"/>
            <a:ext cx="3213030" cy="6073175"/>
          </a:xfrm>
          <a:prstGeom prst="rect">
            <a:avLst/>
          </a:prstGeom>
        </p:spPr>
      </p:pic>
      <p:sp>
        <p:nvSpPr>
          <p:cNvPr id="2" name="Rectangle 1">
            <a:extLst>
              <a:ext uri="{FF2B5EF4-FFF2-40B4-BE49-F238E27FC236}">
                <a16:creationId xmlns:a16="http://schemas.microsoft.com/office/drawing/2014/main" id="{9A16074D-3986-1049-B57E-3F7CC2F8C7F8}"/>
              </a:ext>
            </a:extLst>
          </p:cNvPr>
          <p:cNvSpPr/>
          <p:nvPr/>
        </p:nvSpPr>
        <p:spPr>
          <a:xfrm>
            <a:off x="5408908" y="170481"/>
            <a:ext cx="3735092" cy="8671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728798C-FBC4-9441-A6C2-FAC40EFAF4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73283" y="47555"/>
            <a:ext cx="3213028" cy="6073176"/>
          </a:xfrm>
          <a:prstGeom prst="rect">
            <a:avLst/>
          </a:prstGeom>
        </p:spPr>
      </p:pic>
      <p:sp>
        <p:nvSpPr>
          <p:cNvPr id="7" name="Footer Placeholder 16">
            <a:extLst>
              <a:ext uri="{FF2B5EF4-FFF2-40B4-BE49-F238E27FC236}">
                <a16:creationId xmlns:a16="http://schemas.microsoft.com/office/drawing/2014/main" id="{56273E1B-6534-BD4D-867C-D10B6ECBDAA9}"/>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1547940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A6D9-03FD-3C4D-8945-83B02126B2EC}"/>
              </a:ext>
            </a:extLst>
          </p:cNvPr>
          <p:cNvSpPr>
            <a:spLocks noGrp="1"/>
          </p:cNvSpPr>
          <p:nvPr>
            <p:ph type="ctrTitle"/>
          </p:nvPr>
        </p:nvSpPr>
        <p:spPr/>
        <p:txBody>
          <a:bodyPr/>
          <a:lstStyle/>
          <a:p>
            <a:r>
              <a:rPr lang="en-GB" dirty="0"/>
              <a:t>Future</a:t>
            </a:r>
          </a:p>
        </p:txBody>
      </p:sp>
      <p:sp>
        <p:nvSpPr>
          <p:cNvPr id="3" name="Text Placeholder 2">
            <a:extLst>
              <a:ext uri="{FF2B5EF4-FFF2-40B4-BE49-F238E27FC236}">
                <a16:creationId xmlns:a16="http://schemas.microsoft.com/office/drawing/2014/main" id="{AB3C791C-CAF3-544A-8CA3-440311158D54}"/>
              </a:ext>
            </a:extLst>
          </p:cNvPr>
          <p:cNvSpPr>
            <a:spLocks noGrp="1"/>
          </p:cNvSpPr>
          <p:nvPr>
            <p:ph type="body" sz="quarter" idx="13"/>
          </p:nvPr>
        </p:nvSpPr>
        <p:spPr/>
        <p:txBody>
          <a:bodyPr/>
          <a:lstStyle/>
          <a:p>
            <a:r>
              <a:rPr lang="en-GB" dirty="0"/>
              <a:t>Supervisor training package </a:t>
            </a:r>
          </a:p>
          <a:p>
            <a:endParaRPr lang="en-GB" dirty="0"/>
          </a:p>
          <a:p>
            <a:r>
              <a:rPr lang="en-GB" dirty="0"/>
              <a:t>Video</a:t>
            </a:r>
          </a:p>
          <a:p>
            <a:pPr lvl="1"/>
            <a:r>
              <a:rPr lang="en-GB" dirty="0"/>
              <a:t>Healthcare professionals with thriving careers speaking about their mental health </a:t>
            </a:r>
          </a:p>
          <a:p>
            <a:pPr lvl="1"/>
            <a:endParaRPr lang="en-GB" dirty="0"/>
          </a:p>
        </p:txBody>
      </p:sp>
      <p:sp>
        <p:nvSpPr>
          <p:cNvPr id="5" name="Footer Placeholder 16">
            <a:extLst>
              <a:ext uri="{FF2B5EF4-FFF2-40B4-BE49-F238E27FC236}">
                <a16:creationId xmlns:a16="http://schemas.microsoft.com/office/drawing/2014/main" id="{2B2516D1-D844-4146-A5D1-79B60AAA33CD}"/>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2416981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Summary</a:t>
            </a:r>
          </a:p>
        </p:txBody>
      </p:sp>
      <p:sp>
        <p:nvSpPr>
          <p:cNvPr id="3" name="Text Placeholder 2"/>
          <p:cNvSpPr>
            <a:spLocks noGrp="1"/>
          </p:cNvSpPr>
          <p:nvPr>
            <p:ph type="body" sz="quarter" idx="13"/>
          </p:nvPr>
        </p:nvSpPr>
        <p:spPr/>
        <p:txBody>
          <a:bodyPr/>
          <a:lstStyle/>
          <a:p>
            <a:pPr>
              <a:buFont typeface="Wingdings" pitchFamily="2" charset="2"/>
              <a:buChar char="q"/>
            </a:pPr>
            <a:r>
              <a:rPr lang="en-GB" b="1" dirty="0"/>
              <a:t>Open honest conversations </a:t>
            </a:r>
          </a:p>
          <a:p>
            <a:pPr lvl="1">
              <a:buFont typeface="Courier New" panose="02070309020205020404" pitchFamily="49" charset="0"/>
              <a:buChar char="o"/>
            </a:pPr>
            <a:r>
              <a:rPr lang="en-GB" dirty="0"/>
              <a:t>Support workplace wellbeing</a:t>
            </a:r>
          </a:p>
          <a:p>
            <a:pPr lvl="1">
              <a:buFont typeface="Courier New" panose="02070309020205020404" pitchFamily="49" charset="0"/>
              <a:buChar char="o"/>
            </a:pPr>
            <a:r>
              <a:rPr lang="en-GB" dirty="0"/>
              <a:t>Support your mental health</a:t>
            </a:r>
          </a:p>
          <a:p>
            <a:pPr marL="0" indent="0">
              <a:buNone/>
            </a:pPr>
            <a:endParaRPr lang="en-GB" dirty="0"/>
          </a:p>
          <a:p>
            <a:pPr>
              <a:buFont typeface="Wingdings" pitchFamily="2" charset="2"/>
              <a:buChar char="q"/>
            </a:pPr>
            <a:r>
              <a:rPr lang="en-GB" dirty="0"/>
              <a:t>Remember to always </a:t>
            </a:r>
            <a:r>
              <a:rPr lang="en-GB" b="1" u="sng" dirty="0"/>
              <a:t>ask twice</a:t>
            </a:r>
          </a:p>
          <a:p>
            <a:endParaRPr lang="en-GB" dirty="0"/>
          </a:p>
          <a:p>
            <a:pPr marL="0" indent="0" algn="ctr">
              <a:buNone/>
            </a:pPr>
            <a:r>
              <a:rPr lang="en-GB" sz="3200" b="1" dirty="0">
                <a:solidFill>
                  <a:schemeClr val="accent1">
                    <a:lumMod val="75000"/>
                  </a:schemeClr>
                </a:solidFill>
              </a:rPr>
              <a:t>Start the Conversation, End the Stigma</a:t>
            </a:r>
          </a:p>
          <a:p>
            <a:endParaRPr lang="en-GB" dirty="0"/>
          </a:p>
        </p:txBody>
      </p:sp>
      <p:sp>
        <p:nvSpPr>
          <p:cNvPr id="5" name="Footer Placeholder 16">
            <a:extLst>
              <a:ext uri="{FF2B5EF4-FFF2-40B4-BE49-F238E27FC236}">
                <a16:creationId xmlns:a16="http://schemas.microsoft.com/office/drawing/2014/main" id="{C0429133-AF79-2B41-B7FA-52D82476E3A9}"/>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889518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754B3-68F0-484B-9B6D-CD5AA0297F8B}"/>
              </a:ext>
            </a:extLst>
          </p:cNvPr>
          <p:cNvSpPr>
            <a:spLocks noGrp="1"/>
          </p:cNvSpPr>
          <p:nvPr>
            <p:ph type="ctrTitle"/>
          </p:nvPr>
        </p:nvSpPr>
        <p:spPr/>
        <p:txBody>
          <a:bodyPr/>
          <a:lstStyle/>
          <a:p>
            <a:r>
              <a:rPr lang="en-GB" dirty="0"/>
              <a:t>Contact details</a:t>
            </a:r>
          </a:p>
        </p:txBody>
      </p:sp>
      <p:sp>
        <p:nvSpPr>
          <p:cNvPr id="3" name="Text Placeholder 2">
            <a:extLst>
              <a:ext uri="{FF2B5EF4-FFF2-40B4-BE49-F238E27FC236}">
                <a16:creationId xmlns:a16="http://schemas.microsoft.com/office/drawing/2014/main" id="{C0BB2D43-BD46-4445-819E-3E589F9B1F4A}"/>
              </a:ext>
            </a:extLst>
          </p:cNvPr>
          <p:cNvSpPr>
            <a:spLocks noGrp="1"/>
          </p:cNvSpPr>
          <p:nvPr>
            <p:ph type="body" sz="quarter" idx="13"/>
          </p:nvPr>
        </p:nvSpPr>
        <p:spPr/>
        <p:txBody>
          <a:bodyPr/>
          <a:lstStyle/>
          <a:p>
            <a:endParaRPr lang="en-GB" dirty="0"/>
          </a:p>
          <a:p>
            <a:r>
              <a:rPr lang="en-GB" dirty="0"/>
              <a:t>Chee </a:t>
            </a:r>
            <a:r>
              <a:rPr lang="en-GB" dirty="0" err="1"/>
              <a:t>Yeen</a:t>
            </a:r>
            <a:r>
              <a:rPr lang="en-GB" dirty="0"/>
              <a:t> Fung		</a:t>
            </a:r>
            <a:r>
              <a:rPr lang="en-GB" dirty="0">
                <a:hlinkClick r:id="rId2"/>
              </a:rPr>
              <a:t>CheeYeen.Fung@hee.nhs.uk</a:t>
            </a:r>
            <a:r>
              <a:rPr lang="en-GB" dirty="0"/>
              <a:t> </a:t>
            </a:r>
          </a:p>
          <a:p>
            <a:pPr marL="457200" lvl="1" indent="0">
              <a:buNone/>
            </a:pPr>
            <a:r>
              <a:rPr lang="en-GB" dirty="0"/>
              <a:t>						@cheeyeen_fung</a:t>
            </a:r>
          </a:p>
          <a:p>
            <a:endParaRPr lang="en-GB" dirty="0"/>
          </a:p>
          <a:p>
            <a:r>
              <a:rPr lang="en-GB" dirty="0"/>
              <a:t>Vanita Gandhi			</a:t>
            </a:r>
            <a:r>
              <a:rPr lang="en-GB" dirty="0">
                <a:hlinkClick r:id="rId3"/>
              </a:rPr>
              <a:t>Vanita.Gandhi@hee.nhs.uk</a:t>
            </a:r>
            <a:r>
              <a:rPr lang="en-GB" dirty="0"/>
              <a:t> </a:t>
            </a:r>
          </a:p>
          <a:p>
            <a:pPr marL="0" indent="0">
              <a:buNone/>
            </a:pPr>
            <a:r>
              <a:rPr lang="en-GB" dirty="0"/>
              <a:t>							@Dr_VGandhi</a:t>
            </a:r>
          </a:p>
        </p:txBody>
      </p:sp>
      <p:sp>
        <p:nvSpPr>
          <p:cNvPr id="4" name="Footer Placeholder 16">
            <a:extLst>
              <a:ext uri="{FF2B5EF4-FFF2-40B4-BE49-F238E27FC236}">
                <a16:creationId xmlns:a16="http://schemas.microsoft.com/office/drawing/2014/main" id="{CACEFAA5-A423-9744-9104-7A8A3C085927}"/>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23132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C7B63-FB40-7F4C-A2C6-F1BD33EA50A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244" y="3121667"/>
            <a:ext cx="9253144" cy="3870804"/>
          </a:xfrm>
          <a:prstGeom prst="rect">
            <a:avLst/>
          </a:prstGeom>
        </p:spPr>
      </p:pic>
      <p:pic>
        <p:nvPicPr>
          <p:cNvPr id="7" name="Picture 6"/>
          <p:cNvPicPr>
            <a:picLocks noChangeAspect="1"/>
          </p:cNvPicPr>
          <p:nvPr/>
        </p:nvPicPr>
        <p:blipFill>
          <a:blip r:embed="rId4"/>
          <a:stretch>
            <a:fillRect/>
          </a:stretch>
        </p:blipFill>
        <p:spPr>
          <a:xfrm>
            <a:off x="383576" y="2598448"/>
            <a:ext cx="8336362" cy="892044"/>
          </a:xfrm>
          <a:prstGeom prst="rect">
            <a:avLst/>
          </a:prstGeom>
        </p:spPr>
      </p:pic>
      <p:pic>
        <p:nvPicPr>
          <p:cNvPr id="14" name="Picture 13" descr="bottom_brandi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4676" y="5367048"/>
            <a:ext cx="1798200" cy="1243501"/>
          </a:xfrm>
          <a:prstGeom prst="rect">
            <a:avLst/>
          </a:prstGeom>
        </p:spPr>
      </p:pic>
      <p:sp>
        <p:nvSpPr>
          <p:cNvPr id="2" name="TextBox 1"/>
          <p:cNvSpPr txBox="1"/>
          <p:nvPr/>
        </p:nvSpPr>
        <p:spPr>
          <a:xfrm>
            <a:off x="566650" y="1083217"/>
            <a:ext cx="6862850" cy="1200329"/>
          </a:xfrm>
          <a:prstGeom prst="rect">
            <a:avLst/>
          </a:prstGeom>
          <a:noFill/>
        </p:spPr>
        <p:txBody>
          <a:bodyPr wrap="square" rtlCol="0">
            <a:spAutoFit/>
          </a:bodyPr>
          <a:lstStyle/>
          <a:p>
            <a:r>
              <a:rPr lang="en-GB" sz="3600" b="1" dirty="0">
                <a:solidFill>
                  <a:srgbClr val="A00054"/>
                </a:solidFill>
              </a:rPr>
              <a:t>Supporting Positive Wellbeing at Work</a:t>
            </a:r>
          </a:p>
        </p:txBody>
      </p:sp>
      <p:sp>
        <p:nvSpPr>
          <p:cNvPr id="8" name="TextBox 7"/>
          <p:cNvSpPr txBox="1"/>
          <p:nvPr/>
        </p:nvSpPr>
        <p:spPr>
          <a:xfrm>
            <a:off x="566650" y="2283546"/>
            <a:ext cx="4613442" cy="523220"/>
          </a:xfrm>
          <a:prstGeom prst="rect">
            <a:avLst/>
          </a:prstGeom>
          <a:noFill/>
        </p:spPr>
        <p:txBody>
          <a:bodyPr wrap="square" rtlCol="0">
            <a:spAutoFit/>
          </a:bodyPr>
          <a:lstStyle/>
          <a:p>
            <a:r>
              <a:rPr lang="en-GB" sz="2800" b="1" dirty="0">
                <a:solidFill>
                  <a:srgbClr val="003893"/>
                </a:solidFill>
              </a:rPr>
              <a:t>Dr Chee Yeen Fung</a:t>
            </a:r>
          </a:p>
        </p:txBody>
      </p:sp>
    </p:spTree>
    <p:extLst>
      <p:ext uri="{BB962C8B-B14F-4D97-AF65-F5344CB8AC3E}">
        <p14:creationId xmlns:p14="http://schemas.microsoft.com/office/powerpoint/2010/main" val="2006336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Why focus on wellbeing at work?</a:t>
            </a:r>
          </a:p>
        </p:txBody>
      </p:sp>
      <p:pic>
        <p:nvPicPr>
          <p:cNvPr id="4" name="Picture 3">
            <a:extLst>
              <a:ext uri="{FF2B5EF4-FFF2-40B4-BE49-F238E27FC236}">
                <a16:creationId xmlns:a16="http://schemas.microsoft.com/office/drawing/2014/main" id="{398A12C7-8F52-8A48-8DC0-4DD0B7CCF22B}"/>
              </a:ext>
            </a:extLst>
          </p:cNvPr>
          <p:cNvPicPr>
            <a:picLocks noChangeAspect="1"/>
          </p:cNvPicPr>
          <p:nvPr/>
        </p:nvPicPr>
        <p:blipFill>
          <a:blip r:embed="rId2"/>
          <a:stretch>
            <a:fillRect/>
          </a:stretch>
        </p:blipFill>
        <p:spPr>
          <a:xfrm>
            <a:off x="1043751" y="1857375"/>
            <a:ext cx="7056498" cy="3970456"/>
          </a:xfrm>
          <a:prstGeom prst="rect">
            <a:avLst/>
          </a:prstGeom>
        </p:spPr>
      </p:pic>
      <p:sp>
        <p:nvSpPr>
          <p:cNvPr id="7" name="Footer Placeholder 16">
            <a:extLst>
              <a:ext uri="{FF2B5EF4-FFF2-40B4-BE49-F238E27FC236}">
                <a16:creationId xmlns:a16="http://schemas.microsoft.com/office/drawing/2014/main" id="{98B3520E-FCB3-D94C-90FE-B391EFF2523C}"/>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1456850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Five Elements of Wellbeing</a:t>
            </a:r>
          </a:p>
        </p:txBody>
      </p:sp>
      <p:sp>
        <p:nvSpPr>
          <p:cNvPr id="3" name="Text Placeholder 2"/>
          <p:cNvSpPr>
            <a:spLocks noGrp="1"/>
          </p:cNvSpPr>
          <p:nvPr>
            <p:ph type="body" sz="quarter" idx="13"/>
          </p:nvPr>
        </p:nvSpPr>
        <p:spPr>
          <a:xfrm>
            <a:off x="5677469" y="5500048"/>
            <a:ext cx="3096478" cy="558751"/>
          </a:xfrm>
        </p:spPr>
        <p:txBody>
          <a:bodyPr/>
          <a:lstStyle/>
          <a:p>
            <a:pPr marL="0" lvl="0" indent="0" algn="r">
              <a:buNone/>
            </a:pPr>
            <a:r>
              <a:rPr lang="en-GB" dirty="0" err="1"/>
              <a:t>Rath</a:t>
            </a:r>
            <a:r>
              <a:rPr lang="en-GB" dirty="0"/>
              <a:t> &amp; Harter 2010</a:t>
            </a:r>
          </a:p>
          <a:p>
            <a:pPr marL="0" lvl="0" indent="0" algn="r">
              <a:buNone/>
            </a:pPr>
            <a:endParaRPr lang="en-GB" dirty="0"/>
          </a:p>
        </p:txBody>
      </p:sp>
      <p:grpSp>
        <p:nvGrpSpPr>
          <p:cNvPr id="4" name="Group 3">
            <a:extLst>
              <a:ext uri="{FF2B5EF4-FFF2-40B4-BE49-F238E27FC236}">
                <a16:creationId xmlns:a16="http://schemas.microsoft.com/office/drawing/2014/main" id="{3292AB38-C595-B743-A467-37E7982F9772}"/>
              </a:ext>
            </a:extLst>
          </p:cNvPr>
          <p:cNvGrpSpPr/>
          <p:nvPr/>
        </p:nvGrpSpPr>
        <p:grpSpPr>
          <a:xfrm>
            <a:off x="2306087" y="1897351"/>
            <a:ext cx="4185830" cy="4033684"/>
            <a:chOff x="2479084" y="1996205"/>
            <a:chExt cx="4185830" cy="4033684"/>
          </a:xfrm>
        </p:grpSpPr>
        <p:sp>
          <p:nvSpPr>
            <p:cNvPr id="8" name="Block Arc 7">
              <a:extLst>
                <a:ext uri="{FF2B5EF4-FFF2-40B4-BE49-F238E27FC236}">
                  <a16:creationId xmlns:a16="http://schemas.microsoft.com/office/drawing/2014/main" id="{0EC261D7-2BFF-5447-A498-CCCD33343AC9}"/>
                </a:ext>
              </a:extLst>
            </p:cNvPr>
            <p:cNvSpPr/>
            <p:nvPr/>
          </p:nvSpPr>
          <p:spPr>
            <a:xfrm>
              <a:off x="2898925" y="2496034"/>
              <a:ext cx="3346149" cy="3346149"/>
            </a:xfrm>
            <a:prstGeom prst="blockArc">
              <a:avLst>
                <a:gd name="adj1" fmla="val 11880000"/>
                <a:gd name="adj2" fmla="val 16200000"/>
                <a:gd name="adj3" fmla="val 4636"/>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9" name="Block Arc 8">
              <a:extLst>
                <a:ext uri="{FF2B5EF4-FFF2-40B4-BE49-F238E27FC236}">
                  <a16:creationId xmlns:a16="http://schemas.microsoft.com/office/drawing/2014/main" id="{1400F071-8F72-3147-A637-815021609F33}"/>
                </a:ext>
              </a:extLst>
            </p:cNvPr>
            <p:cNvSpPr/>
            <p:nvPr/>
          </p:nvSpPr>
          <p:spPr>
            <a:xfrm>
              <a:off x="2898925" y="2496034"/>
              <a:ext cx="3346149" cy="3346149"/>
            </a:xfrm>
            <a:prstGeom prst="blockArc">
              <a:avLst>
                <a:gd name="adj1" fmla="val 7560000"/>
                <a:gd name="adj2" fmla="val 11880000"/>
                <a:gd name="adj3" fmla="val 4636"/>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257FC635-5161-6943-91CD-C0F8D9F30158}"/>
                </a:ext>
              </a:extLst>
            </p:cNvPr>
            <p:cNvSpPr/>
            <p:nvPr/>
          </p:nvSpPr>
          <p:spPr>
            <a:xfrm>
              <a:off x="2898925" y="2496034"/>
              <a:ext cx="3346149" cy="3346149"/>
            </a:xfrm>
            <a:prstGeom prst="blockArc">
              <a:avLst>
                <a:gd name="adj1" fmla="val 3240000"/>
                <a:gd name="adj2" fmla="val 7560000"/>
                <a:gd name="adj3" fmla="val 4636"/>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EBC8A887-2621-3E42-9B05-26A6AC310530}"/>
                </a:ext>
              </a:extLst>
            </p:cNvPr>
            <p:cNvSpPr/>
            <p:nvPr/>
          </p:nvSpPr>
          <p:spPr>
            <a:xfrm>
              <a:off x="2898925" y="2496034"/>
              <a:ext cx="3346149" cy="3346149"/>
            </a:xfrm>
            <a:prstGeom prst="blockArc">
              <a:avLst>
                <a:gd name="adj1" fmla="val 20520000"/>
                <a:gd name="adj2" fmla="val 3240000"/>
                <a:gd name="adj3" fmla="val 4636"/>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06ABAEDF-527C-1B4D-ACAA-F406CFC6E366}"/>
                </a:ext>
              </a:extLst>
            </p:cNvPr>
            <p:cNvSpPr/>
            <p:nvPr/>
          </p:nvSpPr>
          <p:spPr>
            <a:xfrm>
              <a:off x="2898925" y="2471290"/>
              <a:ext cx="3346149" cy="3346149"/>
            </a:xfrm>
            <a:prstGeom prst="blockArc">
              <a:avLst>
                <a:gd name="adj1" fmla="val 16200000"/>
                <a:gd name="adj2" fmla="val 20520000"/>
                <a:gd name="adj3" fmla="val 4636"/>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dirty="0"/>
            </a:p>
          </p:txBody>
        </p:sp>
        <p:sp>
          <p:nvSpPr>
            <p:cNvPr id="13" name="Freeform 12">
              <a:extLst>
                <a:ext uri="{FF2B5EF4-FFF2-40B4-BE49-F238E27FC236}">
                  <a16:creationId xmlns:a16="http://schemas.microsoft.com/office/drawing/2014/main" id="{A154D3A1-E812-B148-9594-E81FCC3DD9B7}"/>
                </a:ext>
              </a:extLst>
            </p:cNvPr>
            <p:cNvSpPr/>
            <p:nvPr/>
          </p:nvSpPr>
          <p:spPr>
            <a:xfrm>
              <a:off x="3802558" y="3399667"/>
              <a:ext cx="1538882" cy="1538882"/>
            </a:xfrm>
            <a:custGeom>
              <a:avLst/>
              <a:gdLst>
                <a:gd name="connsiteX0" fmla="*/ 0 w 1538882"/>
                <a:gd name="connsiteY0" fmla="*/ 769441 h 1538882"/>
                <a:gd name="connsiteX1" fmla="*/ 769441 w 1538882"/>
                <a:gd name="connsiteY1" fmla="*/ 0 h 1538882"/>
                <a:gd name="connsiteX2" fmla="*/ 1538882 w 1538882"/>
                <a:gd name="connsiteY2" fmla="*/ 769441 h 1538882"/>
                <a:gd name="connsiteX3" fmla="*/ 769441 w 1538882"/>
                <a:gd name="connsiteY3" fmla="*/ 1538882 h 1538882"/>
                <a:gd name="connsiteX4" fmla="*/ 0 w 1538882"/>
                <a:gd name="connsiteY4" fmla="*/ 769441 h 1538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882" h="1538882">
                  <a:moveTo>
                    <a:pt x="0" y="769441"/>
                  </a:moveTo>
                  <a:cubicBezTo>
                    <a:pt x="0" y="344490"/>
                    <a:pt x="344490" y="0"/>
                    <a:pt x="769441" y="0"/>
                  </a:cubicBezTo>
                  <a:cubicBezTo>
                    <a:pt x="1194392" y="0"/>
                    <a:pt x="1538882" y="344490"/>
                    <a:pt x="1538882" y="769441"/>
                  </a:cubicBezTo>
                  <a:cubicBezTo>
                    <a:pt x="1538882" y="1194392"/>
                    <a:pt x="1194392" y="1538882"/>
                    <a:pt x="769441" y="1538882"/>
                  </a:cubicBezTo>
                  <a:cubicBezTo>
                    <a:pt x="344490" y="1538882"/>
                    <a:pt x="0" y="1194392"/>
                    <a:pt x="0" y="76944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224" tIns="248224" rIns="248224" bIns="248224" numCol="1" spcCol="1270" anchor="ctr" anchorCtr="0">
              <a:noAutofit/>
            </a:bodyPr>
            <a:lstStyle/>
            <a:p>
              <a:pPr marL="0" lvl="0" indent="0" algn="ctr" defTabSz="800100">
                <a:lnSpc>
                  <a:spcPct val="90000"/>
                </a:lnSpc>
                <a:spcBef>
                  <a:spcPct val="0"/>
                </a:spcBef>
                <a:spcAft>
                  <a:spcPct val="35000"/>
                </a:spcAft>
                <a:buNone/>
              </a:pPr>
              <a:r>
                <a:rPr lang="en-GB" sz="1800" kern="1200" dirty="0"/>
                <a:t>Wellbeing</a:t>
              </a:r>
            </a:p>
          </p:txBody>
        </p:sp>
        <p:sp>
          <p:nvSpPr>
            <p:cNvPr id="14" name="Freeform 13">
              <a:extLst>
                <a:ext uri="{FF2B5EF4-FFF2-40B4-BE49-F238E27FC236}">
                  <a16:creationId xmlns:a16="http://schemas.microsoft.com/office/drawing/2014/main" id="{1FBBEC09-1172-A44F-9495-5D1479CEFE5A}"/>
                </a:ext>
              </a:extLst>
            </p:cNvPr>
            <p:cNvSpPr/>
            <p:nvPr/>
          </p:nvSpPr>
          <p:spPr>
            <a:xfrm>
              <a:off x="4033391" y="1996205"/>
              <a:ext cx="1077217" cy="1077217"/>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1725" tIns="171725" rIns="171725" bIns="171725" numCol="1" spcCol="1270" anchor="ctr" anchorCtr="0">
              <a:noAutofit/>
            </a:bodyPr>
            <a:lstStyle/>
            <a:p>
              <a:pPr marL="0" lvl="0" indent="0" algn="ctr" defTabSz="488950">
                <a:lnSpc>
                  <a:spcPct val="90000"/>
                </a:lnSpc>
                <a:spcBef>
                  <a:spcPct val="0"/>
                </a:spcBef>
                <a:spcAft>
                  <a:spcPct val="35000"/>
                </a:spcAft>
                <a:buNone/>
              </a:pPr>
              <a:r>
                <a:rPr lang="en-GB" sz="1100" kern="1200" dirty="0"/>
                <a:t>Career</a:t>
              </a:r>
            </a:p>
          </p:txBody>
        </p:sp>
        <p:sp>
          <p:nvSpPr>
            <p:cNvPr id="15" name="Freeform 14">
              <a:extLst>
                <a:ext uri="{FF2B5EF4-FFF2-40B4-BE49-F238E27FC236}">
                  <a16:creationId xmlns:a16="http://schemas.microsoft.com/office/drawing/2014/main" id="{28390794-53B6-E746-B797-7924518DBD4C}"/>
                </a:ext>
              </a:extLst>
            </p:cNvPr>
            <p:cNvSpPr/>
            <p:nvPr/>
          </p:nvSpPr>
          <p:spPr>
            <a:xfrm>
              <a:off x="5587697" y="3125475"/>
              <a:ext cx="1077217" cy="1077217"/>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725" tIns="171725" rIns="171725" bIns="171725" numCol="1" spcCol="1270" anchor="ctr" anchorCtr="0">
              <a:noAutofit/>
            </a:bodyPr>
            <a:lstStyle/>
            <a:p>
              <a:pPr marL="0" lvl="0" indent="0" algn="ctr" defTabSz="488950">
                <a:lnSpc>
                  <a:spcPct val="90000"/>
                </a:lnSpc>
                <a:spcBef>
                  <a:spcPct val="0"/>
                </a:spcBef>
                <a:spcAft>
                  <a:spcPct val="35000"/>
                </a:spcAft>
                <a:buNone/>
              </a:pPr>
              <a:r>
                <a:rPr lang="en-GB" sz="1100" kern="1200" dirty="0"/>
                <a:t>Social</a:t>
              </a:r>
            </a:p>
          </p:txBody>
        </p:sp>
        <p:sp>
          <p:nvSpPr>
            <p:cNvPr id="16" name="Freeform 15">
              <a:extLst>
                <a:ext uri="{FF2B5EF4-FFF2-40B4-BE49-F238E27FC236}">
                  <a16:creationId xmlns:a16="http://schemas.microsoft.com/office/drawing/2014/main" id="{E440F0E4-680B-7746-A83F-8C957E738882}"/>
                </a:ext>
              </a:extLst>
            </p:cNvPr>
            <p:cNvSpPr/>
            <p:nvPr/>
          </p:nvSpPr>
          <p:spPr>
            <a:xfrm>
              <a:off x="4994005" y="4952672"/>
              <a:ext cx="1077217" cy="1077217"/>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1725" tIns="171725" rIns="171725" bIns="171725" numCol="1" spcCol="1270" anchor="ctr" anchorCtr="0">
              <a:noAutofit/>
            </a:bodyPr>
            <a:lstStyle/>
            <a:p>
              <a:pPr marL="0" lvl="0" indent="0" algn="ctr" defTabSz="488950">
                <a:lnSpc>
                  <a:spcPct val="90000"/>
                </a:lnSpc>
                <a:spcBef>
                  <a:spcPct val="0"/>
                </a:spcBef>
                <a:spcAft>
                  <a:spcPct val="35000"/>
                </a:spcAft>
                <a:buNone/>
              </a:pPr>
              <a:r>
                <a:rPr lang="en-GB" sz="1100" kern="1200" dirty="0"/>
                <a:t>Financial</a:t>
              </a:r>
            </a:p>
          </p:txBody>
        </p:sp>
        <p:sp>
          <p:nvSpPr>
            <p:cNvPr id="17" name="Freeform 16">
              <a:extLst>
                <a:ext uri="{FF2B5EF4-FFF2-40B4-BE49-F238E27FC236}">
                  <a16:creationId xmlns:a16="http://schemas.microsoft.com/office/drawing/2014/main" id="{058B0992-0345-2D4B-B84E-ED50D9A0048F}"/>
                </a:ext>
              </a:extLst>
            </p:cNvPr>
            <p:cNvSpPr/>
            <p:nvPr/>
          </p:nvSpPr>
          <p:spPr>
            <a:xfrm>
              <a:off x="3072776" y="4952672"/>
              <a:ext cx="1077217" cy="1077217"/>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1725" tIns="171725" rIns="171725" bIns="171725" numCol="1" spcCol="1270" anchor="ctr" anchorCtr="0">
              <a:noAutofit/>
            </a:bodyPr>
            <a:lstStyle/>
            <a:p>
              <a:pPr marL="0" lvl="0" indent="0" algn="ctr" defTabSz="488950">
                <a:lnSpc>
                  <a:spcPct val="90000"/>
                </a:lnSpc>
                <a:spcBef>
                  <a:spcPct val="0"/>
                </a:spcBef>
                <a:spcAft>
                  <a:spcPct val="35000"/>
                </a:spcAft>
                <a:buNone/>
              </a:pPr>
              <a:r>
                <a:rPr lang="en-GB" sz="1100" kern="1200" dirty="0"/>
                <a:t>Community</a:t>
              </a:r>
            </a:p>
          </p:txBody>
        </p:sp>
        <p:sp>
          <p:nvSpPr>
            <p:cNvPr id="18" name="Freeform 17">
              <a:extLst>
                <a:ext uri="{FF2B5EF4-FFF2-40B4-BE49-F238E27FC236}">
                  <a16:creationId xmlns:a16="http://schemas.microsoft.com/office/drawing/2014/main" id="{60F690F2-9D76-2B4F-A990-E1A2D4055C42}"/>
                </a:ext>
              </a:extLst>
            </p:cNvPr>
            <p:cNvSpPr/>
            <p:nvPr/>
          </p:nvSpPr>
          <p:spPr>
            <a:xfrm>
              <a:off x="2479084" y="3125475"/>
              <a:ext cx="1077217" cy="1077217"/>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1725" tIns="171725" rIns="171725" bIns="171725" numCol="1" spcCol="1270" anchor="ctr" anchorCtr="0">
              <a:noAutofit/>
            </a:bodyPr>
            <a:lstStyle/>
            <a:p>
              <a:pPr marL="0" lvl="0" indent="0" algn="ctr" defTabSz="488950">
                <a:lnSpc>
                  <a:spcPct val="90000"/>
                </a:lnSpc>
                <a:spcBef>
                  <a:spcPct val="0"/>
                </a:spcBef>
                <a:spcAft>
                  <a:spcPct val="35000"/>
                </a:spcAft>
                <a:buNone/>
              </a:pPr>
              <a:r>
                <a:rPr lang="en-GB" sz="1100" kern="1200" dirty="0"/>
                <a:t>Physical &amp; Mental</a:t>
              </a:r>
            </a:p>
          </p:txBody>
        </p:sp>
      </p:grpSp>
      <p:sp>
        <p:nvSpPr>
          <p:cNvPr id="21" name="Footer Placeholder 16">
            <a:extLst>
              <a:ext uri="{FF2B5EF4-FFF2-40B4-BE49-F238E27FC236}">
                <a16:creationId xmlns:a16="http://schemas.microsoft.com/office/drawing/2014/main" id="{3C8179B1-9083-7B4A-BCA1-1FA5CE9B51DB}"/>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4095478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is the Wellness Induction?</a:t>
            </a:r>
          </a:p>
        </p:txBody>
      </p:sp>
      <p:sp>
        <p:nvSpPr>
          <p:cNvPr id="3" name="Text Placeholder 2"/>
          <p:cNvSpPr>
            <a:spLocks noGrp="1"/>
          </p:cNvSpPr>
          <p:nvPr>
            <p:ph type="body" sz="quarter" idx="13"/>
          </p:nvPr>
        </p:nvSpPr>
        <p:spPr/>
        <p:txBody>
          <a:bodyPr/>
          <a:lstStyle/>
          <a:p>
            <a:r>
              <a:rPr lang="en-GB" dirty="0"/>
              <a:t>Holistic support for learner wellbeing</a:t>
            </a:r>
          </a:p>
          <a:p>
            <a:r>
              <a:rPr lang="en-GB" dirty="0"/>
              <a:t>Offered to </a:t>
            </a:r>
            <a:r>
              <a:rPr lang="en-GB" u="sng" dirty="0"/>
              <a:t>all</a:t>
            </a:r>
            <a:r>
              <a:rPr lang="en-GB" dirty="0"/>
              <a:t> NHS learners</a:t>
            </a:r>
          </a:p>
          <a:p>
            <a:r>
              <a:rPr lang="en-GB" dirty="0"/>
              <a:t>Led by a trained Wellness Champion</a:t>
            </a:r>
          </a:p>
          <a:p>
            <a:r>
              <a:rPr lang="en-GB" dirty="0"/>
              <a:t>30 minute meeting</a:t>
            </a:r>
          </a:p>
          <a:p>
            <a:r>
              <a:rPr lang="en-GB" dirty="0"/>
              <a:t>Within 2-4 weeks of starting a placement</a:t>
            </a:r>
          </a:p>
        </p:txBody>
      </p:sp>
      <p:sp>
        <p:nvSpPr>
          <p:cNvPr id="7" name="Footer Placeholder 16">
            <a:extLst>
              <a:ext uri="{FF2B5EF4-FFF2-40B4-BE49-F238E27FC236}">
                <a16:creationId xmlns:a16="http://schemas.microsoft.com/office/drawing/2014/main" id="{A9A7F31A-37C4-1D41-9045-ABA555BD5F30}"/>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858091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D1342-1939-B043-B523-6FF48E92A970}"/>
              </a:ext>
            </a:extLst>
          </p:cNvPr>
          <p:cNvSpPr>
            <a:spLocks noGrp="1"/>
          </p:cNvSpPr>
          <p:nvPr>
            <p:ph type="ctrTitle"/>
          </p:nvPr>
        </p:nvSpPr>
        <p:spPr>
          <a:xfrm>
            <a:off x="444843" y="965662"/>
            <a:ext cx="7772400" cy="679449"/>
          </a:xfrm>
        </p:spPr>
        <p:txBody>
          <a:bodyPr/>
          <a:lstStyle/>
          <a:p>
            <a:r>
              <a:rPr lang="en-GB" dirty="0"/>
              <a:t>Structure</a:t>
            </a:r>
          </a:p>
        </p:txBody>
      </p:sp>
      <p:sp>
        <p:nvSpPr>
          <p:cNvPr id="7" name="Rounded Rectangle 6">
            <a:extLst>
              <a:ext uri="{FF2B5EF4-FFF2-40B4-BE49-F238E27FC236}">
                <a16:creationId xmlns:a16="http://schemas.microsoft.com/office/drawing/2014/main" id="{2908C5B4-AAC9-AE4B-BE3F-FFB13414E7DD}"/>
              </a:ext>
            </a:extLst>
          </p:cNvPr>
          <p:cNvSpPr/>
          <p:nvPr/>
        </p:nvSpPr>
        <p:spPr>
          <a:xfrm>
            <a:off x="6341397" y="4399941"/>
            <a:ext cx="2570590" cy="59367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a:solidFill>
                  <a:srgbClr val="FFFFFF"/>
                </a:solidFill>
                <a:effectLst/>
                <a:ea typeface="PMingLiU" panose="02020500000000000000" pitchFamily="18" charset="-120"/>
                <a:cs typeface="Times New Roman" panose="02020603050405020304" pitchFamily="18" charset="0"/>
              </a:rPr>
              <a:t>Escalate to appropriate professional</a:t>
            </a:r>
            <a:endParaRPr lang="en-GB" sz="1200">
              <a:effectLst/>
              <a:ea typeface="PMingLiU" panose="02020500000000000000" pitchFamily="18" charset="-120"/>
              <a:cs typeface="Times New Roman" panose="02020603050405020304" pitchFamily="18" charset="0"/>
            </a:endParaRPr>
          </a:p>
        </p:txBody>
      </p:sp>
      <p:sp>
        <p:nvSpPr>
          <p:cNvPr id="8" name="Rounded Rectangle 7">
            <a:extLst>
              <a:ext uri="{FF2B5EF4-FFF2-40B4-BE49-F238E27FC236}">
                <a16:creationId xmlns:a16="http://schemas.microsoft.com/office/drawing/2014/main" id="{F9DDB2FC-B04B-4747-8E40-2D0601864892}"/>
              </a:ext>
            </a:extLst>
          </p:cNvPr>
          <p:cNvSpPr/>
          <p:nvPr/>
        </p:nvSpPr>
        <p:spPr>
          <a:xfrm>
            <a:off x="4243038" y="5518849"/>
            <a:ext cx="3738555" cy="243631"/>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dirty="0">
                <a:solidFill>
                  <a:srgbClr val="FFFFFF"/>
                </a:solidFill>
                <a:effectLst/>
                <a:ea typeface="PMingLiU" panose="02020500000000000000" pitchFamily="18" charset="-120"/>
                <a:cs typeface="Times New Roman" panose="02020603050405020304" pitchFamily="18" charset="0"/>
              </a:rPr>
              <a:t>Signpost to resources</a:t>
            </a:r>
            <a:endParaRPr lang="en-GB" sz="1200" dirty="0">
              <a:effectLst/>
              <a:ea typeface="PMingLiU" panose="02020500000000000000" pitchFamily="18" charset="-120"/>
              <a:cs typeface="Times New Roman" panose="02020603050405020304" pitchFamily="18" charset="0"/>
            </a:endParaRPr>
          </a:p>
        </p:txBody>
      </p:sp>
      <p:sp>
        <p:nvSpPr>
          <p:cNvPr id="9" name="Rounded Rectangle 8">
            <a:extLst>
              <a:ext uri="{FF2B5EF4-FFF2-40B4-BE49-F238E27FC236}">
                <a16:creationId xmlns:a16="http://schemas.microsoft.com/office/drawing/2014/main" id="{10CBEF0A-986E-5846-B602-E64BE5F8D1A6}"/>
              </a:ext>
            </a:extLst>
          </p:cNvPr>
          <p:cNvSpPr/>
          <p:nvPr/>
        </p:nvSpPr>
        <p:spPr>
          <a:xfrm>
            <a:off x="3269508" y="4399941"/>
            <a:ext cx="2767766" cy="597973"/>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a:solidFill>
                  <a:srgbClr val="FFFFFF"/>
                </a:solidFill>
                <a:effectLst/>
                <a:ea typeface="PMingLiU" panose="02020500000000000000" pitchFamily="18" charset="-120"/>
                <a:cs typeface="Times New Roman" panose="02020603050405020304" pitchFamily="18" charset="0"/>
              </a:rPr>
              <a:t>Coaching &amp; motivational interviewing</a:t>
            </a:r>
            <a:endParaRPr lang="en-GB" sz="1200">
              <a:effectLst/>
              <a:ea typeface="PMingLiU" panose="02020500000000000000" pitchFamily="18" charset="-120"/>
              <a:cs typeface="Times New Roman" panose="02020603050405020304" pitchFamily="18" charset="0"/>
            </a:endParaRPr>
          </a:p>
        </p:txBody>
      </p:sp>
      <p:sp>
        <p:nvSpPr>
          <p:cNvPr id="10" name="Rounded Rectangle 9">
            <a:extLst>
              <a:ext uri="{FF2B5EF4-FFF2-40B4-BE49-F238E27FC236}">
                <a16:creationId xmlns:a16="http://schemas.microsoft.com/office/drawing/2014/main" id="{BA704D9C-1F2F-CE48-9BF9-D24ABE9B28BD}"/>
              </a:ext>
            </a:extLst>
          </p:cNvPr>
          <p:cNvSpPr/>
          <p:nvPr/>
        </p:nvSpPr>
        <p:spPr>
          <a:xfrm>
            <a:off x="3584272" y="5144267"/>
            <a:ext cx="5056086" cy="23706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a:solidFill>
                  <a:srgbClr val="FFFFFF"/>
                </a:solidFill>
                <a:effectLst/>
                <a:ea typeface="PMingLiU" panose="02020500000000000000" pitchFamily="18" charset="-120"/>
                <a:cs typeface="Times New Roman" panose="02020603050405020304" pitchFamily="18" charset="0"/>
              </a:rPr>
              <a:t>Support follow-up arrangements</a:t>
            </a:r>
            <a:endParaRPr lang="en-GB" sz="1200">
              <a:effectLst/>
              <a:ea typeface="PMingLiU" panose="02020500000000000000" pitchFamily="18" charset="-120"/>
              <a:cs typeface="Times New Roman" panose="02020603050405020304" pitchFamily="18" charset="0"/>
            </a:endParaRPr>
          </a:p>
        </p:txBody>
      </p:sp>
      <p:sp>
        <p:nvSpPr>
          <p:cNvPr id="11" name="Rounded Rectangle 10">
            <a:extLst>
              <a:ext uri="{FF2B5EF4-FFF2-40B4-BE49-F238E27FC236}">
                <a16:creationId xmlns:a16="http://schemas.microsoft.com/office/drawing/2014/main" id="{4AF625C0-02E6-E942-87CE-B45B4FC43A1C}"/>
              </a:ext>
            </a:extLst>
          </p:cNvPr>
          <p:cNvSpPr/>
          <p:nvPr/>
        </p:nvSpPr>
        <p:spPr>
          <a:xfrm>
            <a:off x="6341397" y="3719376"/>
            <a:ext cx="2570590" cy="57642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a:solidFill>
                  <a:srgbClr val="FFFFFF"/>
                </a:solidFill>
                <a:effectLst/>
                <a:ea typeface="PMingLiU" panose="02020500000000000000" pitchFamily="18" charset="-120"/>
                <a:cs typeface="Times New Roman" panose="02020603050405020304" pitchFamily="18" charset="0"/>
              </a:rPr>
              <a:t>Requires professional support</a:t>
            </a:r>
            <a:endParaRPr lang="en-GB" sz="1200">
              <a:effectLst/>
              <a:ea typeface="PMingLiU" panose="02020500000000000000" pitchFamily="18" charset="-120"/>
              <a:cs typeface="Times New Roman" panose="02020603050405020304" pitchFamily="18" charset="0"/>
            </a:endParaRPr>
          </a:p>
        </p:txBody>
      </p:sp>
      <p:sp>
        <p:nvSpPr>
          <p:cNvPr id="12" name="Rounded Rectangle 11">
            <a:extLst>
              <a:ext uri="{FF2B5EF4-FFF2-40B4-BE49-F238E27FC236}">
                <a16:creationId xmlns:a16="http://schemas.microsoft.com/office/drawing/2014/main" id="{F681A458-CE66-5147-AC58-DC8AC9C52BE4}"/>
              </a:ext>
            </a:extLst>
          </p:cNvPr>
          <p:cNvSpPr/>
          <p:nvPr/>
        </p:nvSpPr>
        <p:spPr>
          <a:xfrm>
            <a:off x="3258222" y="3726886"/>
            <a:ext cx="2767772" cy="574087"/>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a:solidFill>
                  <a:srgbClr val="FFFFFF"/>
                </a:solidFill>
                <a:effectLst/>
                <a:ea typeface="PMingLiU" panose="02020500000000000000" pitchFamily="18" charset="-120"/>
                <a:cs typeface="Times New Roman" panose="02020603050405020304" pitchFamily="18" charset="0"/>
              </a:rPr>
              <a:t>Requires wellbeing support</a:t>
            </a:r>
            <a:endParaRPr lang="en-GB" sz="1200">
              <a:effectLst/>
              <a:ea typeface="PMingLiU" panose="02020500000000000000" pitchFamily="18" charset="-12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A2838759-C942-1F46-A2F7-4826B0BFA87C}"/>
              </a:ext>
            </a:extLst>
          </p:cNvPr>
          <p:cNvCxnSpPr>
            <a:cxnSpLocks/>
          </p:cNvCxnSpPr>
          <p:nvPr/>
        </p:nvCxnSpPr>
        <p:spPr>
          <a:xfrm flipH="1">
            <a:off x="1648696" y="2251075"/>
            <a:ext cx="6494" cy="131968"/>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AFAE218-1CD3-D74F-B791-8360093C1ECD}"/>
              </a:ext>
            </a:extLst>
          </p:cNvPr>
          <p:cNvCxnSpPr>
            <a:cxnSpLocks/>
          </p:cNvCxnSpPr>
          <p:nvPr/>
        </p:nvCxnSpPr>
        <p:spPr>
          <a:xfrm>
            <a:off x="1648696" y="2894353"/>
            <a:ext cx="0" cy="162237"/>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CC02BC-67C2-1F4A-ADA3-EB3B783F5AC0}"/>
              </a:ext>
            </a:extLst>
          </p:cNvPr>
          <p:cNvCxnSpPr>
            <a:cxnSpLocks/>
          </p:cNvCxnSpPr>
          <p:nvPr/>
        </p:nvCxnSpPr>
        <p:spPr>
          <a:xfrm>
            <a:off x="1661684" y="3532988"/>
            <a:ext cx="1" cy="186387"/>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610327-9396-F74E-9155-70601D6E3B0D}"/>
              </a:ext>
            </a:extLst>
          </p:cNvPr>
          <p:cNvCxnSpPr>
            <a:cxnSpLocks/>
          </p:cNvCxnSpPr>
          <p:nvPr/>
        </p:nvCxnSpPr>
        <p:spPr>
          <a:xfrm>
            <a:off x="6115690" y="2863534"/>
            <a:ext cx="0" cy="94084"/>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35F4E1C-CB9D-2C49-8F20-75D08EDEDE29}"/>
              </a:ext>
            </a:extLst>
          </p:cNvPr>
          <p:cNvCxnSpPr>
            <a:cxnSpLocks/>
          </p:cNvCxnSpPr>
          <p:nvPr/>
        </p:nvCxnSpPr>
        <p:spPr>
          <a:xfrm>
            <a:off x="4642108" y="4300973"/>
            <a:ext cx="11283" cy="98969"/>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40AAC53-7C8B-5149-A61C-BCF6C6CBB05A}"/>
              </a:ext>
            </a:extLst>
          </p:cNvPr>
          <p:cNvCxnSpPr>
            <a:cxnSpLocks/>
          </p:cNvCxnSpPr>
          <p:nvPr/>
        </p:nvCxnSpPr>
        <p:spPr>
          <a:xfrm>
            <a:off x="6112316" y="5381335"/>
            <a:ext cx="0" cy="137515"/>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797A63B-7BE8-8F4B-86F0-9F09087A6C6A}"/>
              </a:ext>
            </a:extLst>
          </p:cNvPr>
          <p:cNvCxnSpPr>
            <a:cxnSpLocks/>
          </p:cNvCxnSpPr>
          <p:nvPr/>
        </p:nvCxnSpPr>
        <p:spPr>
          <a:xfrm>
            <a:off x="7626692" y="4295801"/>
            <a:ext cx="0" cy="104140"/>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A3DA9E6-FCD2-FF4A-BAFD-6A617F64FAFB}"/>
              </a:ext>
            </a:extLst>
          </p:cNvPr>
          <p:cNvCxnSpPr>
            <a:cxnSpLocks/>
          </p:cNvCxnSpPr>
          <p:nvPr/>
        </p:nvCxnSpPr>
        <p:spPr>
          <a:xfrm>
            <a:off x="7626692" y="4993617"/>
            <a:ext cx="0" cy="150649"/>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amond 20">
            <a:extLst>
              <a:ext uri="{FF2B5EF4-FFF2-40B4-BE49-F238E27FC236}">
                <a16:creationId xmlns:a16="http://schemas.microsoft.com/office/drawing/2014/main" id="{403E2C7B-9513-A940-83F4-1AEDA67DA1A5}"/>
              </a:ext>
            </a:extLst>
          </p:cNvPr>
          <p:cNvSpPr/>
          <p:nvPr/>
        </p:nvSpPr>
        <p:spPr>
          <a:xfrm>
            <a:off x="3531928" y="2957618"/>
            <a:ext cx="5167523" cy="630648"/>
          </a:xfrm>
          <a:prstGeom prst="diamond">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a:solidFill>
                  <a:srgbClr val="FFFFFF"/>
                </a:solidFill>
                <a:effectLst/>
                <a:ea typeface="PMingLiU" panose="02020500000000000000" pitchFamily="18" charset="-120"/>
                <a:cs typeface="Times New Roman" panose="02020603050405020304" pitchFamily="18" charset="0"/>
              </a:rPr>
              <a:t>Assess support required</a:t>
            </a:r>
            <a:endParaRPr lang="en-GB" sz="1200">
              <a:effectLst/>
              <a:ea typeface="PMingLiU" panose="02020500000000000000" pitchFamily="18" charset="-120"/>
              <a:cs typeface="Times New Roman" panose="02020603050405020304" pitchFamily="18" charset="0"/>
            </a:endParaRPr>
          </a:p>
        </p:txBody>
      </p:sp>
      <p:sp>
        <p:nvSpPr>
          <p:cNvPr id="22" name="Rounded Rectangle 21">
            <a:extLst>
              <a:ext uri="{FF2B5EF4-FFF2-40B4-BE49-F238E27FC236}">
                <a16:creationId xmlns:a16="http://schemas.microsoft.com/office/drawing/2014/main" id="{40E5B2AF-4D9F-8240-8967-71520B1C6EB5}"/>
              </a:ext>
            </a:extLst>
          </p:cNvPr>
          <p:cNvSpPr/>
          <p:nvPr/>
        </p:nvSpPr>
        <p:spPr>
          <a:xfrm>
            <a:off x="4508481" y="2509245"/>
            <a:ext cx="3214416" cy="35428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dirty="0">
                <a:solidFill>
                  <a:srgbClr val="FFFFFF"/>
                </a:solidFill>
                <a:effectLst/>
                <a:ea typeface="PMingLiU" panose="02020500000000000000" pitchFamily="18" charset="-120"/>
                <a:cs typeface="Times New Roman" panose="02020603050405020304" pitchFamily="18" charset="0"/>
              </a:rPr>
              <a:t>Wellbeing needs identified</a:t>
            </a:r>
            <a:endParaRPr lang="en-GB" sz="1200" dirty="0">
              <a:effectLst/>
              <a:ea typeface="PMingLiU" panose="02020500000000000000" pitchFamily="18" charset="-120"/>
              <a:cs typeface="Times New Roman" panose="02020603050405020304" pitchFamily="18" charset="0"/>
            </a:endParaRPr>
          </a:p>
        </p:txBody>
      </p:sp>
      <p:sp>
        <p:nvSpPr>
          <p:cNvPr id="23" name="Rounded Rectangle 22">
            <a:extLst>
              <a:ext uri="{FF2B5EF4-FFF2-40B4-BE49-F238E27FC236}">
                <a16:creationId xmlns:a16="http://schemas.microsoft.com/office/drawing/2014/main" id="{5864D408-7A02-5F40-A86A-52ACF8969918}"/>
              </a:ext>
            </a:extLst>
          </p:cNvPr>
          <p:cNvSpPr/>
          <p:nvPr/>
        </p:nvSpPr>
        <p:spPr>
          <a:xfrm>
            <a:off x="245000" y="1810794"/>
            <a:ext cx="2820381" cy="440281"/>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dirty="0">
                <a:solidFill>
                  <a:srgbClr val="FFFFFF"/>
                </a:solidFill>
                <a:effectLst/>
                <a:ea typeface="PMingLiU" panose="02020500000000000000" pitchFamily="18" charset="-120"/>
                <a:cs typeface="Times New Roman" panose="02020603050405020304" pitchFamily="18" charset="0"/>
              </a:rPr>
              <a:t>Introduction to the Wellness Induction</a:t>
            </a:r>
            <a:endParaRPr lang="en-GB" sz="1200" dirty="0">
              <a:effectLst/>
              <a:ea typeface="PMingLiU" panose="02020500000000000000" pitchFamily="18" charset="-120"/>
              <a:cs typeface="Times New Roman" panose="02020603050405020304" pitchFamily="18" charset="0"/>
            </a:endParaRPr>
          </a:p>
        </p:txBody>
      </p:sp>
      <p:sp>
        <p:nvSpPr>
          <p:cNvPr id="24" name="Rounded Rectangle 23">
            <a:extLst>
              <a:ext uri="{FF2B5EF4-FFF2-40B4-BE49-F238E27FC236}">
                <a16:creationId xmlns:a16="http://schemas.microsoft.com/office/drawing/2014/main" id="{59AC3E9D-C796-8845-BC64-AE7CDB1A6A5C}"/>
              </a:ext>
            </a:extLst>
          </p:cNvPr>
          <p:cNvSpPr/>
          <p:nvPr/>
        </p:nvSpPr>
        <p:spPr>
          <a:xfrm>
            <a:off x="232012" y="2383043"/>
            <a:ext cx="2833369" cy="51131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dirty="0">
                <a:solidFill>
                  <a:srgbClr val="FFFFFF"/>
                </a:solidFill>
                <a:effectLst/>
                <a:ea typeface="PMingLiU" panose="02020500000000000000" pitchFamily="18" charset="-120"/>
                <a:cs typeface="Times New Roman" panose="02020603050405020304" pitchFamily="18" charset="0"/>
              </a:rPr>
              <a:t>Learner to speak freely about their wellbeing</a:t>
            </a:r>
            <a:endParaRPr lang="en-GB" sz="1200" dirty="0">
              <a:effectLst/>
              <a:ea typeface="PMingLiU" panose="02020500000000000000" pitchFamily="18" charset="-120"/>
              <a:cs typeface="Times New Roman" panose="02020603050405020304" pitchFamily="18" charset="0"/>
            </a:endParaRPr>
          </a:p>
        </p:txBody>
      </p:sp>
      <p:sp>
        <p:nvSpPr>
          <p:cNvPr id="25" name="Rounded Rectangle 24">
            <a:extLst>
              <a:ext uri="{FF2B5EF4-FFF2-40B4-BE49-F238E27FC236}">
                <a16:creationId xmlns:a16="http://schemas.microsoft.com/office/drawing/2014/main" id="{260092D0-0D2D-F041-A258-D986B54BD450}"/>
              </a:ext>
            </a:extLst>
          </p:cNvPr>
          <p:cNvSpPr/>
          <p:nvPr/>
        </p:nvSpPr>
        <p:spPr>
          <a:xfrm>
            <a:off x="245000" y="3052497"/>
            <a:ext cx="2833369" cy="480491"/>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dirty="0">
                <a:solidFill>
                  <a:srgbClr val="FFFFFF"/>
                </a:solidFill>
                <a:effectLst/>
                <a:ea typeface="PMingLiU" panose="02020500000000000000" pitchFamily="18" charset="-120"/>
                <a:cs typeface="Times New Roman" panose="02020603050405020304" pitchFamily="18" charset="0"/>
              </a:rPr>
              <a:t>Explore more focused topics</a:t>
            </a:r>
            <a:endParaRPr lang="en-GB" sz="1200" dirty="0">
              <a:effectLst/>
              <a:ea typeface="PMingLiU" panose="02020500000000000000" pitchFamily="18" charset="-120"/>
              <a:cs typeface="Times New Roman" panose="02020603050405020304" pitchFamily="18" charset="0"/>
            </a:endParaRPr>
          </a:p>
        </p:txBody>
      </p:sp>
      <p:sp>
        <p:nvSpPr>
          <p:cNvPr id="26" name="Rounded Rectangle 25">
            <a:extLst>
              <a:ext uri="{FF2B5EF4-FFF2-40B4-BE49-F238E27FC236}">
                <a16:creationId xmlns:a16="http://schemas.microsoft.com/office/drawing/2014/main" id="{461202AF-6831-0444-B0F2-EB87388D576D}"/>
              </a:ext>
            </a:extLst>
          </p:cNvPr>
          <p:cNvSpPr/>
          <p:nvPr/>
        </p:nvSpPr>
        <p:spPr>
          <a:xfrm>
            <a:off x="733514" y="3719375"/>
            <a:ext cx="1856342" cy="680566"/>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a:solidFill>
                  <a:srgbClr val="FFFFFF"/>
                </a:solidFill>
                <a:effectLst/>
                <a:ea typeface="PMingLiU" panose="02020500000000000000" pitchFamily="18" charset="-120"/>
                <a:cs typeface="Times New Roman" panose="02020603050405020304" pitchFamily="18" charset="0"/>
              </a:rPr>
              <a:t>No wellbeing support required</a:t>
            </a:r>
            <a:endParaRPr lang="en-GB" sz="1200">
              <a:effectLst/>
              <a:ea typeface="PMingLiU" panose="02020500000000000000" pitchFamily="18" charset="-120"/>
              <a:cs typeface="Times New Roman" panose="02020603050405020304" pitchFamily="18" charset="0"/>
            </a:endParaRPr>
          </a:p>
        </p:txBody>
      </p:sp>
      <p:sp>
        <p:nvSpPr>
          <p:cNvPr id="27" name="Rounded Rectangle 26">
            <a:extLst>
              <a:ext uri="{FF2B5EF4-FFF2-40B4-BE49-F238E27FC236}">
                <a16:creationId xmlns:a16="http://schemas.microsoft.com/office/drawing/2014/main" id="{C031DFA8-450F-0346-8AFA-BE07F38CC9CA}"/>
              </a:ext>
            </a:extLst>
          </p:cNvPr>
          <p:cNvSpPr/>
          <p:nvPr/>
        </p:nvSpPr>
        <p:spPr>
          <a:xfrm>
            <a:off x="4609791" y="5886603"/>
            <a:ext cx="3005048" cy="235604"/>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900" kern="1200" dirty="0">
                <a:solidFill>
                  <a:srgbClr val="FFFFFF"/>
                </a:solidFill>
                <a:effectLst/>
                <a:ea typeface="PMingLiU" panose="02020500000000000000" pitchFamily="18" charset="-120"/>
                <a:cs typeface="Times New Roman" panose="02020603050405020304" pitchFamily="18" charset="0"/>
              </a:rPr>
              <a:t>Agree Wellness Action </a:t>
            </a:r>
            <a:r>
              <a:rPr lang="en-GB" sz="900" dirty="0">
                <a:solidFill>
                  <a:srgbClr val="FFFFFF"/>
                </a:solidFill>
                <a:ea typeface="PMingLiU" panose="02020500000000000000" pitchFamily="18" charset="-120"/>
                <a:cs typeface="Times New Roman" panose="02020603050405020304" pitchFamily="18" charset="0"/>
              </a:rPr>
              <a:t>P</a:t>
            </a:r>
            <a:r>
              <a:rPr lang="en-GB" sz="900" kern="1200" dirty="0">
                <a:solidFill>
                  <a:srgbClr val="FFFFFF"/>
                </a:solidFill>
                <a:effectLst/>
                <a:ea typeface="PMingLiU" panose="02020500000000000000" pitchFamily="18" charset="-120"/>
                <a:cs typeface="Times New Roman" panose="02020603050405020304" pitchFamily="18" charset="0"/>
              </a:rPr>
              <a:t>lan</a:t>
            </a:r>
            <a:endParaRPr lang="en-GB" sz="1200" dirty="0">
              <a:effectLst/>
              <a:ea typeface="PMingLiU" panose="02020500000000000000" pitchFamily="18" charset="-12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26E43C18-466E-6941-BDF8-68149E4C1202}"/>
              </a:ext>
            </a:extLst>
          </p:cNvPr>
          <p:cNvCxnSpPr>
            <a:cxnSpLocks/>
          </p:cNvCxnSpPr>
          <p:nvPr/>
        </p:nvCxnSpPr>
        <p:spPr>
          <a:xfrm flipH="1">
            <a:off x="6112314" y="5762481"/>
            <a:ext cx="1" cy="124122"/>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FE3AD944-A9BB-EC45-9777-2E74C6A3E66C}"/>
              </a:ext>
            </a:extLst>
          </p:cNvPr>
          <p:cNvCxnSpPr>
            <a:cxnSpLocks/>
          </p:cNvCxnSpPr>
          <p:nvPr/>
        </p:nvCxnSpPr>
        <p:spPr>
          <a:xfrm rot="16200000" flipH="1">
            <a:off x="2332000" y="3729627"/>
            <a:ext cx="1240725" cy="2581352"/>
          </a:xfrm>
          <a:prstGeom prst="bentConnector2">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9DE46D9A-7114-B34B-BE70-2FAA333B8996}"/>
              </a:ext>
            </a:extLst>
          </p:cNvPr>
          <p:cNvCxnSpPr>
            <a:cxnSpLocks/>
          </p:cNvCxnSpPr>
          <p:nvPr/>
        </p:nvCxnSpPr>
        <p:spPr>
          <a:xfrm rot="5400000">
            <a:off x="5309589" y="2920785"/>
            <a:ext cx="138620" cy="1473582"/>
          </a:xfrm>
          <a:prstGeom prst="bentConnector3">
            <a:avLst>
              <a:gd name="adj1" fmla="val 50000"/>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39D1BEE-A783-0140-A794-8E0C96E9B56D}"/>
              </a:ext>
            </a:extLst>
          </p:cNvPr>
          <p:cNvCxnSpPr>
            <a:cxnSpLocks/>
          </p:cNvCxnSpPr>
          <p:nvPr/>
        </p:nvCxnSpPr>
        <p:spPr>
          <a:xfrm>
            <a:off x="4653391" y="4997914"/>
            <a:ext cx="0" cy="146352"/>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D81A7ECE-391E-7C48-BA30-C32A88BFCB72}"/>
              </a:ext>
            </a:extLst>
          </p:cNvPr>
          <p:cNvCxnSpPr>
            <a:cxnSpLocks/>
          </p:cNvCxnSpPr>
          <p:nvPr/>
        </p:nvCxnSpPr>
        <p:spPr>
          <a:xfrm>
            <a:off x="3065381" y="2638698"/>
            <a:ext cx="1443101" cy="47691"/>
          </a:xfrm>
          <a:prstGeom prst="bentConnector3">
            <a:avLst>
              <a:gd name="adj1" fmla="val 13976"/>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B2B1FB8B-4F81-D648-87A8-760B84966BCB}"/>
              </a:ext>
            </a:extLst>
          </p:cNvPr>
          <p:cNvCxnSpPr>
            <a:cxnSpLocks/>
          </p:cNvCxnSpPr>
          <p:nvPr/>
        </p:nvCxnSpPr>
        <p:spPr>
          <a:xfrm flipV="1">
            <a:off x="3078369" y="2686389"/>
            <a:ext cx="1430113" cy="606354"/>
          </a:xfrm>
          <a:prstGeom prst="bentConnector3">
            <a:avLst>
              <a:gd name="adj1" fmla="val 13086"/>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Elbow Connector 5">
            <a:extLst>
              <a:ext uri="{FF2B5EF4-FFF2-40B4-BE49-F238E27FC236}">
                <a16:creationId xmlns:a16="http://schemas.microsoft.com/office/drawing/2014/main" id="{57D70C38-9D57-C240-B049-0C22DD819EEB}"/>
              </a:ext>
            </a:extLst>
          </p:cNvPr>
          <p:cNvCxnSpPr>
            <a:cxnSpLocks/>
          </p:cNvCxnSpPr>
          <p:nvPr/>
        </p:nvCxnSpPr>
        <p:spPr>
          <a:xfrm rot="16200000" flipH="1">
            <a:off x="6805636" y="2898319"/>
            <a:ext cx="131110" cy="1511003"/>
          </a:xfrm>
          <a:prstGeom prst="bentConnector3">
            <a:avLst>
              <a:gd name="adj1" fmla="val 5201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Footer Placeholder 16">
            <a:extLst>
              <a:ext uri="{FF2B5EF4-FFF2-40B4-BE49-F238E27FC236}">
                <a16:creationId xmlns:a16="http://schemas.microsoft.com/office/drawing/2014/main" id="{738D0C1D-6FD4-9347-8310-B1A7C00BBADF}"/>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379070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1" grpId="0" animBg="1"/>
      <p:bldP spid="22" grpId="0" animBg="1"/>
      <p:bldP spid="23" grpId="0" animBg="1"/>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Callout 1 9">
            <a:extLst>
              <a:ext uri="{FF2B5EF4-FFF2-40B4-BE49-F238E27FC236}">
                <a16:creationId xmlns:a16="http://schemas.microsoft.com/office/drawing/2014/main" id="{96C45A5F-021B-CF4A-9CD4-5939EFACDFC9}"/>
              </a:ext>
            </a:extLst>
          </p:cNvPr>
          <p:cNvSpPr/>
          <p:nvPr/>
        </p:nvSpPr>
        <p:spPr>
          <a:xfrm>
            <a:off x="6842076" y="4719826"/>
            <a:ext cx="1746915" cy="1307953"/>
          </a:xfrm>
          <a:prstGeom prst="borderCallout1">
            <a:avLst>
              <a:gd name="adj1" fmla="val 51572"/>
              <a:gd name="adj2" fmla="val 1"/>
              <a:gd name="adj3" fmla="val 59525"/>
              <a:gd name="adj4" fmla="val -47176"/>
            </a:avLst>
          </a:prstGeom>
          <a:solidFill>
            <a:schemeClr val="accent4"/>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GB" dirty="0"/>
              <a:t>Financial Concern</a:t>
            </a:r>
          </a:p>
          <a:p>
            <a:pPr marL="285750" indent="-285750">
              <a:buFont typeface="Arial" panose="020B0604020202020204" pitchFamily="34" charset="0"/>
              <a:buChar char="•"/>
            </a:pPr>
            <a:r>
              <a:rPr lang="en-GB" dirty="0"/>
              <a:t>NHS Discounts</a:t>
            </a:r>
          </a:p>
        </p:txBody>
      </p:sp>
      <p:sp>
        <p:nvSpPr>
          <p:cNvPr id="9" name="Line Callout 1 8">
            <a:extLst>
              <a:ext uri="{FF2B5EF4-FFF2-40B4-BE49-F238E27FC236}">
                <a16:creationId xmlns:a16="http://schemas.microsoft.com/office/drawing/2014/main" id="{1BD10C64-175F-EA4E-87BD-55EFC21ABF23}"/>
              </a:ext>
            </a:extLst>
          </p:cNvPr>
          <p:cNvSpPr/>
          <p:nvPr/>
        </p:nvSpPr>
        <p:spPr>
          <a:xfrm>
            <a:off x="6842076" y="3218463"/>
            <a:ext cx="1746915" cy="1077761"/>
          </a:xfrm>
          <a:prstGeom prst="borderCallout1">
            <a:avLst>
              <a:gd name="adj1" fmla="val 51572"/>
              <a:gd name="adj2" fmla="val 1"/>
              <a:gd name="adj3" fmla="val 43632"/>
              <a:gd name="adj4" fmla="val -22419"/>
            </a:avLst>
          </a:prstGeom>
          <a:solidFill>
            <a:schemeClr val="accent3"/>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GB" dirty="0"/>
              <a:t>Peer/Social Support</a:t>
            </a:r>
          </a:p>
          <a:p>
            <a:pPr marL="285750" indent="-285750">
              <a:buFont typeface="Arial" panose="020B0604020202020204" pitchFamily="34" charset="0"/>
              <a:buChar char="•"/>
            </a:pPr>
            <a:r>
              <a:rPr lang="en-GB" dirty="0"/>
              <a:t>Safety</a:t>
            </a:r>
          </a:p>
        </p:txBody>
      </p:sp>
      <p:sp>
        <p:nvSpPr>
          <p:cNvPr id="12" name="Line Callout 1 11">
            <a:extLst>
              <a:ext uri="{FF2B5EF4-FFF2-40B4-BE49-F238E27FC236}">
                <a16:creationId xmlns:a16="http://schemas.microsoft.com/office/drawing/2014/main" id="{08D43389-C68D-C945-AC08-18D2A28D50DE}"/>
              </a:ext>
            </a:extLst>
          </p:cNvPr>
          <p:cNvSpPr/>
          <p:nvPr/>
        </p:nvSpPr>
        <p:spPr>
          <a:xfrm>
            <a:off x="457200" y="4928854"/>
            <a:ext cx="1746915" cy="889895"/>
          </a:xfrm>
          <a:prstGeom prst="borderCallout1">
            <a:avLst>
              <a:gd name="adj1" fmla="val 62308"/>
              <a:gd name="adj2" fmla="val 155469"/>
              <a:gd name="adj3" fmla="val 46896"/>
              <a:gd name="adj4" fmla="val 100237"/>
            </a:avLst>
          </a:prstGeom>
          <a:solidFill>
            <a:schemeClr val="accent3"/>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GB" dirty="0"/>
              <a:t>Community Networks</a:t>
            </a:r>
          </a:p>
        </p:txBody>
      </p:sp>
      <p:sp>
        <p:nvSpPr>
          <p:cNvPr id="8" name="Line Callout 1 7">
            <a:extLst>
              <a:ext uri="{FF2B5EF4-FFF2-40B4-BE49-F238E27FC236}">
                <a16:creationId xmlns:a16="http://schemas.microsoft.com/office/drawing/2014/main" id="{A88E3A97-E70E-B949-9E0B-7E3C1AC50269}"/>
              </a:ext>
            </a:extLst>
          </p:cNvPr>
          <p:cNvSpPr/>
          <p:nvPr/>
        </p:nvSpPr>
        <p:spPr>
          <a:xfrm>
            <a:off x="6842077" y="1339525"/>
            <a:ext cx="1746915" cy="1455336"/>
          </a:xfrm>
          <a:prstGeom prst="borderCallout1">
            <a:avLst>
              <a:gd name="adj1" fmla="val 53448"/>
              <a:gd name="adj2" fmla="val -1063"/>
              <a:gd name="adj3" fmla="val 79285"/>
              <a:gd name="adj4" fmla="val -106735"/>
            </a:avLst>
          </a:prstGeom>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GB" dirty="0"/>
              <a:t>Workload</a:t>
            </a:r>
          </a:p>
          <a:p>
            <a:pPr marL="285750" indent="-285750">
              <a:buFont typeface="Arial" panose="020B0604020202020204" pitchFamily="34" charset="0"/>
              <a:buChar char="•"/>
            </a:pPr>
            <a:r>
              <a:rPr lang="en-GB" dirty="0"/>
              <a:t>Supervision</a:t>
            </a:r>
          </a:p>
          <a:p>
            <a:pPr marL="285750" indent="-285750">
              <a:buFont typeface="Arial" panose="020B0604020202020204" pitchFamily="34" charset="0"/>
              <a:buChar char="•"/>
            </a:pPr>
            <a:r>
              <a:rPr lang="en-GB" dirty="0"/>
              <a:t>Purpose</a:t>
            </a:r>
          </a:p>
          <a:p>
            <a:pPr marL="285750" indent="-285750">
              <a:buFont typeface="Arial" panose="020B0604020202020204" pitchFamily="34" charset="0"/>
              <a:buChar char="•"/>
            </a:pPr>
            <a:r>
              <a:rPr lang="en-GB" dirty="0"/>
              <a:t>Facilities</a:t>
            </a:r>
          </a:p>
        </p:txBody>
      </p:sp>
      <p:sp>
        <p:nvSpPr>
          <p:cNvPr id="11" name="Line Callout 1 10">
            <a:extLst>
              <a:ext uri="{FF2B5EF4-FFF2-40B4-BE49-F238E27FC236}">
                <a16:creationId xmlns:a16="http://schemas.microsoft.com/office/drawing/2014/main" id="{813E730E-01E9-9046-9362-EDBD9609B9F7}"/>
              </a:ext>
            </a:extLst>
          </p:cNvPr>
          <p:cNvSpPr/>
          <p:nvPr/>
        </p:nvSpPr>
        <p:spPr>
          <a:xfrm>
            <a:off x="457200" y="1929146"/>
            <a:ext cx="1605888" cy="2303834"/>
          </a:xfrm>
          <a:prstGeom prst="borderCallout1">
            <a:avLst>
              <a:gd name="adj1" fmla="val 49202"/>
              <a:gd name="adj2" fmla="val 100285"/>
              <a:gd name="adj3" fmla="val 71697"/>
              <a:gd name="adj4" fmla="val 138093"/>
            </a:avLst>
          </a:prstGeom>
          <a:solidFill>
            <a:schemeClr val="accent6"/>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GB" dirty="0"/>
              <a:t>Mental Wellbeing</a:t>
            </a:r>
          </a:p>
          <a:p>
            <a:pPr marL="285750" indent="-285750">
              <a:buFont typeface="Arial" panose="020B0604020202020204" pitchFamily="34" charset="0"/>
              <a:buChar char="•"/>
            </a:pPr>
            <a:r>
              <a:rPr lang="en-GB" dirty="0"/>
              <a:t>Substance Use</a:t>
            </a:r>
          </a:p>
          <a:p>
            <a:pPr marL="285750" indent="-285750">
              <a:buFont typeface="Arial" panose="020B0604020202020204" pitchFamily="34" charset="0"/>
              <a:buChar char="•"/>
            </a:pPr>
            <a:r>
              <a:rPr lang="en-GB" dirty="0"/>
              <a:t>Physical Wellbeing</a:t>
            </a:r>
          </a:p>
          <a:p>
            <a:pPr marL="285750" indent="-285750">
              <a:buFont typeface="Arial" panose="020B0604020202020204" pitchFamily="34" charset="0"/>
              <a:buChar char="•"/>
            </a:pPr>
            <a:r>
              <a:rPr lang="en-GB" dirty="0"/>
              <a:t>Long-Term Conditions</a:t>
            </a:r>
          </a:p>
        </p:txBody>
      </p:sp>
      <p:sp>
        <p:nvSpPr>
          <p:cNvPr id="2" name="Title 1">
            <a:extLst>
              <a:ext uri="{FF2B5EF4-FFF2-40B4-BE49-F238E27FC236}">
                <a16:creationId xmlns:a16="http://schemas.microsoft.com/office/drawing/2014/main" id="{D84E2CC8-A4F8-4A4B-916F-9A2A91A34859}"/>
              </a:ext>
            </a:extLst>
          </p:cNvPr>
          <p:cNvSpPr>
            <a:spLocks noGrp="1"/>
          </p:cNvSpPr>
          <p:nvPr>
            <p:ph type="ctrTitle"/>
          </p:nvPr>
        </p:nvSpPr>
        <p:spPr/>
        <p:txBody>
          <a:bodyPr/>
          <a:lstStyle/>
          <a:p>
            <a:r>
              <a:rPr lang="en-GB" dirty="0"/>
              <a:t>What will be explored?</a:t>
            </a:r>
          </a:p>
        </p:txBody>
      </p:sp>
      <p:graphicFrame>
        <p:nvGraphicFramePr>
          <p:cNvPr id="6" name="Diagram 5">
            <a:extLst>
              <a:ext uri="{FF2B5EF4-FFF2-40B4-BE49-F238E27FC236}">
                <a16:creationId xmlns:a16="http://schemas.microsoft.com/office/drawing/2014/main" id="{93938E13-119C-8643-8C85-D0C4131655BD}"/>
              </a:ext>
            </a:extLst>
          </p:cNvPr>
          <p:cNvGraphicFramePr/>
          <p:nvPr>
            <p:extLst>
              <p:ext uri="{D42A27DB-BD31-4B8C-83A1-F6EECF244321}">
                <p14:modId xmlns:p14="http://schemas.microsoft.com/office/powerpoint/2010/main" val="4257025270"/>
              </p:ext>
            </p:extLst>
          </p:nvPr>
        </p:nvGraphicFramePr>
        <p:xfrm>
          <a:off x="1524000" y="199479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Footer Placeholder 16">
            <a:extLst>
              <a:ext uri="{FF2B5EF4-FFF2-40B4-BE49-F238E27FC236}">
                <a16:creationId xmlns:a16="http://schemas.microsoft.com/office/drawing/2014/main" id="{1C61318A-F042-1547-8368-2D23FFE03C9B}"/>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190967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2" grpId="0" animBg="1"/>
      <p:bldP spid="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Wellness Action Plan</a:t>
            </a:r>
          </a:p>
        </p:txBody>
      </p:sp>
      <p:sp>
        <p:nvSpPr>
          <p:cNvPr id="3" name="Text Placeholder 2"/>
          <p:cNvSpPr>
            <a:spLocks noGrp="1"/>
          </p:cNvSpPr>
          <p:nvPr>
            <p:ph type="body" sz="quarter" idx="13"/>
          </p:nvPr>
        </p:nvSpPr>
        <p:spPr/>
        <p:txBody>
          <a:bodyPr/>
          <a:lstStyle/>
          <a:p>
            <a:r>
              <a:rPr lang="en-GB" dirty="0"/>
              <a:t>Personal wellness objectives</a:t>
            </a:r>
          </a:p>
          <a:p>
            <a:r>
              <a:rPr lang="en-GB" dirty="0"/>
              <a:t>SMART (Specific, Measurable, Achievable, Relevant, Time-bound)</a:t>
            </a:r>
          </a:p>
          <a:p>
            <a:endParaRPr lang="en-GB" dirty="0"/>
          </a:p>
          <a:p>
            <a:endParaRPr lang="en-GB" dirty="0"/>
          </a:p>
        </p:txBody>
      </p:sp>
      <p:graphicFrame>
        <p:nvGraphicFramePr>
          <p:cNvPr id="7" name="Table 6">
            <a:extLst>
              <a:ext uri="{FF2B5EF4-FFF2-40B4-BE49-F238E27FC236}">
                <a16:creationId xmlns:a16="http://schemas.microsoft.com/office/drawing/2014/main" id="{ED24646B-1E95-3A4B-B5C9-4F1A28D7B715}"/>
              </a:ext>
            </a:extLst>
          </p:cNvPr>
          <p:cNvGraphicFramePr>
            <a:graphicFrameLocks noGrp="1"/>
          </p:cNvGraphicFramePr>
          <p:nvPr>
            <p:extLst>
              <p:ext uri="{D42A27DB-BD31-4B8C-83A1-F6EECF244321}">
                <p14:modId xmlns:p14="http://schemas.microsoft.com/office/powerpoint/2010/main" val="4185184408"/>
              </p:ext>
            </p:extLst>
          </p:nvPr>
        </p:nvGraphicFramePr>
        <p:xfrm>
          <a:off x="457200" y="3815255"/>
          <a:ext cx="7839074" cy="1381760"/>
        </p:xfrm>
        <a:graphic>
          <a:graphicData uri="http://schemas.openxmlformats.org/drawingml/2006/table">
            <a:tbl>
              <a:tblPr firstRow="1" bandRow="1">
                <a:tableStyleId>{FABFCF23-3B69-468F-B69F-88F6DE6A72F2}</a:tableStyleId>
              </a:tblPr>
              <a:tblGrid>
                <a:gridCol w="2781300">
                  <a:extLst>
                    <a:ext uri="{9D8B030D-6E8A-4147-A177-3AD203B41FA5}">
                      <a16:colId xmlns:a16="http://schemas.microsoft.com/office/drawing/2014/main" val="2570353061"/>
                    </a:ext>
                  </a:extLst>
                </a:gridCol>
                <a:gridCol w="5057774">
                  <a:extLst>
                    <a:ext uri="{9D8B030D-6E8A-4147-A177-3AD203B41FA5}">
                      <a16:colId xmlns:a16="http://schemas.microsoft.com/office/drawing/2014/main" val="2119552256"/>
                    </a:ext>
                  </a:extLst>
                </a:gridCol>
              </a:tblGrid>
              <a:tr h="370840">
                <a:tc>
                  <a:txBody>
                    <a:bodyPr/>
                    <a:lstStyle/>
                    <a:p>
                      <a:r>
                        <a:rPr lang="en-GB" dirty="0"/>
                        <a:t>Example</a:t>
                      </a:r>
                    </a:p>
                  </a:txBody>
                  <a:tcPr/>
                </a:tc>
                <a:tc>
                  <a:txBody>
                    <a:bodyPr/>
                    <a:lstStyle/>
                    <a:p>
                      <a:endParaRPr lang="en-GB" dirty="0"/>
                    </a:p>
                  </a:txBody>
                  <a:tcPr/>
                </a:tc>
                <a:extLst>
                  <a:ext uri="{0D108BD9-81ED-4DB2-BD59-A6C34878D82A}">
                    <a16:rowId xmlns:a16="http://schemas.microsoft.com/office/drawing/2014/main" val="3595405456"/>
                  </a:ext>
                </a:extLst>
              </a:tr>
              <a:tr h="370840">
                <a:tc>
                  <a:txBody>
                    <a:bodyPr/>
                    <a:lstStyle/>
                    <a:p>
                      <a:r>
                        <a:rPr lang="en-GB" dirty="0"/>
                        <a:t>Wellness Area Identified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I want to exercise more</a:t>
                      </a:r>
                    </a:p>
                  </a:txBody>
                  <a:tcPr/>
                </a:tc>
                <a:extLst>
                  <a:ext uri="{0D108BD9-81ED-4DB2-BD59-A6C34878D82A}">
                    <a16:rowId xmlns:a16="http://schemas.microsoft.com/office/drawing/2014/main" val="317601693"/>
                  </a:ext>
                </a:extLst>
              </a:tr>
              <a:tr h="370840">
                <a:tc>
                  <a:txBody>
                    <a:bodyPr/>
                    <a:lstStyle/>
                    <a:p>
                      <a:r>
                        <a:rPr lang="en-GB" dirty="0"/>
                        <a:t>Wellness Action Plan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I will walk the dog in the local park every Saturday for 30 minutes, starting this weekend.</a:t>
                      </a:r>
                    </a:p>
                  </a:txBody>
                  <a:tcPr/>
                </a:tc>
                <a:extLst>
                  <a:ext uri="{0D108BD9-81ED-4DB2-BD59-A6C34878D82A}">
                    <a16:rowId xmlns:a16="http://schemas.microsoft.com/office/drawing/2014/main" val="3433519800"/>
                  </a:ext>
                </a:extLst>
              </a:tr>
            </a:tbl>
          </a:graphicData>
        </a:graphic>
      </p:graphicFrame>
      <p:sp>
        <p:nvSpPr>
          <p:cNvPr id="9" name="Footer Placeholder 16">
            <a:extLst>
              <a:ext uri="{FF2B5EF4-FFF2-40B4-BE49-F238E27FC236}">
                <a16:creationId xmlns:a16="http://schemas.microsoft.com/office/drawing/2014/main" id="{E442CD0C-1B93-9445-AF79-BBAAD4965F75}"/>
              </a:ext>
            </a:extLst>
          </p:cNvPr>
          <p:cNvSpPr txBox="1">
            <a:spLocks/>
          </p:cNvSpPr>
          <p:nvPr/>
        </p:nvSpPr>
        <p:spPr>
          <a:xfrm>
            <a:off x="340057" y="6414718"/>
            <a:ext cx="8648960" cy="4432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t>@NHS_HealthEdEng 	 	 @cheeyeen_fung   		@Dr_VGandhi       	#HEEWellbeing20</a:t>
            </a:r>
          </a:p>
        </p:txBody>
      </p:sp>
    </p:spTree>
    <p:extLst>
      <p:ext uri="{BB962C8B-B14F-4D97-AF65-F5344CB8AC3E}">
        <p14:creationId xmlns:p14="http://schemas.microsoft.com/office/powerpoint/2010/main" val="275238733"/>
      </p:ext>
    </p:extLst>
  </p:cSld>
  <p:clrMapOvr>
    <a:masterClrMapping/>
  </p:clrMapOvr>
</p:sld>
</file>

<file path=ppt/theme/theme1.xml><?xml version="1.0" encoding="utf-8"?>
<a:theme xmlns:a="http://schemas.openxmlformats.org/drawingml/2006/main" name="HEE PPT - Master slide deck_1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0C5AF0A9AE0D4D8032BBF19C904698" ma:contentTypeVersion="20" ma:contentTypeDescription="Create a new document." ma:contentTypeScope="" ma:versionID="867221da17ec2f9c62b685efb7cd5391">
  <xsd:schema xmlns:xsd="http://www.w3.org/2001/XMLSchema" xmlns:xs="http://www.w3.org/2001/XMLSchema" xmlns:p="http://schemas.microsoft.com/office/2006/metadata/properties" xmlns:ns2="03b25e55-1fda-4dd5-9a75-c38d0989a0e2" xmlns:ns3="d2389ad0-4628-4ca4-babd-a5e1ca1fc43d" targetNamespace="http://schemas.microsoft.com/office/2006/metadata/properties" ma:root="true" ma:fieldsID="564d56024ec950cb51b530f9321c7ac6" ns2:_="" ns3:_="">
    <xsd:import namespace="03b25e55-1fda-4dd5-9a75-c38d0989a0e2"/>
    <xsd:import namespace="d2389ad0-4628-4ca4-babd-a5e1ca1fc4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Number" minOccurs="0"/>
                <xsd:element ref="ns2:NumberOrde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25e55-1fda-4dd5-9a75-c38d0989a0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Number" ma:index="15" nillable="true" ma:displayName="Number" ma:format="Dropdown" ma:internalName="Number" ma:percentage="FALSE">
      <xsd:simpleType>
        <xsd:restriction base="dms:Number"/>
      </xsd:simpleType>
    </xsd:element>
    <xsd:element name="NumberOrder" ma:index="16" nillable="true" ma:displayName="Number Order" ma:default="6" ma:format="Dropdown" ma:indexed="true" ma:internalName="NumberOrder" ma:percentage="FALSE">
      <xsd:simpleType>
        <xsd:restriction base="dms:Number"/>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389ad0-4628-4ca4-babd-a5e1ca1fc4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2e7178f-5b02-4f7e-a22e-1f7fb5c4485f}" ma:internalName="TaxCatchAll" ma:showField="CatchAllData" ma:web="d2389ad0-4628-4ca4-babd-a5e1ca1fc4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umberOrder xmlns="03b25e55-1fda-4dd5-9a75-c38d0989a0e2">6</NumberOrder>
    <Number xmlns="03b25e55-1fda-4dd5-9a75-c38d0989a0e2" xsi:nil="true"/>
    <lcf76f155ced4ddcb4097134ff3c332f xmlns="03b25e55-1fda-4dd5-9a75-c38d0989a0e2">
      <Terms xmlns="http://schemas.microsoft.com/office/infopath/2007/PartnerControls"/>
    </lcf76f155ced4ddcb4097134ff3c332f>
    <TaxCatchAll xmlns="d2389ad0-4628-4ca4-babd-a5e1ca1fc43d" xsi:nil="true"/>
  </documentManagement>
</p:properties>
</file>

<file path=customXml/itemProps1.xml><?xml version="1.0" encoding="utf-8"?>
<ds:datastoreItem xmlns:ds="http://schemas.openxmlformats.org/officeDocument/2006/customXml" ds:itemID="{2E489038-40A8-4134-A33E-4EE7796D4D57}"/>
</file>

<file path=customXml/itemProps2.xml><?xml version="1.0" encoding="utf-8"?>
<ds:datastoreItem xmlns:ds="http://schemas.openxmlformats.org/officeDocument/2006/customXml" ds:itemID="{70635307-45D0-434A-896A-B7280EBACA23}"/>
</file>

<file path=customXml/itemProps3.xml><?xml version="1.0" encoding="utf-8"?>
<ds:datastoreItem xmlns:ds="http://schemas.openxmlformats.org/officeDocument/2006/customXml" ds:itemID="{D9C4F011-52CC-43D2-9F50-6CEAEA2AC7C4}"/>
</file>

<file path=docProps/app.xml><?xml version="1.0" encoding="utf-8"?>
<Properties xmlns="http://schemas.openxmlformats.org/officeDocument/2006/extended-properties" xmlns:vt="http://schemas.openxmlformats.org/officeDocument/2006/docPropsVTypes">
  <Template>HEE PPT - Master slide deck_1 (1)</Template>
  <TotalTime>2227</TotalTime>
  <Words>1779</Words>
  <Application>Microsoft Office PowerPoint</Application>
  <PresentationFormat>On-screen Show (4:3)</PresentationFormat>
  <Paragraphs>275</Paragraphs>
  <Slides>28</Slides>
  <Notes>17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Courier New</vt:lpstr>
      <vt:lpstr>PMingLiU</vt:lpstr>
      <vt:lpstr>Times New Roman</vt:lpstr>
      <vt:lpstr>Wingdings</vt:lpstr>
      <vt:lpstr>HEE PPT - Master slide deck_1 (1)</vt:lpstr>
      <vt:lpstr>PowerPoint Presentation</vt:lpstr>
      <vt:lpstr>Session Outline</vt:lpstr>
      <vt:lpstr>PowerPoint Presentation</vt:lpstr>
      <vt:lpstr>Why focus on wellbeing at work?</vt:lpstr>
      <vt:lpstr>Five Elements of Wellbeing</vt:lpstr>
      <vt:lpstr>What is the Wellness Induction?</vt:lpstr>
      <vt:lpstr>Structure</vt:lpstr>
      <vt:lpstr>What will be explored?</vt:lpstr>
      <vt:lpstr>Wellness Action Plan</vt:lpstr>
      <vt:lpstr>Your turn!</vt:lpstr>
      <vt:lpstr>Exploring your Wellbeing</vt:lpstr>
      <vt:lpstr>PowerPoint Presentation</vt:lpstr>
      <vt:lpstr>PowerPoint Presentation</vt:lpstr>
      <vt:lpstr>Would you feel comfortable sharing a mental health problem at work?   </vt:lpstr>
      <vt:lpstr>What is your Biggest Barrier to Speaking about your Mental Health at work?    </vt:lpstr>
      <vt:lpstr>Barriers to speaking about MH</vt:lpstr>
      <vt:lpstr>Benefits</vt:lpstr>
      <vt:lpstr>PowerPoint Presentation</vt:lpstr>
      <vt:lpstr>Legal Protection </vt:lpstr>
      <vt:lpstr>PowerPoint Presentation</vt:lpstr>
      <vt:lpstr>Open, honest conversations</vt:lpstr>
      <vt:lpstr>PowerPoint Presentation</vt:lpstr>
      <vt:lpstr>PowerPoint Presentation</vt:lpstr>
      <vt:lpstr>Break the Stigma</vt:lpstr>
      <vt:lpstr>PowerPoint Presentation</vt:lpstr>
      <vt:lpstr>Future</vt:lpstr>
      <vt:lpstr>Summary</vt:lpstr>
      <vt:lpstr>Contact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 Yeen Fung</dc:creator>
  <cp:lastModifiedBy>Louise Walczak</cp:lastModifiedBy>
  <cp:revision>83</cp:revision>
  <dcterms:created xsi:type="dcterms:W3CDTF">2020-02-03T13:23:49Z</dcterms:created>
  <dcterms:modified xsi:type="dcterms:W3CDTF">2020-02-12T14:15:31Z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0x0101001A0C5AF0A9AE0D4D8032BBF19C904698</vt:lpwstr>
  </property>
</Properties>
</file>