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 id="2147483678" r:id="rId6"/>
    <p:sldMasterId id="2147483686" r:id="rId7"/>
    <p:sldMasterId id="2147483694" r:id="rId8"/>
    <p:sldMasterId id="2147483717" r:id="rId9"/>
    <p:sldMasterId id="2147483729" r:id="rId10"/>
    <p:sldMasterId id="2147483752" r:id="rId11"/>
  </p:sldMasterIdLst>
  <p:notesMasterIdLst>
    <p:notesMasterId r:id="rId62"/>
  </p:notesMasterIdLst>
  <p:sldIdLst>
    <p:sldId id="313" r:id="rId12"/>
    <p:sldId id="297" r:id="rId13"/>
    <p:sldId id="330" r:id="rId14"/>
    <p:sldId id="2824" r:id="rId15"/>
    <p:sldId id="268" r:id="rId16"/>
    <p:sldId id="2801" r:id="rId17"/>
    <p:sldId id="1575" r:id="rId18"/>
    <p:sldId id="1586" r:id="rId19"/>
    <p:sldId id="2833" r:id="rId20"/>
    <p:sldId id="2826" r:id="rId21"/>
    <p:sldId id="257" r:id="rId22"/>
    <p:sldId id="2835" r:id="rId23"/>
    <p:sldId id="259" r:id="rId24"/>
    <p:sldId id="2836" r:id="rId25"/>
    <p:sldId id="2825" r:id="rId26"/>
    <p:sldId id="2023" r:id="rId27"/>
    <p:sldId id="2022" r:id="rId28"/>
    <p:sldId id="1898" r:id="rId29"/>
    <p:sldId id="263" r:id="rId30"/>
    <p:sldId id="266" r:id="rId31"/>
    <p:sldId id="853" r:id="rId32"/>
    <p:sldId id="2830" r:id="rId33"/>
    <p:sldId id="2831" r:id="rId34"/>
    <p:sldId id="332" r:id="rId35"/>
    <p:sldId id="331" r:id="rId36"/>
    <p:sldId id="335" r:id="rId37"/>
    <p:sldId id="333" r:id="rId38"/>
    <p:sldId id="336" r:id="rId39"/>
    <p:sldId id="337" r:id="rId40"/>
    <p:sldId id="338" r:id="rId41"/>
    <p:sldId id="339" r:id="rId42"/>
    <p:sldId id="857" r:id="rId43"/>
    <p:sldId id="870" r:id="rId44"/>
    <p:sldId id="997" r:id="rId45"/>
    <p:sldId id="849" r:id="rId46"/>
    <p:sldId id="850" r:id="rId47"/>
    <p:sldId id="995" r:id="rId48"/>
    <p:sldId id="846" r:id="rId49"/>
    <p:sldId id="2779" r:id="rId50"/>
    <p:sldId id="258" r:id="rId51"/>
    <p:sldId id="260" r:id="rId52"/>
    <p:sldId id="2832" r:id="rId53"/>
    <p:sldId id="262" r:id="rId54"/>
    <p:sldId id="2823" r:id="rId55"/>
    <p:sldId id="2828" r:id="rId56"/>
    <p:sldId id="2829" r:id="rId57"/>
    <p:sldId id="329" r:id="rId58"/>
    <p:sldId id="2834" r:id="rId59"/>
    <p:sldId id="1574" r:id="rId60"/>
    <p:sldId id="31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2767DC-137D-4C1A-A075-21CC6D9F546D}" v="54" dt="2023-03-24T15:10:37.102"/>
    <p1510:client id="{8F00203C-4951-C59B-D48B-8358B6013BA5}" v="154" dt="2023-03-28T16:09:27.1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microsoft.com/office/2015/10/relationships/revisionInfo" Target="revisionInfo.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93788C-B563-4A92-8809-E67F6983A46D}" type="doc">
      <dgm:prSet loTypeId="urn:microsoft.com/office/officeart/2005/8/layout/hProcess9" loCatId="process" qsTypeId="urn:microsoft.com/office/officeart/2005/8/quickstyle/simple1" qsCatId="simple" csTypeId="urn:microsoft.com/office/officeart/2005/8/colors/accent1_2" csCatId="accent1" phldr="1"/>
      <dgm:spPr/>
    </dgm:pt>
    <dgm:pt modelId="{34F36986-96AA-458D-B579-632991A10E36}">
      <dgm:prSet phldrT="[Text]"/>
      <dgm:spPr/>
      <dgm:t>
        <a:bodyPr/>
        <a:lstStyle/>
        <a:p>
          <a:r>
            <a:rPr lang="en-GB">
              <a:solidFill>
                <a:schemeClr val="tx1"/>
              </a:solidFill>
            </a:rPr>
            <a:t>Asking a colleague to provide care or treatment </a:t>
          </a:r>
        </a:p>
      </dgm:t>
    </dgm:pt>
    <dgm:pt modelId="{BAE26E75-6E16-4F9C-B4DE-A57A06F9C5BE}" type="parTrans" cxnId="{864DC5FB-4A03-431F-A239-579248D2587F}">
      <dgm:prSet/>
      <dgm:spPr/>
      <dgm:t>
        <a:bodyPr/>
        <a:lstStyle/>
        <a:p>
          <a:endParaRPr lang="en-GB"/>
        </a:p>
      </dgm:t>
    </dgm:pt>
    <dgm:pt modelId="{AABB7B2D-F647-413F-9CCF-26CF9F6C38F5}" type="sibTrans" cxnId="{864DC5FB-4A03-431F-A239-579248D2587F}">
      <dgm:prSet/>
      <dgm:spPr/>
      <dgm:t>
        <a:bodyPr/>
        <a:lstStyle/>
        <a:p>
          <a:endParaRPr lang="en-GB"/>
        </a:p>
      </dgm:t>
    </dgm:pt>
    <dgm:pt modelId="{C923C7F9-6C1D-4785-ABCE-C6A9E3CF86F5}">
      <dgm:prSet phldrT="[Text]"/>
      <dgm:spPr/>
      <dgm:t>
        <a:bodyPr/>
        <a:lstStyle/>
        <a:p>
          <a:r>
            <a:rPr lang="en-GB">
              <a:solidFill>
                <a:schemeClr val="tx1"/>
              </a:solidFill>
            </a:rPr>
            <a:t>Only</a:t>
          </a:r>
          <a:r>
            <a:rPr lang="en-GB" baseline="0">
              <a:solidFill>
                <a:schemeClr val="tx1"/>
              </a:solidFill>
            </a:rPr>
            <a:t> delegate when in the professionals scope of practice </a:t>
          </a:r>
          <a:endParaRPr lang="en-GB">
            <a:solidFill>
              <a:schemeClr val="tx1"/>
            </a:solidFill>
          </a:endParaRPr>
        </a:p>
      </dgm:t>
    </dgm:pt>
    <dgm:pt modelId="{6B5752D2-4C9B-4C8F-B6D8-14D941798996}" type="parTrans" cxnId="{4A9587AD-06B1-4C92-83A6-DFC128D20F73}">
      <dgm:prSet/>
      <dgm:spPr/>
      <dgm:t>
        <a:bodyPr/>
        <a:lstStyle/>
        <a:p>
          <a:endParaRPr lang="en-GB"/>
        </a:p>
      </dgm:t>
    </dgm:pt>
    <dgm:pt modelId="{CDD7C835-5FF6-4C5F-976D-B3C451AAE87E}" type="sibTrans" cxnId="{4A9587AD-06B1-4C92-83A6-DFC128D20F73}">
      <dgm:prSet/>
      <dgm:spPr/>
      <dgm:t>
        <a:bodyPr/>
        <a:lstStyle/>
        <a:p>
          <a:endParaRPr lang="en-GB"/>
        </a:p>
      </dgm:t>
    </dgm:pt>
    <dgm:pt modelId="{A3759D09-6C4D-4DBD-BDB6-3AAC013609DB}">
      <dgm:prSet phldrT="[Text]"/>
      <dgm:spPr/>
      <dgm:t>
        <a:bodyPr/>
        <a:lstStyle/>
        <a:p>
          <a:r>
            <a:rPr lang="en-GB">
              <a:solidFill>
                <a:schemeClr val="tx1"/>
              </a:solidFill>
            </a:rPr>
            <a:t>Continue</a:t>
          </a:r>
          <a:r>
            <a:rPr lang="en-GB" baseline="0">
              <a:solidFill>
                <a:schemeClr val="tx1"/>
              </a:solidFill>
            </a:rPr>
            <a:t> to provide appropriate supervision and support </a:t>
          </a:r>
          <a:endParaRPr lang="en-GB">
            <a:solidFill>
              <a:schemeClr val="tx1"/>
            </a:solidFill>
          </a:endParaRPr>
        </a:p>
      </dgm:t>
    </dgm:pt>
    <dgm:pt modelId="{D744DC21-C96B-49B5-A3BC-E1016FF8A6AF}" type="parTrans" cxnId="{E7689B23-392C-42E9-8A54-8E60BFC926AB}">
      <dgm:prSet/>
      <dgm:spPr/>
      <dgm:t>
        <a:bodyPr/>
        <a:lstStyle/>
        <a:p>
          <a:endParaRPr lang="en-GB"/>
        </a:p>
      </dgm:t>
    </dgm:pt>
    <dgm:pt modelId="{384E26B3-3DB5-4096-B930-9D0B4F251D0A}" type="sibTrans" cxnId="{E7689B23-392C-42E9-8A54-8E60BFC926AB}">
      <dgm:prSet/>
      <dgm:spPr/>
      <dgm:t>
        <a:bodyPr/>
        <a:lstStyle/>
        <a:p>
          <a:endParaRPr lang="en-GB"/>
        </a:p>
      </dgm:t>
    </dgm:pt>
    <dgm:pt modelId="{CCC519E8-002F-4552-BA3C-F4D8575A45A5}" type="pres">
      <dgm:prSet presAssocID="{AC93788C-B563-4A92-8809-E67F6983A46D}" presName="CompostProcess" presStyleCnt="0">
        <dgm:presLayoutVars>
          <dgm:dir/>
          <dgm:resizeHandles val="exact"/>
        </dgm:presLayoutVars>
      </dgm:prSet>
      <dgm:spPr/>
    </dgm:pt>
    <dgm:pt modelId="{9890E83E-4618-4492-98F4-7C7840ADC83A}" type="pres">
      <dgm:prSet presAssocID="{AC93788C-B563-4A92-8809-E67F6983A46D}" presName="arrow" presStyleLbl="bgShp" presStyleIdx="0" presStyleCnt="1"/>
      <dgm:spPr/>
    </dgm:pt>
    <dgm:pt modelId="{9E017258-1BD0-4847-9FE5-422F24CC9ADF}" type="pres">
      <dgm:prSet presAssocID="{AC93788C-B563-4A92-8809-E67F6983A46D}" presName="linearProcess" presStyleCnt="0"/>
      <dgm:spPr/>
    </dgm:pt>
    <dgm:pt modelId="{A320B919-7BF3-422C-A928-08B46006C0B0}" type="pres">
      <dgm:prSet presAssocID="{34F36986-96AA-458D-B579-632991A10E36}" presName="textNode" presStyleLbl="node1" presStyleIdx="0" presStyleCnt="3">
        <dgm:presLayoutVars>
          <dgm:bulletEnabled val="1"/>
        </dgm:presLayoutVars>
      </dgm:prSet>
      <dgm:spPr/>
    </dgm:pt>
    <dgm:pt modelId="{BAD3CEA8-9D5D-4810-9CFA-A3D8D31ED40A}" type="pres">
      <dgm:prSet presAssocID="{AABB7B2D-F647-413F-9CCF-26CF9F6C38F5}" presName="sibTrans" presStyleCnt="0"/>
      <dgm:spPr/>
    </dgm:pt>
    <dgm:pt modelId="{09AD8BF3-BD38-4B55-8401-C4FC7F0B3DB3}" type="pres">
      <dgm:prSet presAssocID="{C923C7F9-6C1D-4785-ABCE-C6A9E3CF86F5}" presName="textNode" presStyleLbl="node1" presStyleIdx="1" presStyleCnt="3">
        <dgm:presLayoutVars>
          <dgm:bulletEnabled val="1"/>
        </dgm:presLayoutVars>
      </dgm:prSet>
      <dgm:spPr/>
    </dgm:pt>
    <dgm:pt modelId="{7847196E-12B1-47D9-A91E-245DCD591C2A}" type="pres">
      <dgm:prSet presAssocID="{CDD7C835-5FF6-4C5F-976D-B3C451AAE87E}" presName="sibTrans" presStyleCnt="0"/>
      <dgm:spPr/>
    </dgm:pt>
    <dgm:pt modelId="{8568215F-4F28-420B-A488-347A98D09071}" type="pres">
      <dgm:prSet presAssocID="{A3759D09-6C4D-4DBD-BDB6-3AAC013609DB}" presName="textNode" presStyleLbl="node1" presStyleIdx="2" presStyleCnt="3">
        <dgm:presLayoutVars>
          <dgm:bulletEnabled val="1"/>
        </dgm:presLayoutVars>
      </dgm:prSet>
      <dgm:spPr/>
    </dgm:pt>
  </dgm:ptLst>
  <dgm:cxnLst>
    <dgm:cxn modelId="{E7689B23-392C-42E9-8A54-8E60BFC926AB}" srcId="{AC93788C-B563-4A92-8809-E67F6983A46D}" destId="{A3759D09-6C4D-4DBD-BDB6-3AAC013609DB}" srcOrd="2" destOrd="0" parTransId="{D744DC21-C96B-49B5-A3BC-E1016FF8A6AF}" sibTransId="{384E26B3-3DB5-4096-B930-9D0B4F251D0A}"/>
    <dgm:cxn modelId="{95A79839-8786-4101-8DDD-183F6572ED60}" type="presOf" srcId="{34F36986-96AA-458D-B579-632991A10E36}" destId="{A320B919-7BF3-422C-A928-08B46006C0B0}" srcOrd="0" destOrd="0" presId="urn:microsoft.com/office/officeart/2005/8/layout/hProcess9"/>
    <dgm:cxn modelId="{4F667B7C-9531-46A8-9467-54B8A8052633}" type="presOf" srcId="{C923C7F9-6C1D-4785-ABCE-C6A9E3CF86F5}" destId="{09AD8BF3-BD38-4B55-8401-C4FC7F0B3DB3}" srcOrd="0" destOrd="0" presId="urn:microsoft.com/office/officeart/2005/8/layout/hProcess9"/>
    <dgm:cxn modelId="{5229E091-3AA3-471A-A0FA-5EA891F0EBD0}" type="presOf" srcId="{AC93788C-B563-4A92-8809-E67F6983A46D}" destId="{CCC519E8-002F-4552-BA3C-F4D8575A45A5}" srcOrd="0" destOrd="0" presId="urn:microsoft.com/office/officeart/2005/8/layout/hProcess9"/>
    <dgm:cxn modelId="{4A9587AD-06B1-4C92-83A6-DFC128D20F73}" srcId="{AC93788C-B563-4A92-8809-E67F6983A46D}" destId="{C923C7F9-6C1D-4785-ABCE-C6A9E3CF86F5}" srcOrd="1" destOrd="0" parTransId="{6B5752D2-4C9B-4C8F-B6D8-14D941798996}" sibTransId="{CDD7C835-5FF6-4C5F-976D-B3C451AAE87E}"/>
    <dgm:cxn modelId="{15CD6ECB-E927-4037-998C-1D8A2DFF36B8}" type="presOf" srcId="{A3759D09-6C4D-4DBD-BDB6-3AAC013609DB}" destId="{8568215F-4F28-420B-A488-347A98D09071}" srcOrd="0" destOrd="0" presId="urn:microsoft.com/office/officeart/2005/8/layout/hProcess9"/>
    <dgm:cxn modelId="{864DC5FB-4A03-431F-A239-579248D2587F}" srcId="{AC93788C-B563-4A92-8809-E67F6983A46D}" destId="{34F36986-96AA-458D-B579-632991A10E36}" srcOrd="0" destOrd="0" parTransId="{BAE26E75-6E16-4F9C-B4DE-A57A06F9C5BE}" sibTransId="{AABB7B2D-F647-413F-9CCF-26CF9F6C38F5}"/>
    <dgm:cxn modelId="{08541C88-3F43-4442-8432-DFF2BFC77608}" type="presParOf" srcId="{CCC519E8-002F-4552-BA3C-F4D8575A45A5}" destId="{9890E83E-4618-4492-98F4-7C7840ADC83A}" srcOrd="0" destOrd="0" presId="urn:microsoft.com/office/officeart/2005/8/layout/hProcess9"/>
    <dgm:cxn modelId="{621B0D79-252A-4776-A67B-FCD76648C976}" type="presParOf" srcId="{CCC519E8-002F-4552-BA3C-F4D8575A45A5}" destId="{9E017258-1BD0-4847-9FE5-422F24CC9ADF}" srcOrd="1" destOrd="0" presId="urn:microsoft.com/office/officeart/2005/8/layout/hProcess9"/>
    <dgm:cxn modelId="{2B2BF571-5433-4A2D-B3A0-FC3A52653499}" type="presParOf" srcId="{9E017258-1BD0-4847-9FE5-422F24CC9ADF}" destId="{A320B919-7BF3-422C-A928-08B46006C0B0}" srcOrd="0" destOrd="0" presId="urn:microsoft.com/office/officeart/2005/8/layout/hProcess9"/>
    <dgm:cxn modelId="{98ED42A7-16C1-495A-93F0-EE209111282E}" type="presParOf" srcId="{9E017258-1BD0-4847-9FE5-422F24CC9ADF}" destId="{BAD3CEA8-9D5D-4810-9CFA-A3D8D31ED40A}" srcOrd="1" destOrd="0" presId="urn:microsoft.com/office/officeart/2005/8/layout/hProcess9"/>
    <dgm:cxn modelId="{3E8A87B0-855E-4119-8FDC-23066448243E}" type="presParOf" srcId="{9E017258-1BD0-4847-9FE5-422F24CC9ADF}" destId="{09AD8BF3-BD38-4B55-8401-C4FC7F0B3DB3}" srcOrd="2" destOrd="0" presId="urn:microsoft.com/office/officeart/2005/8/layout/hProcess9"/>
    <dgm:cxn modelId="{A9FFF9A1-3DCB-4E40-BD45-045A5976E5E6}" type="presParOf" srcId="{9E017258-1BD0-4847-9FE5-422F24CC9ADF}" destId="{7847196E-12B1-47D9-A91E-245DCD591C2A}" srcOrd="3" destOrd="0" presId="urn:microsoft.com/office/officeart/2005/8/layout/hProcess9"/>
    <dgm:cxn modelId="{83274D8F-A60F-4618-A034-44A8A72C08A8}" type="presParOf" srcId="{9E017258-1BD0-4847-9FE5-422F24CC9ADF}" destId="{8568215F-4F28-420B-A488-347A98D0907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10BDE5-C96D-429C-A715-322E01B4CAE7}" type="doc">
      <dgm:prSet loTypeId="urn:microsoft.com/office/officeart/2005/8/layout/pyramid2" loCatId="pyramid" qsTypeId="urn:microsoft.com/office/officeart/2005/8/quickstyle/simple1" qsCatId="simple" csTypeId="urn:microsoft.com/office/officeart/2005/8/colors/accent1_2" csCatId="accent1" phldr="1"/>
      <dgm:spPr/>
    </dgm:pt>
    <dgm:pt modelId="{01E7ED08-4601-49CA-81B7-FA97E17BD716}">
      <dgm:prSet phldrT="[Text]"/>
      <dgm:spPr/>
      <dgm:t>
        <a:bodyPr/>
        <a:lstStyle/>
        <a:p>
          <a:r>
            <a:rPr lang="en-US"/>
            <a:t>Open, supportive and safe environment</a:t>
          </a:r>
          <a:endParaRPr lang="en-GB"/>
        </a:p>
      </dgm:t>
    </dgm:pt>
    <dgm:pt modelId="{831A7F82-5239-4F8F-9E13-7859C7B6C188}" type="parTrans" cxnId="{B5ADB8BE-F010-41DD-9DCA-709EAC475C6A}">
      <dgm:prSet/>
      <dgm:spPr/>
      <dgm:t>
        <a:bodyPr/>
        <a:lstStyle/>
        <a:p>
          <a:endParaRPr lang="en-GB"/>
        </a:p>
      </dgm:t>
    </dgm:pt>
    <dgm:pt modelId="{4A66B147-20D8-4C3D-BAF0-41ABA6D44ED6}" type="sibTrans" cxnId="{B5ADB8BE-F010-41DD-9DCA-709EAC475C6A}">
      <dgm:prSet/>
      <dgm:spPr/>
      <dgm:t>
        <a:bodyPr/>
        <a:lstStyle/>
        <a:p>
          <a:endParaRPr lang="en-GB"/>
        </a:p>
      </dgm:t>
    </dgm:pt>
    <dgm:pt modelId="{4CA96A07-5692-4771-AEC2-0839DCED41EE}">
      <dgm:prSet phldrT="[Text]"/>
      <dgm:spPr/>
      <dgm:t>
        <a:bodyPr/>
        <a:lstStyle/>
        <a:p>
          <a:r>
            <a:rPr lang="en-GB"/>
            <a:t>Good quality supervisory relationship</a:t>
          </a:r>
        </a:p>
      </dgm:t>
    </dgm:pt>
    <dgm:pt modelId="{7823F4C0-10F0-42E7-9E20-FF56E21555A9}" type="parTrans" cxnId="{34502D05-D18F-46B4-8CB2-529420FC01B3}">
      <dgm:prSet/>
      <dgm:spPr/>
      <dgm:t>
        <a:bodyPr/>
        <a:lstStyle/>
        <a:p>
          <a:endParaRPr lang="en-GB"/>
        </a:p>
      </dgm:t>
    </dgm:pt>
    <dgm:pt modelId="{FE847F85-1E05-462B-B783-410E38ED8678}" type="sibTrans" cxnId="{34502D05-D18F-46B4-8CB2-529420FC01B3}">
      <dgm:prSet/>
      <dgm:spPr/>
      <dgm:t>
        <a:bodyPr/>
        <a:lstStyle/>
        <a:p>
          <a:endParaRPr lang="en-GB"/>
        </a:p>
      </dgm:t>
    </dgm:pt>
    <dgm:pt modelId="{C5B4E1DE-1B22-4A4A-B72B-E5367709474C}">
      <dgm:prSet/>
      <dgm:spPr/>
      <dgm:t>
        <a:bodyPr/>
        <a:lstStyle/>
        <a:p>
          <a:r>
            <a:rPr lang="en-GB"/>
            <a:t>Cultural awareness</a:t>
          </a:r>
        </a:p>
      </dgm:t>
    </dgm:pt>
    <dgm:pt modelId="{C362DABA-350D-475C-9EC7-7251331F2163}" type="parTrans" cxnId="{0737F8C9-8F03-4954-ACB2-2718E57CD4A0}">
      <dgm:prSet/>
      <dgm:spPr/>
      <dgm:t>
        <a:bodyPr/>
        <a:lstStyle/>
        <a:p>
          <a:endParaRPr lang="en-GB"/>
        </a:p>
      </dgm:t>
    </dgm:pt>
    <dgm:pt modelId="{3065770B-BAB1-4952-B564-E9FBD2B4E015}" type="sibTrans" cxnId="{0737F8C9-8F03-4954-ACB2-2718E57CD4A0}">
      <dgm:prSet/>
      <dgm:spPr/>
      <dgm:t>
        <a:bodyPr/>
        <a:lstStyle/>
        <a:p>
          <a:endParaRPr lang="en-GB"/>
        </a:p>
      </dgm:t>
    </dgm:pt>
    <dgm:pt modelId="{242EEBB9-2AD6-4451-ABC7-773DE5DE32EC}">
      <dgm:prSet/>
      <dgm:spPr/>
      <dgm:t>
        <a:bodyPr/>
        <a:lstStyle/>
        <a:p>
          <a:r>
            <a:rPr lang="en-GB"/>
            <a:t>Quality and timely feedback </a:t>
          </a:r>
        </a:p>
      </dgm:t>
    </dgm:pt>
    <dgm:pt modelId="{2373D425-40C2-45E3-8EA1-55EBFBA33CC4}" type="parTrans" cxnId="{D2616014-9974-4950-8CA9-1CFD46A6FB78}">
      <dgm:prSet/>
      <dgm:spPr/>
      <dgm:t>
        <a:bodyPr/>
        <a:lstStyle/>
        <a:p>
          <a:endParaRPr lang="en-GB"/>
        </a:p>
      </dgm:t>
    </dgm:pt>
    <dgm:pt modelId="{8A49CA98-5D38-4318-AD7B-679FA066098D}" type="sibTrans" cxnId="{D2616014-9974-4950-8CA9-1CFD46A6FB78}">
      <dgm:prSet/>
      <dgm:spPr/>
      <dgm:t>
        <a:bodyPr/>
        <a:lstStyle/>
        <a:p>
          <a:endParaRPr lang="en-GB"/>
        </a:p>
      </dgm:t>
    </dgm:pt>
    <dgm:pt modelId="{92B89DA2-02D7-415B-BD18-376A3F90E7C3}" type="pres">
      <dgm:prSet presAssocID="{3010BDE5-C96D-429C-A715-322E01B4CAE7}" presName="compositeShape" presStyleCnt="0">
        <dgm:presLayoutVars>
          <dgm:dir/>
          <dgm:resizeHandles/>
        </dgm:presLayoutVars>
      </dgm:prSet>
      <dgm:spPr/>
    </dgm:pt>
    <dgm:pt modelId="{79997F17-AB4D-4E96-972D-B0F44388E339}" type="pres">
      <dgm:prSet presAssocID="{3010BDE5-C96D-429C-A715-322E01B4CAE7}" presName="pyramid" presStyleLbl="node1" presStyleIdx="0" presStyleCnt="1"/>
      <dgm:spPr/>
    </dgm:pt>
    <dgm:pt modelId="{E6FDF0A8-4C8E-4E03-89A4-E6E20A14470D}" type="pres">
      <dgm:prSet presAssocID="{3010BDE5-C96D-429C-A715-322E01B4CAE7}" presName="theList" presStyleCnt="0"/>
      <dgm:spPr/>
    </dgm:pt>
    <dgm:pt modelId="{58D39B89-C88C-4CCA-BDC3-A4D7AEF88720}" type="pres">
      <dgm:prSet presAssocID="{01E7ED08-4601-49CA-81B7-FA97E17BD716}" presName="aNode" presStyleLbl="fgAcc1" presStyleIdx="0" presStyleCnt="4">
        <dgm:presLayoutVars>
          <dgm:bulletEnabled val="1"/>
        </dgm:presLayoutVars>
      </dgm:prSet>
      <dgm:spPr/>
    </dgm:pt>
    <dgm:pt modelId="{8715C0B6-01ED-415F-AB18-16F6A69D54E5}" type="pres">
      <dgm:prSet presAssocID="{01E7ED08-4601-49CA-81B7-FA97E17BD716}" presName="aSpace" presStyleCnt="0"/>
      <dgm:spPr/>
    </dgm:pt>
    <dgm:pt modelId="{C3243045-5A8F-4EA1-9C94-6131ACBC413C}" type="pres">
      <dgm:prSet presAssocID="{4CA96A07-5692-4771-AEC2-0839DCED41EE}" presName="aNode" presStyleLbl="fgAcc1" presStyleIdx="1" presStyleCnt="4">
        <dgm:presLayoutVars>
          <dgm:bulletEnabled val="1"/>
        </dgm:presLayoutVars>
      </dgm:prSet>
      <dgm:spPr/>
    </dgm:pt>
    <dgm:pt modelId="{90250C6C-1C74-4D4A-B862-80597015291C}" type="pres">
      <dgm:prSet presAssocID="{4CA96A07-5692-4771-AEC2-0839DCED41EE}" presName="aSpace" presStyleCnt="0"/>
      <dgm:spPr/>
    </dgm:pt>
    <dgm:pt modelId="{908C4F83-78BE-4B88-9F8A-6EB524F39682}" type="pres">
      <dgm:prSet presAssocID="{C5B4E1DE-1B22-4A4A-B72B-E5367709474C}" presName="aNode" presStyleLbl="fgAcc1" presStyleIdx="2" presStyleCnt="4">
        <dgm:presLayoutVars>
          <dgm:bulletEnabled val="1"/>
        </dgm:presLayoutVars>
      </dgm:prSet>
      <dgm:spPr/>
    </dgm:pt>
    <dgm:pt modelId="{63336FED-0983-4A74-B559-29AD6D232D22}" type="pres">
      <dgm:prSet presAssocID="{C5B4E1DE-1B22-4A4A-B72B-E5367709474C}" presName="aSpace" presStyleCnt="0"/>
      <dgm:spPr/>
    </dgm:pt>
    <dgm:pt modelId="{906B4DDB-1399-41F5-A7BC-7F60513643D8}" type="pres">
      <dgm:prSet presAssocID="{242EEBB9-2AD6-4451-ABC7-773DE5DE32EC}" presName="aNode" presStyleLbl="fgAcc1" presStyleIdx="3" presStyleCnt="4">
        <dgm:presLayoutVars>
          <dgm:bulletEnabled val="1"/>
        </dgm:presLayoutVars>
      </dgm:prSet>
      <dgm:spPr/>
    </dgm:pt>
    <dgm:pt modelId="{C1312357-E48E-44CC-8A67-407E947B3A23}" type="pres">
      <dgm:prSet presAssocID="{242EEBB9-2AD6-4451-ABC7-773DE5DE32EC}" presName="aSpace" presStyleCnt="0"/>
      <dgm:spPr/>
    </dgm:pt>
  </dgm:ptLst>
  <dgm:cxnLst>
    <dgm:cxn modelId="{34502D05-D18F-46B4-8CB2-529420FC01B3}" srcId="{3010BDE5-C96D-429C-A715-322E01B4CAE7}" destId="{4CA96A07-5692-4771-AEC2-0839DCED41EE}" srcOrd="1" destOrd="0" parTransId="{7823F4C0-10F0-42E7-9E20-FF56E21555A9}" sibTransId="{FE847F85-1E05-462B-B783-410E38ED8678}"/>
    <dgm:cxn modelId="{401FC40C-E55C-4A3C-90CF-1680D19DA24D}" type="presOf" srcId="{C5B4E1DE-1B22-4A4A-B72B-E5367709474C}" destId="{908C4F83-78BE-4B88-9F8A-6EB524F39682}" srcOrd="0" destOrd="0" presId="urn:microsoft.com/office/officeart/2005/8/layout/pyramid2"/>
    <dgm:cxn modelId="{D2616014-9974-4950-8CA9-1CFD46A6FB78}" srcId="{3010BDE5-C96D-429C-A715-322E01B4CAE7}" destId="{242EEBB9-2AD6-4451-ABC7-773DE5DE32EC}" srcOrd="3" destOrd="0" parTransId="{2373D425-40C2-45E3-8EA1-55EBFBA33CC4}" sibTransId="{8A49CA98-5D38-4318-AD7B-679FA066098D}"/>
    <dgm:cxn modelId="{79B2AF34-3BDB-48F1-BF7A-30B74BAF3BE8}" type="presOf" srcId="{242EEBB9-2AD6-4451-ABC7-773DE5DE32EC}" destId="{906B4DDB-1399-41F5-A7BC-7F60513643D8}" srcOrd="0" destOrd="0" presId="urn:microsoft.com/office/officeart/2005/8/layout/pyramid2"/>
    <dgm:cxn modelId="{9E0DF779-1193-4321-AA99-BD9C6830E24D}" type="presOf" srcId="{3010BDE5-C96D-429C-A715-322E01B4CAE7}" destId="{92B89DA2-02D7-415B-BD18-376A3F90E7C3}" srcOrd="0" destOrd="0" presId="urn:microsoft.com/office/officeart/2005/8/layout/pyramid2"/>
    <dgm:cxn modelId="{D2A49480-EAA0-4801-BC6F-C91483AFDDB3}" type="presOf" srcId="{01E7ED08-4601-49CA-81B7-FA97E17BD716}" destId="{58D39B89-C88C-4CCA-BDC3-A4D7AEF88720}" srcOrd="0" destOrd="0" presId="urn:microsoft.com/office/officeart/2005/8/layout/pyramid2"/>
    <dgm:cxn modelId="{463CB9B1-1071-4789-B18B-CD237CE5A6C5}" type="presOf" srcId="{4CA96A07-5692-4771-AEC2-0839DCED41EE}" destId="{C3243045-5A8F-4EA1-9C94-6131ACBC413C}" srcOrd="0" destOrd="0" presId="urn:microsoft.com/office/officeart/2005/8/layout/pyramid2"/>
    <dgm:cxn modelId="{B5ADB8BE-F010-41DD-9DCA-709EAC475C6A}" srcId="{3010BDE5-C96D-429C-A715-322E01B4CAE7}" destId="{01E7ED08-4601-49CA-81B7-FA97E17BD716}" srcOrd="0" destOrd="0" parTransId="{831A7F82-5239-4F8F-9E13-7859C7B6C188}" sibTransId="{4A66B147-20D8-4C3D-BAF0-41ABA6D44ED6}"/>
    <dgm:cxn modelId="{0737F8C9-8F03-4954-ACB2-2718E57CD4A0}" srcId="{3010BDE5-C96D-429C-A715-322E01B4CAE7}" destId="{C5B4E1DE-1B22-4A4A-B72B-E5367709474C}" srcOrd="2" destOrd="0" parTransId="{C362DABA-350D-475C-9EC7-7251331F2163}" sibTransId="{3065770B-BAB1-4952-B564-E9FBD2B4E015}"/>
    <dgm:cxn modelId="{32FB8A50-5E9A-49A7-8036-ED9959047D0B}" type="presParOf" srcId="{92B89DA2-02D7-415B-BD18-376A3F90E7C3}" destId="{79997F17-AB4D-4E96-972D-B0F44388E339}" srcOrd="0" destOrd="0" presId="urn:microsoft.com/office/officeart/2005/8/layout/pyramid2"/>
    <dgm:cxn modelId="{76DBDA06-2CCB-4563-B6BF-BBD5A5AF34D5}" type="presParOf" srcId="{92B89DA2-02D7-415B-BD18-376A3F90E7C3}" destId="{E6FDF0A8-4C8E-4E03-89A4-E6E20A14470D}" srcOrd="1" destOrd="0" presId="urn:microsoft.com/office/officeart/2005/8/layout/pyramid2"/>
    <dgm:cxn modelId="{0936C427-90B4-47ED-A9A0-4F914AA20A23}" type="presParOf" srcId="{E6FDF0A8-4C8E-4E03-89A4-E6E20A14470D}" destId="{58D39B89-C88C-4CCA-BDC3-A4D7AEF88720}" srcOrd="0" destOrd="0" presId="urn:microsoft.com/office/officeart/2005/8/layout/pyramid2"/>
    <dgm:cxn modelId="{B0F4F22E-3405-4E16-B573-8C26DFD25126}" type="presParOf" srcId="{E6FDF0A8-4C8E-4E03-89A4-E6E20A14470D}" destId="{8715C0B6-01ED-415F-AB18-16F6A69D54E5}" srcOrd="1" destOrd="0" presId="urn:microsoft.com/office/officeart/2005/8/layout/pyramid2"/>
    <dgm:cxn modelId="{E45B5770-F6F0-4750-940B-20BB92D7FC69}" type="presParOf" srcId="{E6FDF0A8-4C8E-4E03-89A4-E6E20A14470D}" destId="{C3243045-5A8F-4EA1-9C94-6131ACBC413C}" srcOrd="2" destOrd="0" presId="urn:microsoft.com/office/officeart/2005/8/layout/pyramid2"/>
    <dgm:cxn modelId="{CA8E98E9-09DD-49FD-B016-7C41CC9FC9E9}" type="presParOf" srcId="{E6FDF0A8-4C8E-4E03-89A4-E6E20A14470D}" destId="{90250C6C-1C74-4D4A-B862-80597015291C}" srcOrd="3" destOrd="0" presId="urn:microsoft.com/office/officeart/2005/8/layout/pyramid2"/>
    <dgm:cxn modelId="{5A1C74AA-5501-45DC-8878-5C17CADEC6E7}" type="presParOf" srcId="{E6FDF0A8-4C8E-4E03-89A4-E6E20A14470D}" destId="{908C4F83-78BE-4B88-9F8A-6EB524F39682}" srcOrd="4" destOrd="0" presId="urn:microsoft.com/office/officeart/2005/8/layout/pyramid2"/>
    <dgm:cxn modelId="{6879121B-EBD0-472F-956C-6152B8A25D99}" type="presParOf" srcId="{E6FDF0A8-4C8E-4E03-89A4-E6E20A14470D}" destId="{63336FED-0983-4A74-B559-29AD6D232D22}" srcOrd="5" destOrd="0" presId="urn:microsoft.com/office/officeart/2005/8/layout/pyramid2"/>
    <dgm:cxn modelId="{1FEA5D4F-8D70-4AA2-AC1E-C99BA017EA89}" type="presParOf" srcId="{E6FDF0A8-4C8E-4E03-89A4-E6E20A14470D}" destId="{906B4DDB-1399-41F5-A7BC-7F60513643D8}" srcOrd="6" destOrd="0" presId="urn:microsoft.com/office/officeart/2005/8/layout/pyramid2"/>
    <dgm:cxn modelId="{F7C2051E-B169-4DF5-B803-8CFBAF8F9A15}" type="presParOf" srcId="{E6FDF0A8-4C8E-4E03-89A4-E6E20A14470D}" destId="{C1312357-E48E-44CC-8A67-407E947B3A23}"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492E21-15BA-4894-A749-659DEC3076C0}"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FEEC6AB0-BA7A-4881-8AAB-AABC25EAD494}">
      <dgm:prSet phldrT="[Text]" custT="1"/>
      <dgm:spPr/>
      <dgm:t>
        <a:bodyPr/>
        <a:lstStyle/>
        <a:p>
          <a:r>
            <a:rPr lang="en-GB" sz="1800">
              <a:solidFill>
                <a:schemeClr val="tx1"/>
              </a:solidFill>
            </a:rPr>
            <a:t>Management or organisation not supportive </a:t>
          </a:r>
        </a:p>
      </dgm:t>
    </dgm:pt>
    <dgm:pt modelId="{C88BE966-1E35-47F9-B921-6B61531E6121}" type="parTrans" cxnId="{40BE267B-DC52-4741-B29E-B5A79D721A91}">
      <dgm:prSet/>
      <dgm:spPr/>
      <dgm:t>
        <a:bodyPr/>
        <a:lstStyle/>
        <a:p>
          <a:endParaRPr lang="en-GB" sz="1400"/>
        </a:p>
      </dgm:t>
    </dgm:pt>
    <dgm:pt modelId="{C4A97582-8127-4121-AE28-05BD32647009}" type="sibTrans" cxnId="{40BE267B-DC52-4741-B29E-B5A79D721A91}">
      <dgm:prSet/>
      <dgm:spPr/>
      <dgm:t>
        <a:bodyPr/>
        <a:lstStyle/>
        <a:p>
          <a:endParaRPr lang="en-GB" sz="1400"/>
        </a:p>
      </dgm:t>
    </dgm:pt>
    <dgm:pt modelId="{79A30652-D56F-4434-8CF5-90014412953E}">
      <dgm:prSet phldrT="[Text]" custT="1"/>
      <dgm:spPr/>
      <dgm:t>
        <a:bodyPr/>
        <a:lstStyle/>
        <a:p>
          <a:r>
            <a:rPr lang="en-US" sz="1800">
              <a:solidFill>
                <a:schemeClr val="tx1"/>
              </a:solidFill>
            </a:rPr>
            <a:t>Lack of relationship and trust </a:t>
          </a:r>
          <a:endParaRPr lang="en-GB" sz="1800">
            <a:solidFill>
              <a:schemeClr val="tx1"/>
            </a:solidFill>
          </a:endParaRPr>
        </a:p>
      </dgm:t>
    </dgm:pt>
    <dgm:pt modelId="{E9482A02-F8F0-4DCF-8656-09A15E6E8C54}" type="parTrans" cxnId="{784A2C9E-826A-4D33-81FC-73C996F56AB0}">
      <dgm:prSet/>
      <dgm:spPr/>
      <dgm:t>
        <a:bodyPr/>
        <a:lstStyle/>
        <a:p>
          <a:endParaRPr lang="en-GB" sz="1400"/>
        </a:p>
      </dgm:t>
    </dgm:pt>
    <dgm:pt modelId="{8B7776D4-60E0-42AA-B308-F1F2D3E53D84}" type="sibTrans" cxnId="{784A2C9E-826A-4D33-81FC-73C996F56AB0}">
      <dgm:prSet/>
      <dgm:spPr/>
      <dgm:t>
        <a:bodyPr/>
        <a:lstStyle/>
        <a:p>
          <a:endParaRPr lang="en-GB" sz="1400"/>
        </a:p>
      </dgm:t>
    </dgm:pt>
    <dgm:pt modelId="{37A8B3A8-80F4-4FCA-9EE0-53A8C9CA0B0D}">
      <dgm:prSet phldrT="[Text]" custT="1"/>
      <dgm:spPr/>
      <dgm:t>
        <a:bodyPr/>
        <a:lstStyle/>
        <a:p>
          <a:r>
            <a:rPr lang="en-US" sz="1800">
              <a:solidFill>
                <a:schemeClr val="tx1"/>
              </a:solidFill>
            </a:rPr>
            <a:t>Lack of understanding</a:t>
          </a:r>
          <a:endParaRPr lang="en-GB" sz="1800">
            <a:solidFill>
              <a:schemeClr val="tx1"/>
            </a:solidFill>
          </a:endParaRPr>
        </a:p>
      </dgm:t>
    </dgm:pt>
    <dgm:pt modelId="{F5BDC3BC-508F-499B-AA64-B55F690664B8}" type="parTrans" cxnId="{8577A059-CB13-4669-898E-E0CF329F7C42}">
      <dgm:prSet/>
      <dgm:spPr/>
      <dgm:t>
        <a:bodyPr/>
        <a:lstStyle/>
        <a:p>
          <a:endParaRPr lang="en-GB" sz="1400"/>
        </a:p>
      </dgm:t>
    </dgm:pt>
    <dgm:pt modelId="{D4A0A5DC-3E77-4EDC-912A-C6BF8928D86C}" type="sibTrans" cxnId="{8577A059-CB13-4669-898E-E0CF329F7C42}">
      <dgm:prSet/>
      <dgm:spPr/>
      <dgm:t>
        <a:bodyPr/>
        <a:lstStyle/>
        <a:p>
          <a:endParaRPr lang="en-GB" sz="1400"/>
        </a:p>
      </dgm:t>
    </dgm:pt>
    <dgm:pt modelId="{21015DB6-F3E2-4F0C-AA0D-9700F9A9DF08}">
      <dgm:prSet phldrT="[Text]" custT="1"/>
      <dgm:spPr/>
      <dgm:t>
        <a:bodyPr/>
        <a:lstStyle/>
        <a:p>
          <a:r>
            <a:rPr lang="en-GB" sz="1800">
              <a:solidFill>
                <a:schemeClr val="tx1"/>
              </a:solidFill>
            </a:rPr>
            <a:t>Contextual factors</a:t>
          </a:r>
        </a:p>
      </dgm:t>
    </dgm:pt>
    <dgm:pt modelId="{5609882E-E1DD-4DCF-A1A5-2787B0B249B9}" type="parTrans" cxnId="{44CDB08C-A3FD-41C6-9BB8-AF8AEA397707}">
      <dgm:prSet/>
      <dgm:spPr/>
      <dgm:t>
        <a:bodyPr/>
        <a:lstStyle/>
        <a:p>
          <a:endParaRPr lang="en-GB" sz="1400"/>
        </a:p>
      </dgm:t>
    </dgm:pt>
    <dgm:pt modelId="{B709C657-BFB4-4C14-9F26-FE0AE73A4D12}" type="sibTrans" cxnId="{44CDB08C-A3FD-41C6-9BB8-AF8AEA397707}">
      <dgm:prSet/>
      <dgm:spPr/>
      <dgm:t>
        <a:bodyPr/>
        <a:lstStyle/>
        <a:p>
          <a:endParaRPr lang="en-GB" sz="1400"/>
        </a:p>
      </dgm:t>
    </dgm:pt>
    <dgm:pt modelId="{2036A809-E58B-4EC9-9EB8-D4B853B6AF5A}">
      <dgm:prSet custT="1"/>
      <dgm:spPr/>
      <dgm:t>
        <a:bodyPr/>
        <a:lstStyle/>
        <a:p>
          <a:r>
            <a:rPr lang="en-US" sz="1800">
              <a:solidFill>
                <a:schemeClr val="tx1"/>
              </a:solidFill>
            </a:rPr>
            <a:t>Lack of supervisor skills, training and support</a:t>
          </a:r>
          <a:endParaRPr lang="en-GB" sz="1800">
            <a:solidFill>
              <a:schemeClr val="tx1"/>
            </a:solidFill>
          </a:endParaRPr>
        </a:p>
      </dgm:t>
    </dgm:pt>
    <dgm:pt modelId="{E21FB996-9089-463F-BB72-B22A372A0FD2}" type="parTrans" cxnId="{85B39F82-2CB9-41ED-A240-436433D674BF}">
      <dgm:prSet/>
      <dgm:spPr/>
      <dgm:t>
        <a:bodyPr/>
        <a:lstStyle/>
        <a:p>
          <a:endParaRPr lang="en-GB" sz="1400"/>
        </a:p>
      </dgm:t>
    </dgm:pt>
    <dgm:pt modelId="{D2506507-9E7D-4AA2-93D5-0489BCD6A84C}" type="sibTrans" cxnId="{85B39F82-2CB9-41ED-A240-436433D674BF}">
      <dgm:prSet/>
      <dgm:spPr/>
      <dgm:t>
        <a:bodyPr/>
        <a:lstStyle/>
        <a:p>
          <a:endParaRPr lang="en-GB" sz="1400"/>
        </a:p>
      </dgm:t>
    </dgm:pt>
    <dgm:pt modelId="{96D909EE-212D-4B55-A0F9-EBDBB1B3B195}" type="pres">
      <dgm:prSet presAssocID="{A7492E21-15BA-4894-A749-659DEC3076C0}" presName="cycle" presStyleCnt="0">
        <dgm:presLayoutVars>
          <dgm:dir/>
          <dgm:resizeHandles val="exact"/>
        </dgm:presLayoutVars>
      </dgm:prSet>
      <dgm:spPr/>
    </dgm:pt>
    <dgm:pt modelId="{735C58A3-41D5-4C00-88E1-615EC878D06F}" type="pres">
      <dgm:prSet presAssocID="{FEEC6AB0-BA7A-4881-8AAB-AABC25EAD494}" presName="node" presStyleLbl="node1" presStyleIdx="0" presStyleCnt="5" custScaleX="121487" custScaleY="133554">
        <dgm:presLayoutVars>
          <dgm:bulletEnabled val="1"/>
        </dgm:presLayoutVars>
      </dgm:prSet>
      <dgm:spPr/>
    </dgm:pt>
    <dgm:pt modelId="{53DB923B-A911-4DF4-AE5B-0044243996D3}" type="pres">
      <dgm:prSet presAssocID="{FEEC6AB0-BA7A-4881-8AAB-AABC25EAD494}" presName="spNode" presStyleCnt="0"/>
      <dgm:spPr/>
    </dgm:pt>
    <dgm:pt modelId="{CDAD9B1E-6363-475F-8420-0502F5ADEF66}" type="pres">
      <dgm:prSet presAssocID="{C4A97582-8127-4121-AE28-05BD32647009}" presName="sibTrans" presStyleLbl="sibTrans1D1" presStyleIdx="0" presStyleCnt="5"/>
      <dgm:spPr/>
    </dgm:pt>
    <dgm:pt modelId="{D1E0D8C0-34CC-4AFE-A722-50BDD015064F}" type="pres">
      <dgm:prSet presAssocID="{2036A809-E58B-4EC9-9EB8-D4B853B6AF5A}" presName="node" presStyleLbl="node1" presStyleIdx="1" presStyleCnt="5" custScaleX="128419" custScaleY="133690">
        <dgm:presLayoutVars>
          <dgm:bulletEnabled val="1"/>
        </dgm:presLayoutVars>
      </dgm:prSet>
      <dgm:spPr/>
    </dgm:pt>
    <dgm:pt modelId="{AD16D7F4-58E9-4415-B199-E1EAA4B113BC}" type="pres">
      <dgm:prSet presAssocID="{2036A809-E58B-4EC9-9EB8-D4B853B6AF5A}" presName="spNode" presStyleCnt="0"/>
      <dgm:spPr/>
    </dgm:pt>
    <dgm:pt modelId="{3332C9D6-D16C-4123-83F6-C73238BE5C0B}" type="pres">
      <dgm:prSet presAssocID="{D2506507-9E7D-4AA2-93D5-0489BCD6A84C}" presName="sibTrans" presStyleLbl="sibTrans1D1" presStyleIdx="1" presStyleCnt="5"/>
      <dgm:spPr/>
    </dgm:pt>
    <dgm:pt modelId="{9E54964C-6158-4404-977C-59925F132ADD}" type="pres">
      <dgm:prSet presAssocID="{79A30652-D56F-4434-8CF5-90014412953E}" presName="node" presStyleLbl="node1" presStyleIdx="2" presStyleCnt="5" custScaleX="123742" custScaleY="142704">
        <dgm:presLayoutVars>
          <dgm:bulletEnabled val="1"/>
        </dgm:presLayoutVars>
      </dgm:prSet>
      <dgm:spPr/>
    </dgm:pt>
    <dgm:pt modelId="{A4BC2B91-919F-4740-9C93-55A6AAEFF678}" type="pres">
      <dgm:prSet presAssocID="{79A30652-D56F-4434-8CF5-90014412953E}" presName="spNode" presStyleCnt="0"/>
      <dgm:spPr/>
    </dgm:pt>
    <dgm:pt modelId="{734E08B5-40EC-4E9C-B36F-803EBB13B05F}" type="pres">
      <dgm:prSet presAssocID="{8B7776D4-60E0-42AA-B308-F1F2D3E53D84}" presName="sibTrans" presStyleLbl="sibTrans1D1" presStyleIdx="2" presStyleCnt="5"/>
      <dgm:spPr/>
    </dgm:pt>
    <dgm:pt modelId="{5CB989C3-8123-4400-AD53-C39EA2E5E9A5}" type="pres">
      <dgm:prSet presAssocID="{37A8B3A8-80F4-4FCA-9EE0-53A8C9CA0B0D}" presName="node" presStyleLbl="node1" presStyleIdx="3" presStyleCnt="5" custScaleX="121420" custScaleY="134286">
        <dgm:presLayoutVars>
          <dgm:bulletEnabled val="1"/>
        </dgm:presLayoutVars>
      </dgm:prSet>
      <dgm:spPr/>
    </dgm:pt>
    <dgm:pt modelId="{4610F61E-22DE-4791-95E2-4A88A1F1E2CD}" type="pres">
      <dgm:prSet presAssocID="{37A8B3A8-80F4-4FCA-9EE0-53A8C9CA0B0D}" presName="spNode" presStyleCnt="0"/>
      <dgm:spPr/>
    </dgm:pt>
    <dgm:pt modelId="{C11F70B6-9AA6-4706-817A-1767539BCDF5}" type="pres">
      <dgm:prSet presAssocID="{D4A0A5DC-3E77-4EDC-912A-C6BF8928D86C}" presName="sibTrans" presStyleLbl="sibTrans1D1" presStyleIdx="3" presStyleCnt="5"/>
      <dgm:spPr/>
    </dgm:pt>
    <dgm:pt modelId="{6B7902C6-2449-47D2-B557-E2F0341A8CB0}" type="pres">
      <dgm:prSet presAssocID="{21015DB6-F3E2-4F0C-AA0D-9700F9A9DF08}" presName="node" presStyleLbl="node1" presStyleIdx="4" presStyleCnt="5" custScaleX="123339" custScaleY="132709">
        <dgm:presLayoutVars>
          <dgm:bulletEnabled val="1"/>
        </dgm:presLayoutVars>
      </dgm:prSet>
      <dgm:spPr/>
    </dgm:pt>
    <dgm:pt modelId="{3BD09771-DEB4-40AD-9E15-90B4027D219A}" type="pres">
      <dgm:prSet presAssocID="{21015DB6-F3E2-4F0C-AA0D-9700F9A9DF08}" presName="spNode" presStyleCnt="0"/>
      <dgm:spPr/>
    </dgm:pt>
    <dgm:pt modelId="{FE921A3C-6CFE-47E2-8145-074ED73692AB}" type="pres">
      <dgm:prSet presAssocID="{B709C657-BFB4-4C14-9F26-FE0AE73A4D12}" presName="sibTrans" presStyleLbl="sibTrans1D1" presStyleIdx="4" presStyleCnt="5"/>
      <dgm:spPr/>
    </dgm:pt>
  </dgm:ptLst>
  <dgm:cxnLst>
    <dgm:cxn modelId="{11D1C00E-3F42-4B5D-961D-BEE1A3417DAE}" type="presOf" srcId="{C4A97582-8127-4121-AE28-05BD32647009}" destId="{CDAD9B1E-6363-475F-8420-0502F5ADEF66}" srcOrd="0" destOrd="0" presId="urn:microsoft.com/office/officeart/2005/8/layout/cycle5"/>
    <dgm:cxn modelId="{E3C0F920-645A-428D-A24F-27B43DFE4DC2}" type="presOf" srcId="{8B7776D4-60E0-42AA-B308-F1F2D3E53D84}" destId="{734E08B5-40EC-4E9C-B36F-803EBB13B05F}" srcOrd="0" destOrd="0" presId="urn:microsoft.com/office/officeart/2005/8/layout/cycle5"/>
    <dgm:cxn modelId="{B25B7621-5378-4E43-AF79-AD5BD5DB36C6}" type="presOf" srcId="{37A8B3A8-80F4-4FCA-9EE0-53A8C9CA0B0D}" destId="{5CB989C3-8123-4400-AD53-C39EA2E5E9A5}" srcOrd="0" destOrd="0" presId="urn:microsoft.com/office/officeart/2005/8/layout/cycle5"/>
    <dgm:cxn modelId="{7BF48F2E-E793-4A48-858A-4217FC91EB0B}" type="presOf" srcId="{21015DB6-F3E2-4F0C-AA0D-9700F9A9DF08}" destId="{6B7902C6-2449-47D2-B557-E2F0341A8CB0}" srcOrd="0" destOrd="0" presId="urn:microsoft.com/office/officeart/2005/8/layout/cycle5"/>
    <dgm:cxn modelId="{CAA40368-418A-4EE2-A064-2D57BB90C7AB}" type="presOf" srcId="{79A30652-D56F-4434-8CF5-90014412953E}" destId="{9E54964C-6158-4404-977C-59925F132ADD}" srcOrd="0" destOrd="0" presId="urn:microsoft.com/office/officeart/2005/8/layout/cycle5"/>
    <dgm:cxn modelId="{45D6B171-F5A0-49F5-87E0-8D5343430471}" type="presOf" srcId="{A7492E21-15BA-4894-A749-659DEC3076C0}" destId="{96D909EE-212D-4B55-A0F9-EBDBB1B3B195}" srcOrd="0" destOrd="0" presId="urn:microsoft.com/office/officeart/2005/8/layout/cycle5"/>
    <dgm:cxn modelId="{8577A059-CB13-4669-898E-E0CF329F7C42}" srcId="{A7492E21-15BA-4894-A749-659DEC3076C0}" destId="{37A8B3A8-80F4-4FCA-9EE0-53A8C9CA0B0D}" srcOrd="3" destOrd="0" parTransId="{F5BDC3BC-508F-499B-AA64-B55F690664B8}" sibTransId="{D4A0A5DC-3E77-4EDC-912A-C6BF8928D86C}"/>
    <dgm:cxn modelId="{40BE267B-DC52-4741-B29E-B5A79D721A91}" srcId="{A7492E21-15BA-4894-A749-659DEC3076C0}" destId="{FEEC6AB0-BA7A-4881-8AAB-AABC25EAD494}" srcOrd="0" destOrd="0" parTransId="{C88BE966-1E35-47F9-B921-6B61531E6121}" sibTransId="{C4A97582-8127-4121-AE28-05BD32647009}"/>
    <dgm:cxn modelId="{85B39F82-2CB9-41ED-A240-436433D674BF}" srcId="{A7492E21-15BA-4894-A749-659DEC3076C0}" destId="{2036A809-E58B-4EC9-9EB8-D4B853B6AF5A}" srcOrd="1" destOrd="0" parTransId="{E21FB996-9089-463F-BB72-B22A372A0FD2}" sibTransId="{D2506507-9E7D-4AA2-93D5-0489BCD6A84C}"/>
    <dgm:cxn modelId="{434A3A8B-A1E8-47EA-9612-03E65E12D0C9}" type="presOf" srcId="{D4A0A5DC-3E77-4EDC-912A-C6BF8928D86C}" destId="{C11F70B6-9AA6-4706-817A-1767539BCDF5}" srcOrd="0" destOrd="0" presId="urn:microsoft.com/office/officeart/2005/8/layout/cycle5"/>
    <dgm:cxn modelId="{44CDB08C-A3FD-41C6-9BB8-AF8AEA397707}" srcId="{A7492E21-15BA-4894-A749-659DEC3076C0}" destId="{21015DB6-F3E2-4F0C-AA0D-9700F9A9DF08}" srcOrd="4" destOrd="0" parTransId="{5609882E-E1DD-4DCF-A1A5-2787B0B249B9}" sibTransId="{B709C657-BFB4-4C14-9F26-FE0AE73A4D12}"/>
    <dgm:cxn modelId="{AFB40F94-FD13-4F07-BD04-E19AAE0E1B7B}" type="presOf" srcId="{FEEC6AB0-BA7A-4881-8AAB-AABC25EAD494}" destId="{735C58A3-41D5-4C00-88E1-615EC878D06F}" srcOrd="0" destOrd="0" presId="urn:microsoft.com/office/officeart/2005/8/layout/cycle5"/>
    <dgm:cxn modelId="{784A2C9E-826A-4D33-81FC-73C996F56AB0}" srcId="{A7492E21-15BA-4894-A749-659DEC3076C0}" destId="{79A30652-D56F-4434-8CF5-90014412953E}" srcOrd="2" destOrd="0" parTransId="{E9482A02-F8F0-4DCF-8656-09A15E6E8C54}" sibTransId="{8B7776D4-60E0-42AA-B308-F1F2D3E53D84}"/>
    <dgm:cxn modelId="{4FA359BB-2E3A-4926-8B4B-C6A29878E429}" type="presOf" srcId="{2036A809-E58B-4EC9-9EB8-D4B853B6AF5A}" destId="{D1E0D8C0-34CC-4AFE-A722-50BDD015064F}" srcOrd="0" destOrd="0" presId="urn:microsoft.com/office/officeart/2005/8/layout/cycle5"/>
    <dgm:cxn modelId="{C24F23D6-E0B7-45D2-A4E8-6BAA5FD4B1A3}" type="presOf" srcId="{B709C657-BFB4-4C14-9F26-FE0AE73A4D12}" destId="{FE921A3C-6CFE-47E2-8145-074ED73692AB}" srcOrd="0" destOrd="0" presId="urn:microsoft.com/office/officeart/2005/8/layout/cycle5"/>
    <dgm:cxn modelId="{794306E4-4032-4E80-9394-A2AFE8DFE248}" type="presOf" srcId="{D2506507-9E7D-4AA2-93D5-0489BCD6A84C}" destId="{3332C9D6-D16C-4123-83F6-C73238BE5C0B}" srcOrd="0" destOrd="0" presId="urn:microsoft.com/office/officeart/2005/8/layout/cycle5"/>
    <dgm:cxn modelId="{9ED56981-439A-454A-9F05-B779B935F12C}" type="presParOf" srcId="{96D909EE-212D-4B55-A0F9-EBDBB1B3B195}" destId="{735C58A3-41D5-4C00-88E1-615EC878D06F}" srcOrd="0" destOrd="0" presId="urn:microsoft.com/office/officeart/2005/8/layout/cycle5"/>
    <dgm:cxn modelId="{0E44FD6D-0451-4FD2-9A22-DA192CB0DB33}" type="presParOf" srcId="{96D909EE-212D-4B55-A0F9-EBDBB1B3B195}" destId="{53DB923B-A911-4DF4-AE5B-0044243996D3}" srcOrd="1" destOrd="0" presId="urn:microsoft.com/office/officeart/2005/8/layout/cycle5"/>
    <dgm:cxn modelId="{BE5C9190-CDB4-4229-9AC8-4ECD71D46A47}" type="presParOf" srcId="{96D909EE-212D-4B55-A0F9-EBDBB1B3B195}" destId="{CDAD9B1E-6363-475F-8420-0502F5ADEF66}" srcOrd="2" destOrd="0" presId="urn:microsoft.com/office/officeart/2005/8/layout/cycle5"/>
    <dgm:cxn modelId="{2579070D-8079-4CC8-B7CF-5DA639114E9B}" type="presParOf" srcId="{96D909EE-212D-4B55-A0F9-EBDBB1B3B195}" destId="{D1E0D8C0-34CC-4AFE-A722-50BDD015064F}" srcOrd="3" destOrd="0" presId="urn:microsoft.com/office/officeart/2005/8/layout/cycle5"/>
    <dgm:cxn modelId="{FCDA1979-452E-494E-938A-01D45EC3470C}" type="presParOf" srcId="{96D909EE-212D-4B55-A0F9-EBDBB1B3B195}" destId="{AD16D7F4-58E9-4415-B199-E1EAA4B113BC}" srcOrd="4" destOrd="0" presId="urn:microsoft.com/office/officeart/2005/8/layout/cycle5"/>
    <dgm:cxn modelId="{597A0782-C3B3-4DB4-9FF1-BD0B0F4F44E1}" type="presParOf" srcId="{96D909EE-212D-4B55-A0F9-EBDBB1B3B195}" destId="{3332C9D6-D16C-4123-83F6-C73238BE5C0B}" srcOrd="5" destOrd="0" presId="urn:microsoft.com/office/officeart/2005/8/layout/cycle5"/>
    <dgm:cxn modelId="{A988C4B9-7C98-40C2-89D5-141BEA02CD28}" type="presParOf" srcId="{96D909EE-212D-4B55-A0F9-EBDBB1B3B195}" destId="{9E54964C-6158-4404-977C-59925F132ADD}" srcOrd="6" destOrd="0" presId="urn:microsoft.com/office/officeart/2005/8/layout/cycle5"/>
    <dgm:cxn modelId="{2FE6F51C-87ED-4E92-840F-C51387CB3654}" type="presParOf" srcId="{96D909EE-212D-4B55-A0F9-EBDBB1B3B195}" destId="{A4BC2B91-919F-4740-9C93-55A6AAEFF678}" srcOrd="7" destOrd="0" presId="urn:microsoft.com/office/officeart/2005/8/layout/cycle5"/>
    <dgm:cxn modelId="{386532D8-2F4F-4864-8BC5-5A9DA3CDE42C}" type="presParOf" srcId="{96D909EE-212D-4B55-A0F9-EBDBB1B3B195}" destId="{734E08B5-40EC-4E9C-B36F-803EBB13B05F}" srcOrd="8" destOrd="0" presId="urn:microsoft.com/office/officeart/2005/8/layout/cycle5"/>
    <dgm:cxn modelId="{B2E1B658-4D2A-4EBF-BBAA-5D0BB96A41BD}" type="presParOf" srcId="{96D909EE-212D-4B55-A0F9-EBDBB1B3B195}" destId="{5CB989C3-8123-4400-AD53-C39EA2E5E9A5}" srcOrd="9" destOrd="0" presId="urn:microsoft.com/office/officeart/2005/8/layout/cycle5"/>
    <dgm:cxn modelId="{3FC3E39D-CDC4-40D8-8A23-9A98DFC951BB}" type="presParOf" srcId="{96D909EE-212D-4B55-A0F9-EBDBB1B3B195}" destId="{4610F61E-22DE-4791-95E2-4A88A1F1E2CD}" srcOrd="10" destOrd="0" presId="urn:microsoft.com/office/officeart/2005/8/layout/cycle5"/>
    <dgm:cxn modelId="{E9128150-A672-47A1-9A9E-794078C4FB53}" type="presParOf" srcId="{96D909EE-212D-4B55-A0F9-EBDBB1B3B195}" destId="{C11F70B6-9AA6-4706-817A-1767539BCDF5}" srcOrd="11" destOrd="0" presId="urn:microsoft.com/office/officeart/2005/8/layout/cycle5"/>
    <dgm:cxn modelId="{51A47686-FB79-4015-A96B-DBA607E7039F}" type="presParOf" srcId="{96D909EE-212D-4B55-A0F9-EBDBB1B3B195}" destId="{6B7902C6-2449-47D2-B557-E2F0341A8CB0}" srcOrd="12" destOrd="0" presId="urn:microsoft.com/office/officeart/2005/8/layout/cycle5"/>
    <dgm:cxn modelId="{3AFBD368-1398-4D93-85C5-7AC657DB3874}" type="presParOf" srcId="{96D909EE-212D-4B55-A0F9-EBDBB1B3B195}" destId="{3BD09771-DEB4-40AD-9E15-90B4027D219A}" srcOrd="13" destOrd="0" presId="urn:microsoft.com/office/officeart/2005/8/layout/cycle5"/>
    <dgm:cxn modelId="{88807B54-2592-428F-9204-596EABE81B89}" type="presParOf" srcId="{96D909EE-212D-4B55-A0F9-EBDBB1B3B195}" destId="{FE921A3C-6CFE-47E2-8145-074ED73692AB}"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4780EA-F24E-40AC-996E-C75C5DED2F7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310C8D4E-B246-4075-8303-EA97D0665ACA}">
      <dgm:prSet phldrT="[Text]" phldr="1"/>
      <dgm:spPr/>
      <dgm:t>
        <a:bodyPr/>
        <a:lstStyle/>
        <a:p>
          <a:endParaRPr lang="en-GB"/>
        </a:p>
      </dgm:t>
    </dgm:pt>
    <dgm:pt modelId="{2F09C65F-CD82-4644-9D02-9B28F490231E}" type="parTrans" cxnId="{3AEB478D-4E7C-4927-90FB-24EBE546BE7F}">
      <dgm:prSet/>
      <dgm:spPr/>
      <dgm:t>
        <a:bodyPr/>
        <a:lstStyle/>
        <a:p>
          <a:endParaRPr lang="en-GB"/>
        </a:p>
      </dgm:t>
    </dgm:pt>
    <dgm:pt modelId="{C14A5089-0676-4184-8ADD-661E527B7C74}" type="sibTrans" cxnId="{3AEB478D-4E7C-4927-90FB-24EBE546BE7F}">
      <dgm:prSet/>
      <dgm:spPr/>
      <dgm:t>
        <a:bodyPr/>
        <a:lstStyle/>
        <a:p>
          <a:endParaRPr lang="en-GB"/>
        </a:p>
      </dgm:t>
    </dgm:pt>
    <dgm:pt modelId="{FC9B2DA2-C570-49A9-9665-41B53A21A901}">
      <dgm:prSet phldrT="[Text]"/>
      <dgm:spPr/>
      <dgm:t>
        <a:bodyPr/>
        <a:lstStyle/>
        <a:p>
          <a:r>
            <a:rPr lang="en-GB"/>
            <a:t>Trust and respect</a:t>
          </a:r>
        </a:p>
      </dgm:t>
    </dgm:pt>
    <dgm:pt modelId="{60E7457B-2985-4D3C-B3E9-D1CCC57B1F7C}" type="parTrans" cxnId="{F0F32A79-8A0C-4F71-A152-64C4AFDE553E}">
      <dgm:prSet/>
      <dgm:spPr/>
      <dgm:t>
        <a:bodyPr/>
        <a:lstStyle/>
        <a:p>
          <a:endParaRPr lang="en-GB"/>
        </a:p>
      </dgm:t>
    </dgm:pt>
    <dgm:pt modelId="{39BFF0CB-B221-4B4F-B4A2-26D40BA04465}" type="sibTrans" cxnId="{F0F32A79-8A0C-4F71-A152-64C4AFDE553E}">
      <dgm:prSet/>
      <dgm:spPr/>
      <dgm:t>
        <a:bodyPr/>
        <a:lstStyle/>
        <a:p>
          <a:endParaRPr lang="en-GB"/>
        </a:p>
      </dgm:t>
    </dgm:pt>
    <dgm:pt modelId="{706624FC-99F6-4316-94D7-37ABC0F6E2B9}">
      <dgm:prSet phldrT="[Text]" phldr="1"/>
      <dgm:spPr/>
      <dgm:t>
        <a:bodyPr/>
        <a:lstStyle/>
        <a:p>
          <a:endParaRPr lang="en-GB"/>
        </a:p>
      </dgm:t>
    </dgm:pt>
    <dgm:pt modelId="{AB2F9FBE-18D2-428B-8CF9-97E12D45E73B}" type="parTrans" cxnId="{EFFDD9A7-74FE-4B68-8D73-72E7AE91F490}">
      <dgm:prSet/>
      <dgm:spPr/>
      <dgm:t>
        <a:bodyPr/>
        <a:lstStyle/>
        <a:p>
          <a:endParaRPr lang="en-GB"/>
        </a:p>
      </dgm:t>
    </dgm:pt>
    <dgm:pt modelId="{481B12F1-4DAF-4601-BBB4-E304A1F19444}" type="sibTrans" cxnId="{EFFDD9A7-74FE-4B68-8D73-72E7AE91F490}">
      <dgm:prSet/>
      <dgm:spPr/>
      <dgm:t>
        <a:bodyPr/>
        <a:lstStyle/>
        <a:p>
          <a:endParaRPr lang="en-GB"/>
        </a:p>
      </dgm:t>
    </dgm:pt>
    <dgm:pt modelId="{D5BC4464-1380-4C4B-BAFA-8493D9FF9E8A}">
      <dgm:prSet phldrT="[Text]"/>
      <dgm:spPr/>
      <dgm:t>
        <a:bodyPr/>
        <a:lstStyle/>
        <a:p>
          <a:r>
            <a:rPr lang="en-GB"/>
            <a:t>Choice of supervisor </a:t>
          </a:r>
        </a:p>
      </dgm:t>
    </dgm:pt>
    <dgm:pt modelId="{BF447168-DE39-4BB6-8F3E-29E773CB7ADE}" type="parTrans" cxnId="{2A423B86-3512-49F9-AFEC-D92C255F0108}">
      <dgm:prSet/>
      <dgm:spPr/>
      <dgm:t>
        <a:bodyPr/>
        <a:lstStyle/>
        <a:p>
          <a:endParaRPr lang="en-GB"/>
        </a:p>
      </dgm:t>
    </dgm:pt>
    <dgm:pt modelId="{6947BCC3-17D5-4444-96B6-E18765ED4F20}" type="sibTrans" cxnId="{2A423B86-3512-49F9-AFEC-D92C255F0108}">
      <dgm:prSet/>
      <dgm:spPr/>
      <dgm:t>
        <a:bodyPr/>
        <a:lstStyle/>
        <a:p>
          <a:endParaRPr lang="en-GB"/>
        </a:p>
      </dgm:t>
    </dgm:pt>
    <dgm:pt modelId="{B00B7ECA-9A21-4A46-8855-319675F65F5C}">
      <dgm:prSet phldrT="[Text]" phldr="1"/>
      <dgm:spPr/>
      <dgm:t>
        <a:bodyPr/>
        <a:lstStyle/>
        <a:p>
          <a:endParaRPr lang="en-GB"/>
        </a:p>
      </dgm:t>
    </dgm:pt>
    <dgm:pt modelId="{1550815B-4537-4641-86D5-292C95BF18BF}" type="parTrans" cxnId="{AF7FAA1B-8361-45D0-BF36-0887BF1CD1B0}">
      <dgm:prSet/>
      <dgm:spPr/>
      <dgm:t>
        <a:bodyPr/>
        <a:lstStyle/>
        <a:p>
          <a:endParaRPr lang="en-GB"/>
        </a:p>
      </dgm:t>
    </dgm:pt>
    <dgm:pt modelId="{AEDFB6F7-C283-4184-8A60-B1BEF2B633B7}" type="sibTrans" cxnId="{AF7FAA1B-8361-45D0-BF36-0887BF1CD1B0}">
      <dgm:prSet/>
      <dgm:spPr/>
      <dgm:t>
        <a:bodyPr/>
        <a:lstStyle/>
        <a:p>
          <a:endParaRPr lang="en-GB"/>
        </a:p>
      </dgm:t>
    </dgm:pt>
    <dgm:pt modelId="{71E2A25E-DC35-4268-8108-1F7E43421809}">
      <dgm:prSet phldrT="[Text]"/>
      <dgm:spPr/>
      <dgm:t>
        <a:bodyPr/>
        <a:lstStyle/>
        <a:p>
          <a:r>
            <a:rPr lang="en-GB"/>
            <a:t>Shared understanding</a:t>
          </a:r>
        </a:p>
      </dgm:t>
    </dgm:pt>
    <dgm:pt modelId="{2C485DD2-2C66-4528-AAEC-9F0DA6792A71}" type="parTrans" cxnId="{AD2E2A1D-9230-4348-8B26-D0536CBA8D25}">
      <dgm:prSet/>
      <dgm:spPr/>
      <dgm:t>
        <a:bodyPr/>
        <a:lstStyle/>
        <a:p>
          <a:endParaRPr lang="en-GB"/>
        </a:p>
      </dgm:t>
    </dgm:pt>
    <dgm:pt modelId="{F222253A-8026-4966-9E03-997AC205918E}" type="sibTrans" cxnId="{AD2E2A1D-9230-4348-8B26-D0536CBA8D25}">
      <dgm:prSet/>
      <dgm:spPr/>
      <dgm:t>
        <a:bodyPr/>
        <a:lstStyle/>
        <a:p>
          <a:endParaRPr lang="en-GB"/>
        </a:p>
      </dgm:t>
    </dgm:pt>
    <dgm:pt modelId="{9031F115-C691-42CA-A099-370E790DCBA1}">
      <dgm:prSet phldrT="[Text]"/>
      <dgm:spPr/>
      <dgm:t>
        <a:bodyPr/>
        <a:lstStyle/>
        <a:p>
          <a:endParaRPr lang="en-GB"/>
        </a:p>
      </dgm:t>
    </dgm:pt>
    <dgm:pt modelId="{07F0F336-4004-466A-8A86-35338B502A30}" type="parTrans" cxnId="{F132F85B-9E3C-4B54-AB61-E84B4896644E}">
      <dgm:prSet/>
      <dgm:spPr/>
      <dgm:t>
        <a:bodyPr/>
        <a:lstStyle/>
        <a:p>
          <a:endParaRPr lang="en-GB"/>
        </a:p>
      </dgm:t>
    </dgm:pt>
    <dgm:pt modelId="{14B7DDF7-4DB6-421D-A406-A2073F316A40}" type="sibTrans" cxnId="{F132F85B-9E3C-4B54-AB61-E84B4896644E}">
      <dgm:prSet/>
      <dgm:spPr/>
      <dgm:t>
        <a:bodyPr/>
        <a:lstStyle/>
        <a:p>
          <a:endParaRPr lang="en-GB"/>
        </a:p>
      </dgm:t>
    </dgm:pt>
    <dgm:pt modelId="{EC067A8F-A390-4395-BA75-24DA663B36AA}">
      <dgm:prSet phldrT="[Text]"/>
      <dgm:spPr/>
      <dgm:t>
        <a:bodyPr/>
        <a:lstStyle/>
        <a:p>
          <a:endParaRPr lang="en-GB"/>
        </a:p>
      </dgm:t>
    </dgm:pt>
    <dgm:pt modelId="{684BB23E-B980-4C92-8171-BF9414C9F324}" type="parTrans" cxnId="{84819D0D-5029-4F52-B534-A77154F80E61}">
      <dgm:prSet/>
      <dgm:spPr/>
      <dgm:t>
        <a:bodyPr/>
        <a:lstStyle/>
        <a:p>
          <a:endParaRPr lang="en-GB"/>
        </a:p>
      </dgm:t>
    </dgm:pt>
    <dgm:pt modelId="{5D7862D2-7791-432B-9D25-D119CA9A5763}" type="sibTrans" cxnId="{84819D0D-5029-4F52-B534-A77154F80E61}">
      <dgm:prSet/>
      <dgm:spPr/>
      <dgm:t>
        <a:bodyPr/>
        <a:lstStyle/>
        <a:p>
          <a:endParaRPr lang="en-GB"/>
        </a:p>
      </dgm:t>
    </dgm:pt>
    <dgm:pt modelId="{782FDD87-A446-499E-9F52-092534BC2B01}">
      <dgm:prSet/>
      <dgm:spPr/>
      <dgm:t>
        <a:bodyPr/>
        <a:lstStyle/>
        <a:p>
          <a:r>
            <a:rPr lang="en-GB"/>
            <a:t>Provides staff support</a:t>
          </a:r>
        </a:p>
      </dgm:t>
    </dgm:pt>
    <dgm:pt modelId="{A751DC5F-B96E-4CA0-974D-CB7AA81FC38D}" type="parTrans" cxnId="{97CAFD34-89E8-4505-930C-58CEADE47445}">
      <dgm:prSet/>
      <dgm:spPr/>
      <dgm:t>
        <a:bodyPr/>
        <a:lstStyle/>
        <a:p>
          <a:endParaRPr lang="en-GB"/>
        </a:p>
      </dgm:t>
    </dgm:pt>
    <dgm:pt modelId="{457B2A57-1793-44B9-AA8C-0654514229D0}" type="sibTrans" cxnId="{97CAFD34-89E8-4505-930C-58CEADE47445}">
      <dgm:prSet/>
      <dgm:spPr/>
      <dgm:t>
        <a:bodyPr/>
        <a:lstStyle/>
        <a:p>
          <a:endParaRPr lang="en-GB"/>
        </a:p>
      </dgm:t>
    </dgm:pt>
    <dgm:pt modelId="{8F4FF238-2736-43D1-A1EB-BFD0248CDCA1}">
      <dgm:prSet/>
      <dgm:spPr/>
      <dgm:t>
        <a:bodyPr/>
        <a:lstStyle/>
        <a:p>
          <a:r>
            <a:rPr lang="en-GB"/>
            <a:t>Regular</a:t>
          </a:r>
        </a:p>
      </dgm:t>
    </dgm:pt>
    <dgm:pt modelId="{615B5F67-61FF-4DBB-9C5A-BDEA26CA45AC}" type="parTrans" cxnId="{81845D38-1117-4CB2-89CF-654E4CC63B48}">
      <dgm:prSet/>
      <dgm:spPr/>
      <dgm:t>
        <a:bodyPr/>
        <a:lstStyle/>
        <a:p>
          <a:endParaRPr lang="en-GB"/>
        </a:p>
      </dgm:t>
    </dgm:pt>
    <dgm:pt modelId="{11C7BEE6-C4B0-4885-88B1-E362AA816B02}" type="sibTrans" cxnId="{81845D38-1117-4CB2-89CF-654E4CC63B48}">
      <dgm:prSet/>
      <dgm:spPr/>
      <dgm:t>
        <a:bodyPr/>
        <a:lstStyle/>
        <a:p>
          <a:endParaRPr lang="en-GB"/>
        </a:p>
      </dgm:t>
    </dgm:pt>
    <dgm:pt modelId="{9E71BEAD-2787-4056-ABE0-3EEBDA9F5568}" type="pres">
      <dgm:prSet presAssocID="{084780EA-F24E-40AC-996E-C75C5DED2F7A}" presName="linearFlow" presStyleCnt="0">
        <dgm:presLayoutVars>
          <dgm:dir/>
          <dgm:animLvl val="lvl"/>
          <dgm:resizeHandles val="exact"/>
        </dgm:presLayoutVars>
      </dgm:prSet>
      <dgm:spPr/>
    </dgm:pt>
    <dgm:pt modelId="{D8A372DE-8075-4FC0-96CE-109818B9489F}" type="pres">
      <dgm:prSet presAssocID="{310C8D4E-B246-4075-8303-EA97D0665ACA}" presName="composite" presStyleCnt="0"/>
      <dgm:spPr/>
    </dgm:pt>
    <dgm:pt modelId="{BC25ACC9-2EEB-4AA0-934B-673692B4DF86}" type="pres">
      <dgm:prSet presAssocID="{310C8D4E-B246-4075-8303-EA97D0665ACA}" presName="parentText" presStyleLbl="alignNode1" presStyleIdx="0" presStyleCnt="5">
        <dgm:presLayoutVars>
          <dgm:chMax val="1"/>
          <dgm:bulletEnabled val="1"/>
        </dgm:presLayoutVars>
      </dgm:prSet>
      <dgm:spPr/>
    </dgm:pt>
    <dgm:pt modelId="{E33E90B6-315F-47AC-B2F5-1FDC3BAF125E}" type="pres">
      <dgm:prSet presAssocID="{310C8D4E-B246-4075-8303-EA97D0665ACA}" presName="descendantText" presStyleLbl="alignAcc1" presStyleIdx="0" presStyleCnt="5">
        <dgm:presLayoutVars>
          <dgm:bulletEnabled val="1"/>
        </dgm:presLayoutVars>
      </dgm:prSet>
      <dgm:spPr/>
    </dgm:pt>
    <dgm:pt modelId="{72473E8D-5A59-41E9-BEFC-7496D1ECD05F}" type="pres">
      <dgm:prSet presAssocID="{C14A5089-0676-4184-8ADD-661E527B7C74}" presName="sp" presStyleCnt="0"/>
      <dgm:spPr/>
    </dgm:pt>
    <dgm:pt modelId="{9B401A9E-A7F8-4443-9669-1623A32C77C0}" type="pres">
      <dgm:prSet presAssocID="{706624FC-99F6-4316-94D7-37ABC0F6E2B9}" presName="composite" presStyleCnt="0"/>
      <dgm:spPr/>
    </dgm:pt>
    <dgm:pt modelId="{769F50CB-5F2F-405E-877E-A4136AB9E8DC}" type="pres">
      <dgm:prSet presAssocID="{706624FC-99F6-4316-94D7-37ABC0F6E2B9}" presName="parentText" presStyleLbl="alignNode1" presStyleIdx="1" presStyleCnt="5">
        <dgm:presLayoutVars>
          <dgm:chMax val="1"/>
          <dgm:bulletEnabled val="1"/>
        </dgm:presLayoutVars>
      </dgm:prSet>
      <dgm:spPr/>
    </dgm:pt>
    <dgm:pt modelId="{7C39D3AF-A024-4402-8EFB-A8D3D815F472}" type="pres">
      <dgm:prSet presAssocID="{706624FC-99F6-4316-94D7-37ABC0F6E2B9}" presName="descendantText" presStyleLbl="alignAcc1" presStyleIdx="1" presStyleCnt="5">
        <dgm:presLayoutVars>
          <dgm:bulletEnabled val="1"/>
        </dgm:presLayoutVars>
      </dgm:prSet>
      <dgm:spPr/>
    </dgm:pt>
    <dgm:pt modelId="{DC07C2DB-FD6E-4BB0-8FD9-1E1B527266C3}" type="pres">
      <dgm:prSet presAssocID="{481B12F1-4DAF-4601-BBB4-E304A1F19444}" presName="sp" presStyleCnt="0"/>
      <dgm:spPr/>
    </dgm:pt>
    <dgm:pt modelId="{50C19960-39FC-47B3-8951-006B91376FAA}" type="pres">
      <dgm:prSet presAssocID="{B00B7ECA-9A21-4A46-8855-319675F65F5C}" presName="composite" presStyleCnt="0"/>
      <dgm:spPr/>
    </dgm:pt>
    <dgm:pt modelId="{EF023448-AE2C-4416-8D7E-032088B28AE4}" type="pres">
      <dgm:prSet presAssocID="{B00B7ECA-9A21-4A46-8855-319675F65F5C}" presName="parentText" presStyleLbl="alignNode1" presStyleIdx="2" presStyleCnt="5">
        <dgm:presLayoutVars>
          <dgm:chMax val="1"/>
          <dgm:bulletEnabled val="1"/>
        </dgm:presLayoutVars>
      </dgm:prSet>
      <dgm:spPr/>
    </dgm:pt>
    <dgm:pt modelId="{F3B1DB0B-A410-44DE-B798-2EDBA0B11E40}" type="pres">
      <dgm:prSet presAssocID="{B00B7ECA-9A21-4A46-8855-319675F65F5C}" presName="descendantText" presStyleLbl="alignAcc1" presStyleIdx="2" presStyleCnt="5">
        <dgm:presLayoutVars>
          <dgm:bulletEnabled val="1"/>
        </dgm:presLayoutVars>
      </dgm:prSet>
      <dgm:spPr/>
    </dgm:pt>
    <dgm:pt modelId="{0D6464D5-D7F9-4562-AB35-3B98514F3243}" type="pres">
      <dgm:prSet presAssocID="{AEDFB6F7-C283-4184-8A60-B1BEF2B633B7}" presName="sp" presStyleCnt="0"/>
      <dgm:spPr/>
    </dgm:pt>
    <dgm:pt modelId="{16C316BE-40F8-4842-83C9-7454360F1CD6}" type="pres">
      <dgm:prSet presAssocID="{EC067A8F-A390-4395-BA75-24DA663B36AA}" presName="composite" presStyleCnt="0"/>
      <dgm:spPr/>
    </dgm:pt>
    <dgm:pt modelId="{9651EA31-91D1-473D-955A-3C2F5C76EE4A}" type="pres">
      <dgm:prSet presAssocID="{EC067A8F-A390-4395-BA75-24DA663B36AA}" presName="parentText" presStyleLbl="alignNode1" presStyleIdx="3" presStyleCnt="5">
        <dgm:presLayoutVars>
          <dgm:chMax val="1"/>
          <dgm:bulletEnabled val="1"/>
        </dgm:presLayoutVars>
      </dgm:prSet>
      <dgm:spPr/>
    </dgm:pt>
    <dgm:pt modelId="{E9C248B9-DE31-41C8-9D7A-EF619E377533}" type="pres">
      <dgm:prSet presAssocID="{EC067A8F-A390-4395-BA75-24DA663B36AA}" presName="descendantText" presStyleLbl="alignAcc1" presStyleIdx="3" presStyleCnt="5">
        <dgm:presLayoutVars>
          <dgm:bulletEnabled val="1"/>
        </dgm:presLayoutVars>
      </dgm:prSet>
      <dgm:spPr/>
    </dgm:pt>
    <dgm:pt modelId="{5CA007F6-A48C-4A02-B4FC-65D2773100EC}" type="pres">
      <dgm:prSet presAssocID="{5D7862D2-7791-432B-9D25-D119CA9A5763}" presName="sp" presStyleCnt="0"/>
      <dgm:spPr/>
    </dgm:pt>
    <dgm:pt modelId="{F2D31C90-AF40-4AEF-8AE6-A9C36DFB9931}" type="pres">
      <dgm:prSet presAssocID="{9031F115-C691-42CA-A099-370E790DCBA1}" presName="composite" presStyleCnt="0"/>
      <dgm:spPr/>
    </dgm:pt>
    <dgm:pt modelId="{F68E6D5C-152E-40F7-970F-3F3DD3C69CAF}" type="pres">
      <dgm:prSet presAssocID="{9031F115-C691-42CA-A099-370E790DCBA1}" presName="parentText" presStyleLbl="alignNode1" presStyleIdx="4" presStyleCnt="5">
        <dgm:presLayoutVars>
          <dgm:chMax val="1"/>
          <dgm:bulletEnabled val="1"/>
        </dgm:presLayoutVars>
      </dgm:prSet>
      <dgm:spPr/>
    </dgm:pt>
    <dgm:pt modelId="{4391E159-9AAF-4188-A397-2D11BAD10AFB}" type="pres">
      <dgm:prSet presAssocID="{9031F115-C691-42CA-A099-370E790DCBA1}" presName="descendantText" presStyleLbl="alignAcc1" presStyleIdx="4" presStyleCnt="5">
        <dgm:presLayoutVars>
          <dgm:bulletEnabled val="1"/>
        </dgm:presLayoutVars>
      </dgm:prSet>
      <dgm:spPr/>
    </dgm:pt>
  </dgm:ptLst>
  <dgm:cxnLst>
    <dgm:cxn modelId="{400DDF0A-F684-4B56-8548-021B0C2B62CC}" type="presOf" srcId="{084780EA-F24E-40AC-996E-C75C5DED2F7A}" destId="{9E71BEAD-2787-4056-ABE0-3EEBDA9F5568}" srcOrd="0" destOrd="0" presId="urn:microsoft.com/office/officeart/2005/8/layout/chevron2"/>
    <dgm:cxn modelId="{84819D0D-5029-4F52-B534-A77154F80E61}" srcId="{084780EA-F24E-40AC-996E-C75C5DED2F7A}" destId="{EC067A8F-A390-4395-BA75-24DA663B36AA}" srcOrd="3" destOrd="0" parTransId="{684BB23E-B980-4C92-8171-BF9414C9F324}" sibTransId="{5D7862D2-7791-432B-9D25-D119CA9A5763}"/>
    <dgm:cxn modelId="{5E0B970E-EA31-4D37-8F00-72C6F2B6B062}" type="presOf" srcId="{8F4FF238-2736-43D1-A1EB-BFD0248CDCA1}" destId="{4391E159-9AAF-4188-A397-2D11BAD10AFB}" srcOrd="0" destOrd="0" presId="urn:microsoft.com/office/officeart/2005/8/layout/chevron2"/>
    <dgm:cxn modelId="{AF7FAA1B-8361-45D0-BF36-0887BF1CD1B0}" srcId="{084780EA-F24E-40AC-996E-C75C5DED2F7A}" destId="{B00B7ECA-9A21-4A46-8855-319675F65F5C}" srcOrd="2" destOrd="0" parTransId="{1550815B-4537-4641-86D5-292C95BF18BF}" sibTransId="{AEDFB6F7-C283-4184-8A60-B1BEF2B633B7}"/>
    <dgm:cxn modelId="{AD2E2A1D-9230-4348-8B26-D0536CBA8D25}" srcId="{B00B7ECA-9A21-4A46-8855-319675F65F5C}" destId="{71E2A25E-DC35-4268-8108-1F7E43421809}" srcOrd="0" destOrd="0" parTransId="{2C485DD2-2C66-4528-AAEC-9F0DA6792A71}" sibTransId="{F222253A-8026-4966-9E03-997AC205918E}"/>
    <dgm:cxn modelId="{97CAFD34-89E8-4505-930C-58CEADE47445}" srcId="{EC067A8F-A390-4395-BA75-24DA663B36AA}" destId="{782FDD87-A446-499E-9F52-092534BC2B01}" srcOrd="0" destOrd="0" parTransId="{A751DC5F-B96E-4CA0-974D-CB7AA81FC38D}" sibTransId="{457B2A57-1793-44B9-AA8C-0654514229D0}"/>
    <dgm:cxn modelId="{81845D38-1117-4CB2-89CF-654E4CC63B48}" srcId="{9031F115-C691-42CA-A099-370E790DCBA1}" destId="{8F4FF238-2736-43D1-A1EB-BFD0248CDCA1}" srcOrd="0" destOrd="0" parTransId="{615B5F67-61FF-4DBB-9C5A-BDEA26CA45AC}" sibTransId="{11C7BEE6-C4B0-4885-88B1-E362AA816B02}"/>
    <dgm:cxn modelId="{1DDDA239-A1D5-4D8F-87FA-89B64D97E33F}" type="presOf" srcId="{310C8D4E-B246-4075-8303-EA97D0665ACA}" destId="{BC25ACC9-2EEB-4AA0-934B-673692B4DF86}" srcOrd="0" destOrd="0" presId="urn:microsoft.com/office/officeart/2005/8/layout/chevron2"/>
    <dgm:cxn modelId="{1040EB3A-BB0C-4504-9F2D-48E697B42D6B}" type="presOf" srcId="{71E2A25E-DC35-4268-8108-1F7E43421809}" destId="{F3B1DB0B-A410-44DE-B798-2EDBA0B11E40}" srcOrd="0" destOrd="0" presId="urn:microsoft.com/office/officeart/2005/8/layout/chevron2"/>
    <dgm:cxn modelId="{3ADEF73E-1C95-47F3-9C8C-736BFA8F4E49}" type="presOf" srcId="{706624FC-99F6-4316-94D7-37ABC0F6E2B9}" destId="{769F50CB-5F2F-405E-877E-A4136AB9E8DC}" srcOrd="0" destOrd="0" presId="urn:microsoft.com/office/officeart/2005/8/layout/chevron2"/>
    <dgm:cxn modelId="{F132F85B-9E3C-4B54-AB61-E84B4896644E}" srcId="{084780EA-F24E-40AC-996E-C75C5DED2F7A}" destId="{9031F115-C691-42CA-A099-370E790DCBA1}" srcOrd="4" destOrd="0" parTransId="{07F0F336-4004-466A-8A86-35338B502A30}" sibTransId="{14B7DDF7-4DB6-421D-A406-A2073F316A40}"/>
    <dgm:cxn modelId="{3DF84B66-1AA9-43AC-9905-DDE608F83D8D}" type="presOf" srcId="{D5BC4464-1380-4C4B-BAFA-8493D9FF9E8A}" destId="{7C39D3AF-A024-4402-8EFB-A8D3D815F472}" srcOrd="0" destOrd="0" presId="urn:microsoft.com/office/officeart/2005/8/layout/chevron2"/>
    <dgm:cxn modelId="{F0F32A79-8A0C-4F71-A152-64C4AFDE553E}" srcId="{310C8D4E-B246-4075-8303-EA97D0665ACA}" destId="{FC9B2DA2-C570-49A9-9665-41B53A21A901}" srcOrd="0" destOrd="0" parTransId="{60E7457B-2985-4D3C-B3E9-D1CCC57B1F7C}" sibTransId="{39BFF0CB-B221-4B4F-B4A2-26D40BA04465}"/>
    <dgm:cxn modelId="{A21E237F-7997-452B-9EDF-FFC7FFEE6D35}" type="presOf" srcId="{782FDD87-A446-499E-9F52-092534BC2B01}" destId="{E9C248B9-DE31-41C8-9D7A-EF619E377533}" srcOrd="0" destOrd="0" presId="urn:microsoft.com/office/officeart/2005/8/layout/chevron2"/>
    <dgm:cxn modelId="{2A423B86-3512-49F9-AFEC-D92C255F0108}" srcId="{706624FC-99F6-4316-94D7-37ABC0F6E2B9}" destId="{D5BC4464-1380-4C4B-BAFA-8493D9FF9E8A}" srcOrd="0" destOrd="0" parTransId="{BF447168-DE39-4BB6-8F3E-29E773CB7ADE}" sibTransId="{6947BCC3-17D5-4444-96B6-E18765ED4F20}"/>
    <dgm:cxn modelId="{3AEB478D-4E7C-4927-90FB-24EBE546BE7F}" srcId="{084780EA-F24E-40AC-996E-C75C5DED2F7A}" destId="{310C8D4E-B246-4075-8303-EA97D0665ACA}" srcOrd="0" destOrd="0" parTransId="{2F09C65F-CD82-4644-9D02-9B28F490231E}" sibTransId="{C14A5089-0676-4184-8ADD-661E527B7C74}"/>
    <dgm:cxn modelId="{EFFDD9A7-74FE-4B68-8D73-72E7AE91F490}" srcId="{084780EA-F24E-40AC-996E-C75C5DED2F7A}" destId="{706624FC-99F6-4316-94D7-37ABC0F6E2B9}" srcOrd="1" destOrd="0" parTransId="{AB2F9FBE-18D2-428B-8CF9-97E12D45E73B}" sibTransId="{481B12F1-4DAF-4601-BBB4-E304A1F19444}"/>
    <dgm:cxn modelId="{B4D7C7B6-D55C-4822-B833-DD39EFF00C95}" type="presOf" srcId="{9031F115-C691-42CA-A099-370E790DCBA1}" destId="{F68E6D5C-152E-40F7-970F-3F3DD3C69CAF}" srcOrd="0" destOrd="0" presId="urn:microsoft.com/office/officeart/2005/8/layout/chevron2"/>
    <dgm:cxn modelId="{F88903C1-4358-47DA-B915-064CAE865CBE}" type="presOf" srcId="{EC067A8F-A390-4395-BA75-24DA663B36AA}" destId="{9651EA31-91D1-473D-955A-3C2F5C76EE4A}" srcOrd="0" destOrd="0" presId="urn:microsoft.com/office/officeart/2005/8/layout/chevron2"/>
    <dgm:cxn modelId="{48AA97D5-0D05-424B-AAE9-9CE3A32C3B0A}" type="presOf" srcId="{FC9B2DA2-C570-49A9-9665-41B53A21A901}" destId="{E33E90B6-315F-47AC-B2F5-1FDC3BAF125E}" srcOrd="0" destOrd="0" presId="urn:microsoft.com/office/officeart/2005/8/layout/chevron2"/>
    <dgm:cxn modelId="{C849F0DE-0B65-4A54-8914-1464F67482B5}" type="presOf" srcId="{B00B7ECA-9A21-4A46-8855-319675F65F5C}" destId="{EF023448-AE2C-4416-8D7E-032088B28AE4}" srcOrd="0" destOrd="0" presId="urn:microsoft.com/office/officeart/2005/8/layout/chevron2"/>
    <dgm:cxn modelId="{A18AC472-6857-42A5-9414-4E748D08F2BC}" type="presParOf" srcId="{9E71BEAD-2787-4056-ABE0-3EEBDA9F5568}" destId="{D8A372DE-8075-4FC0-96CE-109818B9489F}" srcOrd="0" destOrd="0" presId="urn:microsoft.com/office/officeart/2005/8/layout/chevron2"/>
    <dgm:cxn modelId="{CC2E2AA4-D368-402E-8145-EB56AE6DAC4B}" type="presParOf" srcId="{D8A372DE-8075-4FC0-96CE-109818B9489F}" destId="{BC25ACC9-2EEB-4AA0-934B-673692B4DF86}" srcOrd="0" destOrd="0" presId="urn:microsoft.com/office/officeart/2005/8/layout/chevron2"/>
    <dgm:cxn modelId="{714784F1-AD69-4725-9CBA-B079A22D1ADA}" type="presParOf" srcId="{D8A372DE-8075-4FC0-96CE-109818B9489F}" destId="{E33E90B6-315F-47AC-B2F5-1FDC3BAF125E}" srcOrd="1" destOrd="0" presId="urn:microsoft.com/office/officeart/2005/8/layout/chevron2"/>
    <dgm:cxn modelId="{2509216B-7D02-4C10-B470-C108B0C325AF}" type="presParOf" srcId="{9E71BEAD-2787-4056-ABE0-3EEBDA9F5568}" destId="{72473E8D-5A59-41E9-BEFC-7496D1ECD05F}" srcOrd="1" destOrd="0" presId="urn:microsoft.com/office/officeart/2005/8/layout/chevron2"/>
    <dgm:cxn modelId="{2290B6B0-4D99-4513-B443-4E3780A6B5F5}" type="presParOf" srcId="{9E71BEAD-2787-4056-ABE0-3EEBDA9F5568}" destId="{9B401A9E-A7F8-4443-9669-1623A32C77C0}" srcOrd="2" destOrd="0" presId="urn:microsoft.com/office/officeart/2005/8/layout/chevron2"/>
    <dgm:cxn modelId="{2565351D-FDC3-4CA1-B2BA-7032E37207AF}" type="presParOf" srcId="{9B401A9E-A7F8-4443-9669-1623A32C77C0}" destId="{769F50CB-5F2F-405E-877E-A4136AB9E8DC}" srcOrd="0" destOrd="0" presId="urn:microsoft.com/office/officeart/2005/8/layout/chevron2"/>
    <dgm:cxn modelId="{0123A1B2-8916-45E6-9D8D-83E5DB42110F}" type="presParOf" srcId="{9B401A9E-A7F8-4443-9669-1623A32C77C0}" destId="{7C39D3AF-A024-4402-8EFB-A8D3D815F472}" srcOrd="1" destOrd="0" presId="urn:microsoft.com/office/officeart/2005/8/layout/chevron2"/>
    <dgm:cxn modelId="{BA8DFF76-3BDF-471C-9B0D-4D040B7FF3E7}" type="presParOf" srcId="{9E71BEAD-2787-4056-ABE0-3EEBDA9F5568}" destId="{DC07C2DB-FD6E-4BB0-8FD9-1E1B527266C3}" srcOrd="3" destOrd="0" presId="urn:microsoft.com/office/officeart/2005/8/layout/chevron2"/>
    <dgm:cxn modelId="{2A501E95-00FC-410C-983C-15E97D959F9C}" type="presParOf" srcId="{9E71BEAD-2787-4056-ABE0-3EEBDA9F5568}" destId="{50C19960-39FC-47B3-8951-006B91376FAA}" srcOrd="4" destOrd="0" presId="urn:microsoft.com/office/officeart/2005/8/layout/chevron2"/>
    <dgm:cxn modelId="{A990F46F-5F69-45AB-8FBD-A09617BB742B}" type="presParOf" srcId="{50C19960-39FC-47B3-8951-006B91376FAA}" destId="{EF023448-AE2C-4416-8D7E-032088B28AE4}" srcOrd="0" destOrd="0" presId="urn:microsoft.com/office/officeart/2005/8/layout/chevron2"/>
    <dgm:cxn modelId="{BA512778-F1EB-43E8-B19C-DE51D0D8223B}" type="presParOf" srcId="{50C19960-39FC-47B3-8951-006B91376FAA}" destId="{F3B1DB0B-A410-44DE-B798-2EDBA0B11E40}" srcOrd="1" destOrd="0" presId="urn:microsoft.com/office/officeart/2005/8/layout/chevron2"/>
    <dgm:cxn modelId="{BB189E7F-9225-47EF-A1E1-4DAA7D06562D}" type="presParOf" srcId="{9E71BEAD-2787-4056-ABE0-3EEBDA9F5568}" destId="{0D6464D5-D7F9-4562-AB35-3B98514F3243}" srcOrd="5" destOrd="0" presId="urn:microsoft.com/office/officeart/2005/8/layout/chevron2"/>
    <dgm:cxn modelId="{6A4D6EC4-F2D8-4994-8EE8-70EE208B5A49}" type="presParOf" srcId="{9E71BEAD-2787-4056-ABE0-3EEBDA9F5568}" destId="{16C316BE-40F8-4842-83C9-7454360F1CD6}" srcOrd="6" destOrd="0" presId="urn:microsoft.com/office/officeart/2005/8/layout/chevron2"/>
    <dgm:cxn modelId="{BA15791B-9DEE-4148-A20F-D2FA6E4CD3A7}" type="presParOf" srcId="{16C316BE-40F8-4842-83C9-7454360F1CD6}" destId="{9651EA31-91D1-473D-955A-3C2F5C76EE4A}" srcOrd="0" destOrd="0" presId="urn:microsoft.com/office/officeart/2005/8/layout/chevron2"/>
    <dgm:cxn modelId="{E4C8DBE7-33A2-42E1-AD8D-DF316002481B}" type="presParOf" srcId="{16C316BE-40F8-4842-83C9-7454360F1CD6}" destId="{E9C248B9-DE31-41C8-9D7A-EF619E377533}" srcOrd="1" destOrd="0" presId="urn:microsoft.com/office/officeart/2005/8/layout/chevron2"/>
    <dgm:cxn modelId="{E8D19FD8-60B5-4367-9723-265CA8A8CFB9}" type="presParOf" srcId="{9E71BEAD-2787-4056-ABE0-3EEBDA9F5568}" destId="{5CA007F6-A48C-4A02-B4FC-65D2773100EC}" srcOrd="7" destOrd="0" presId="urn:microsoft.com/office/officeart/2005/8/layout/chevron2"/>
    <dgm:cxn modelId="{09C98CB9-A390-4CAD-B334-DF985C2D81E9}" type="presParOf" srcId="{9E71BEAD-2787-4056-ABE0-3EEBDA9F5568}" destId="{F2D31C90-AF40-4AEF-8AE6-A9C36DFB9931}" srcOrd="8" destOrd="0" presId="urn:microsoft.com/office/officeart/2005/8/layout/chevron2"/>
    <dgm:cxn modelId="{8F5674D4-9B31-4EC2-9C96-474C51686855}" type="presParOf" srcId="{F2D31C90-AF40-4AEF-8AE6-A9C36DFB9931}" destId="{F68E6D5C-152E-40F7-970F-3F3DD3C69CAF}" srcOrd="0" destOrd="0" presId="urn:microsoft.com/office/officeart/2005/8/layout/chevron2"/>
    <dgm:cxn modelId="{EC854093-AC48-4534-B7A9-B05A188FA040}" type="presParOf" srcId="{F2D31C90-AF40-4AEF-8AE6-A9C36DFB9931}" destId="{4391E159-9AAF-4188-A397-2D11BAD10AF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E031D7-692C-4C01-8FF8-5BFE9E3BBA1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4904DAAE-41BB-460F-B9AF-62EFCC2188FB}">
      <dgm:prSet phldrT="[Text]" phldr="1"/>
      <dgm:spPr/>
      <dgm:t>
        <a:bodyPr/>
        <a:lstStyle/>
        <a:p>
          <a:endParaRPr lang="en-GB"/>
        </a:p>
      </dgm:t>
    </dgm:pt>
    <dgm:pt modelId="{3AC5506A-89CB-4C94-8B83-3630D1CAC259}" type="parTrans" cxnId="{BF9FB06B-E901-420F-B3D1-F77EACA4B605}">
      <dgm:prSet/>
      <dgm:spPr/>
      <dgm:t>
        <a:bodyPr/>
        <a:lstStyle/>
        <a:p>
          <a:endParaRPr lang="en-GB"/>
        </a:p>
      </dgm:t>
    </dgm:pt>
    <dgm:pt modelId="{D96D0389-4ACE-4715-8626-2775F319495A}" type="sibTrans" cxnId="{BF9FB06B-E901-420F-B3D1-F77EACA4B605}">
      <dgm:prSet/>
      <dgm:spPr/>
      <dgm:t>
        <a:bodyPr/>
        <a:lstStyle/>
        <a:p>
          <a:endParaRPr lang="en-GB"/>
        </a:p>
      </dgm:t>
    </dgm:pt>
    <dgm:pt modelId="{78386580-2F24-41A6-BD55-71F0C4CCB71D}">
      <dgm:prSet phldrT="[Text]" custT="1"/>
      <dgm:spPr/>
      <dgm:t>
        <a:bodyPr/>
        <a:lstStyle/>
        <a:p>
          <a:r>
            <a:rPr lang="en-GB" sz="3000"/>
            <a:t>Based on needs of individual </a:t>
          </a:r>
        </a:p>
      </dgm:t>
    </dgm:pt>
    <dgm:pt modelId="{ECA9D6AE-847F-43A7-9A05-DF09185E48C1}" type="parTrans" cxnId="{482587A9-7F04-4A8D-9A35-8270FE31B255}">
      <dgm:prSet/>
      <dgm:spPr/>
      <dgm:t>
        <a:bodyPr/>
        <a:lstStyle/>
        <a:p>
          <a:endParaRPr lang="en-GB"/>
        </a:p>
      </dgm:t>
    </dgm:pt>
    <dgm:pt modelId="{9731040A-155A-4EC6-A2B5-36616182C2E7}" type="sibTrans" cxnId="{482587A9-7F04-4A8D-9A35-8270FE31B255}">
      <dgm:prSet/>
      <dgm:spPr/>
      <dgm:t>
        <a:bodyPr/>
        <a:lstStyle/>
        <a:p>
          <a:endParaRPr lang="en-GB"/>
        </a:p>
      </dgm:t>
    </dgm:pt>
    <dgm:pt modelId="{733E6853-0714-461D-B21C-A5823C49F28D}">
      <dgm:prSet phldrT="[Text]" phldr="1"/>
      <dgm:spPr/>
      <dgm:t>
        <a:bodyPr/>
        <a:lstStyle/>
        <a:p>
          <a:endParaRPr lang="en-GB"/>
        </a:p>
      </dgm:t>
    </dgm:pt>
    <dgm:pt modelId="{05DCCEDD-DE24-4F10-B2BA-5453EEA7699A}" type="parTrans" cxnId="{81F5E5CD-0B49-492D-9EC6-464A1A0A71B2}">
      <dgm:prSet/>
      <dgm:spPr/>
      <dgm:t>
        <a:bodyPr/>
        <a:lstStyle/>
        <a:p>
          <a:endParaRPr lang="en-GB"/>
        </a:p>
      </dgm:t>
    </dgm:pt>
    <dgm:pt modelId="{AD25E552-9F43-4620-81F0-54E4295E8F04}" type="sibTrans" cxnId="{81F5E5CD-0B49-492D-9EC6-464A1A0A71B2}">
      <dgm:prSet/>
      <dgm:spPr/>
      <dgm:t>
        <a:bodyPr/>
        <a:lstStyle/>
        <a:p>
          <a:endParaRPr lang="en-GB"/>
        </a:p>
      </dgm:t>
    </dgm:pt>
    <dgm:pt modelId="{AAAE2EB2-168B-4282-9D6E-B164987DB391}">
      <dgm:prSet phldrT="[Text]" custT="1"/>
      <dgm:spPr/>
      <dgm:t>
        <a:bodyPr/>
        <a:lstStyle/>
        <a:p>
          <a:r>
            <a:rPr lang="en-US" sz="2800"/>
            <a:t>Protected time</a:t>
          </a:r>
          <a:endParaRPr lang="en-GB" sz="2800"/>
        </a:p>
      </dgm:t>
    </dgm:pt>
    <dgm:pt modelId="{227F8465-633E-4B86-A342-49086035108B}" type="parTrans" cxnId="{5E37C7A6-A202-42EA-9F1A-244271643AC1}">
      <dgm:prSet/>
      <dgm:spPr/>
      <dgm:t>
        <a:bodyPr/>
        <a:lstStyle/>
        <a:p>
          <a:endParaRPr lang="en-GB"/>
        </a:p>
      </dgm:t>
    </dgm:pt>
    <dgm:pt modelId="{BB1EC86E-ACCD-4EA9-9DF2-4B3E147DBECC}" type="sibTrans" cxnId="{5E37C7A6-A202-42EA-9F1A-244271643AC1}">
      <dgm:prSet/>
      <dgm:spPr/>
      <dgm:t>
        <a:bodyPr/>
        <a:lstStyle/>
        <a:p>
          <a:endParaRPr lang="en-GB"/>
        </a:p>
      </dgm:t>
    </dgm:pt>
    <dgm:pt modelId="{A33EE39C-9376-4983-8CEF-D9376342EFB0}">
      <dgm:prSet phldrT="[Text]" phldr="1"/>
      <dgm:spPr/>
      <dgm:t>
        <a:bodyPr/>
        <a:lstStyle/>
        <a:p>
          <a:endParaRPr lang="en-GB"/>
        </a:p>
      </dgm:t>
    </dgm:pt>
    <dgm:pt modelId="{C9E01B79-C5C3-4D05-AE13-050A06A12CB1}" type="parTrans" cxnId="{6988A529-CD61-4FE3-8CDB-704475567931}">
      <dgm:prSet/>
      <dgm:spPr/>
      <dgm:t>
        <a:bodyPr/>
        <a:lstStyle/>
        <a:p>
          <a:endParaRPr lang="en-GB"/>
        </a:p>
      </dgm:t>
    </dgm:pt>
    <dgm:pt modelId="{B0F8B2BB-C792-4CB6-AB9F-278A6940AD9B}" type="sibTrans" cxnId="{6988A529-CD61-4FE3-8CDB-704475567931}">
      <dgm:prSet/>
      <dgm:spPr/>
      <dgm:t>
        <a:bodyPr/>
        <a:lstStyle/>
        <a:p>
          <a:endParaRPr lang="en-GB"/>
        </a:p>
      </dgm:t>
    </dgm:pt>
    <dgm:pt modelId="{E2CF1ACE-E6C4-49B4-9C8F-3879F3DBC7A2}">
      <dgm:prSet phldrT="[Text]"/>
      <dgm:spPr/>
      <dgm:t>
        <a:bodyPr/>
        <a:lstStyle/>
        <a:p>
          <a:r>
            <a:rPr lang="en-GB"/>
            <a:t>Supervisor training</a:t>
          </a:r>
        </a:p>
      </dgm:t>
    </dgm:pt>
    <dgm:pt modelId="{2B19412A-4B2E-40E2-A3FD-46CF20FD57FA}" type="parTrans" cxnId="{BB88FA57-4BD2-4C6C-9DEE-23E9B8A6BFB2}">
      <dgm:prSet/>
      <dgm:spPr/>
      <dgm:t>
        <a:bodyPr/>
        <a:lstStyle/>
        <a:p>
          <a:endParaRPr lang="en-GB"/>
        </a:p>
      </dgm:t>
    </dgm:pt>
    <dgm:pt modelId="{F801AC2A-C995-4BD5-B0A8-19F0909C53A1}" type="sibTrans" cxnId="{BB88FA57-4BD2-4C6C-9DEE-23E9B8A6BFB2}">
      <dgm:prSet/>
      <dgm:spPr/>
      <dgm:t>
        <a:bodyPr/>
        <a:lstStyle/>
        <a:p>
          <a:endParaRPr lang="en-GB"/>
        </a:p>
      </dgm:t>
    </dgm:pt>
    <dgm:pt modelId="{26CA4996-D142-43A6-AA6A-E71601933645}">
      <dgm:prSet phldrT="[Text]"/>
      <dgm:spPr/>
      <dgm:t>
        <a:bodyPr/>
        <a:lstStyle/>
        <a:p>
          <a:endParaRPr lang="en-GB"/>
        </a:p>
      </dgm:t>
    </dgm:pt>
    <dgm:pt modelId="{21AE7AB9-0AE3-42CA-8390-EC8383EE1CEA}" type="parTrans" cxnId="{1AF3C245-4981-4AC0-AF6D-D6991C3ACB0B}">
      <dgm:prSet/>
      <dgm:spPr/>
      <dgm:t>
        <a:bodyPr/>
        <a:lstStyle/>
        <a:p>
          <a:endParaRPr lang="en-GB"/>
        </a:p>
      </dgm:t>
    </dgm:pt>
    <dgm:pt modelId="{1B8C7E2C-E239-43D6-A766-EC627993A390}" type="sibTrans" cxnId="{1AF3C245-4981-4AC0-AF6D-D6991C3ACB0B}">
      <dgm:prSet/>
      <dgm:spPr/>
      <dgm:t>
        <a:bodyPr/>
        <a:lstStyle/>
        <a:p>
          <a:endParaRPr lang="en-GB"/>
        </a:p>
      </dgm:t>
    </dgm:pt>
    <dgm:pt modelId="{133191A9-3744-45F3-8466-D95E45F74C9A}">
      <dgm:prSet phldrT="[Text]"/>
      <dgm:spPr/>
      <dgm:t>
        <a:bodyPr/>
        <a:lstStyle/>
        <a:p>
          <a:endParaRPr lang="en-GB"/>
        </a:p>
      </dgm:t>
    </dgm:pt>
    <dgm:pt modelId="{FBE08EC7-0DF6-4F5F-9F08-0BCC2C76682F}" type="parTrans" cxnId="{5B339E31-58E5-44D8-B5DB-0B1B66328C6D}">
      <dgm:prSet/>
      <dgm:spPr/>
      <dgm:t>
        <a:bodyPr/>
        <a:lstStyle/>
        <a:p>
          <a:endParaRPr lang="en-GB"/>
        </a:p>
      </dgm:t>
    </dgm:pt>
    <dgm:pt modelId="{FC66E4AB-9199-4CE7-ABF2-0323ADAA28D8}" type="sibTrans" cxnId="{5B339E31-58E5-44D8-B5DB-0B1B66328C6D}">
      <dgm:prSet/>
      <dgm:spPr/>
      <dgm:t>
        <a:bodyPr/>
        <a:lstStyle/>
        <a:p>
          <a:endParaRPr lang="en-GB"/>
        </a:p>
      </dgm:t>
    </dgm:pt>
    <dgm:pt modelId="{07729069-B044-4D69-BC93-0E8844273DCB}">
      <dgm:prSet/>
      <dgm:spPr/>
      <dgm:t>
        <a:bodyPr/>
        <a:lstStyle/>
        <a:p>
          <a:r>
            <a:rPr lang="en-GB"/>
            <a:t>Flexible timetable </a:t>
          </a:r>
        </a:p>
      </dgm:t>
    </dgm:pt>
    <dgm:pt modelId="{861D40D6-4792-4573-B8D5-E5FA52BFFB6F}" type="parTrans" cxnId="{DA937B45-5E91-4E48-9CC0-2C4459F67887}">
      <dgm:prSet/>
      <dgm:spPr/>
      <dgm:t>
        <a:bodyPr/>
        <a:lstStyle/>
        <a:p>
          <a:endParaRPr lang="en-GB"/>
        </a:p>
      </dgm:t>
    </dgm:pt>
    <dgm:pt modelId="{B73DCC96-6922-4013-907B-C6801B91C5AD}" type="sibTrans" cxnId="{DA937B45-5E91-4E48-9CC0-2C4459F67887}">
      <dgm:prSet/>
      <dgm:spPr/>
      <dgm:t>
        <a:bodyPr/>
        <a:lstStyle/>
        <a:p>
          <a:endParaRPr lang="en-GB"/>
        </a:p>
      </dgm:t>
    </dgm:pt>
    <dgm:pt modelId="{2B60B293-5F5A-4904-B5A3-190A7F7FD570}">
      <dgm:prSet/>
      <dgm:spPr/>
      <dgm:t>
        <a:bodyPr/>
        <a:lstStyle/>
        <a:p>
          <a:r>
            <a:rPr lang="en-GB"/>
            <a:t>Delivered by several supervisors</a:t>
          </a:r>
        </a:p>
      </dgm:t>
    </dgm:pt>
    <dgm:pt modelId="{F63F8FBB-C346-457E-808D-AF8F4CB0F008}" type="parTrans" cxnId="{BBFAE278-F8C8-4F81-9DD4-714E723977AB}">
      <dgm:prSet/>
      <dgm:spPr/>
      <dgm:t>
        <a:bodyPr/>
        <a:lstStyle/>
        <a:p>
          <a:endParaRPr lang="en-GB"/>
        </a:p>
      </dgm:t>
    </dgm:pt>
    <dgm:pt modelId="{48631A8F-51BD-44DE-9B7F-9847DB1E4135}" type="sibTrans" cxnId="{BBFAE278-F8C8-4F81-9DD4-714E723977AB}">
      <dgm:prSet/>
      <dgm:spPr/>
      <dgm:t>
        <a:bodyPr/>
        <a:lstStyle/>
        <a:p>
          <a:endParaRPr lang="en-GB"/>
        </a:p>
      </dgm:t>
    </dgm:pt>
    <dgm:pt modelId="{E7E20599-AC5D-4BDE-8ABE-37C2E1615A19}" type="pres">
      <dgm:prSet presAssocID="{47E031D7-692C-4C01-8FF8-5BFE9E3BBA1A}" presName="linearFlow" presStyleCnt="0">
        <dgm:presLayoutVars>
          <dgm:dir/>
          <dgm:animLvl val="lvl"/>
          <dgm:resizeHandles val="exact"/>
        </dgm:presLayoutVars>
      </dgm:prSet>
      <dgm:spPr/>
    </dgm:pt>
    <dgm:pt modelId="{EC80F32E-1E4C-49D7-A523-BFA5B2C307AB}" type="pres">
      <dgm:prSet presAssocID="{4904DAAE-41BB-460F-B9AF-62EFCC2188FB}" presName="composite" presStyleCnt="0"/>
      <dgm:spPr/>
    </dgm:pt>
    <dgm:pt modelId="{BD4FFFE9-22C7-4F21-9FEF-1A684922058A}" type="pres">
      <dgm:prSet presAssocID="{4904DAAE-41BB-460F-B9AF-62EFCC2188FB}" presName="parentText" presStyleLbl="alignNode1" presStyleIdx="0" presStyleCnt="5">
        <dgm:presLayoutVars>
          <dgm:chMax val="1"/>
          <dgm:bulletEnabled val="1"/>
        </dgm:presLayoutVars>
      </dgm:prSet>
      <dgm:spPr/>
    </dgm:pt>
    <dgm:pt modelId="{E45657DB-37D1-469C-8D3A-881387A8A938}" type="pres">
      <dgm:prSet presAssocID="{4904DAAE-41BB-460F-B9AF-62EFCC2188FB}" presName="descendantText" presStyleLbl="alignAcc1" presStyleIdx="0" presStyleCnt="5">
        <dgm:presLayoutVars>
          <dgm:bulletEnabled val="1"/>
        </dgm:presLayoutVars>
      </dgm:prSet>
      <dgm:spPr/>
    </dgm:pt>
    <dgm:pt modelId="{EB293DE1-E7FD-4603-8461-BB3CCCE2B12F}" type="pres">
      <dgm:prSet presAssocID="{D96D0389-4ACE-4715-8626-2775F319495A}" presName="sp" presStyleCnt="0"/>
      <dgm:spPr/>
    </dgm:pt>
    <dgm:pt modelId="{20B093B7-D4D8-4907-B332-A5035172BA96}" type="pres">
      <dgm:prSet presAssocID="{733E6853-0714-461D-B21C-A5823C49F28D}" presName="composite" presStyleCnt="0"/>
      <dgm:spPr/>
    </dgm:pt>
    <dgm:pt modelId="{B4B1D4FE-0977-4B87-9300-AB04E8329024}" type="pres">
      <dgm:prSet presAssocID="{733E6853-0714-461D-B21C-A5823C49F28D}" presName="parentText" presStyleLbl="alignNode1" presStyleIdx="1" presStyleCnt="5">
        <dgm:presLayoutVars>
          <dgm:chMax val="1"/>
          <dgm:bulletEnabled val="1"/>
        </dgm:presLayoutVars>
      </dgm:prSet>
      <dgm:spPr/>
    </dgm:pt>
    <dgm:pt modelId="{367BA480-C91E-40BF-8BCF-5EED5BF6C105}" type="pres">
      <dgm:prSet presAssocID="{733E6853-0714-461D-B21C-A5823C49F28D}" presName="descendantText" presStyleLbl="alignAcc1" presStyleIdx="1" presStyleCnt="5">
        <dgm:presLayoutVars>
          <dgm:bulletEnabled val="1"/>
        </dgm:presLayoutVars>
      </dgm:prSet>
      <dgm:spPr/>
    </dgm:pt>
    <dgm:pt modelId="{B2278D4B-0507-4DC8-B304-FE50B210B0B6}" type="pres">
      <dgm:prSet presAssocID="{AD25E552-9F43-4620-81F0-54E4295E8F04}" presName="sp" presStyleCnt="0"/>
      <dgm:spPr/>
    </dgm:pt>
    <dgm:pt modelId="{9D6799B7-3D71-477A-B798-5C0E87F0CA1E}" type="pres">
      <dgm:prSet presAssocID="{A33EE39C-9376-4983-8CEF-D9376342EFB0}" presName="composite" presStyleCnt="0"/>
      <dgm:spPr/>
    </dgm:pt>
    <dgm:pt modelId="{D545EF09-1253-41DC-BF4B-8B5668668796}" type="pres">
      <dgm:prSet presAssocID="{A33EE39C-9376-4983-8CEF-D9376342EFB0}" presName="parentText" presStyleLbl="alignNode1" presStyleIdx="2" presStyleCnt="5">
        <dgm:presLayoutVars>
          <dgm:chMax val="1"/>
          <dgm:bulletEnabled val="1"/>
        </dgm:presLayoutVars>
      </dgm:prSet>
      <dgm:spPr/>
    </dgm:pt>
    <dgm:pt modelId="{D7BD6470-CCA8-4A5E-96E5-A14D6A372B60}" type="pres">
      <dgm:prSet presAssocID="{A33EE39C-9376-4983-8CEF-D9376342EFB0}" presName="descendantText" presStyleLbl="alignAcc1" presStyleIdx="2" presStyleCnt="5">
        <dgm:presLayoutVars>
          <dgm:bulletEnabled val="1"/>
        </dgm:presLayoutVars>
      </dgm:prSet>
      <dgm:spPr/>
    </dgm:pt>
    <dgm:pt modelId="{412B9FB9-0525-4A7C-91BF-A2DF5B5723D5}" type="pres">
      <dgm:prSet presAssocID="{B0F8B2BB-C792-4CB6-AB9F-278A6940AD9B}" presName="sp" presStyleCnt="0"/>
      <dgm:spPr/>
    </dgm:pt>
    <dgm:pt modelId="{8994448F-65F7-4A12-884B-BF95A7C02F02}" type="pres">
      <dgm:prSet presAssocID="{133191A9-3744-45F3-8466-D95E45F74C9A}" presName="composite" presStyleCnt="0"/>
      <dgm:spPr/>
    </dgm:pt>
    <dgm:pt modelId="{1761EAB6-BCFF-4F69-A2D9-1522881B1672}" type="pres">
      <dgm:prSet presAssocID="{133191A9-3744-45F3-8466-D95E45F74C9A}" presName="parentText" presStyleLbl="alignNode1" presStyleIdx="3" presStyleCnt="5">
        <dgm:presLayoutVars>
          <dgm:chMax val="1"/>
          <dgm:bulletEnabled val="1"/>
        </dgm:presLayoutVars>
      </dgm:prSet>
      <dgm:spPr/>
    </dgm:pt>
    <dgm:pt modelId="{293B4DA0-F321-4BFF-915F-0BA67586B91E}" type="pres">
      <dgm:prSet presAssocID="{133191A9-3744-45F3-8466-D95E45F74C9A}" presName="descendantText" presStyleLbl="alignAcc1" presStyleIdx="3" presStyleCnt="5">
        <dgm:presLayoutVars>
          <dgm:bulletEnabled val="1"/>
        </dgm:presLayoutVars>
      </dgm:prSet>
      <dgm:spPr/>
    </dgm:pt>
    <dgm:pt modelId="{9FD7F740-B38B-4E5A-8A19-598CD490440E}" type="pres">
      <dgm:prSet presAssocID="{FC66E4AB-9199-4CE7-ABF2-0323ADAA28D8}" presName="sp" presStyleCnt="0"/>
      <dgm:spPr/>
    </dgm:pt>
    <dgm:pt modelId="{41FC8DE9-1D92-4A7A-B464-2DEF8D14D080}" type="pres">
      <dgm:prSet presAssocID="{26CA4996-D142-43A6-AA6A-E71601933645}" presName="composite" presStyleCnt="0"/>
      <dgm:spPr/>
    </dgm:pt>
    <dgm:pt modelId="{F1A22B4D-528A-487A-A598-DB9DC4BB9600}" type="pres">
      <dgm:prSet presAssocID="{26CA4996-D142-43A6-AA6A-E71601933645}" presName="parentText" presStyleLbl="alignNode1" presStyleIdx="4" presStyleCnt="5">
        <dgm:presLayoutVars>
          <dgm:chMax val="1"/>
          <dgm:bulletEnabled val="1"/>
        </dgm:presLayoutVars>
      </dgm:prSet>
      <dgm:spPr/>
    </dgm:pt>
    <dgm:pt modelId="{1CC3F532-F4D4-4CD6-97EE-C55158D5D119}" type="pres">
      <dgm:prSet presAssocID="{26CA4996-D142-43A6-AA6A-E71601933645}" presName="descendantText" presStyleLbl="alignAcc1" presStyleIdx="4" presStyleCnt="5">
        <dgm:presLayoutVars>
          <dgm:bulletEnabled val="1"/>
        </dgm:presLayoutVars>
      </dgm:prSet>
      <dgm:spPr/>
    </dgm:pt>
  </dgm:ptLst>
  <dgm:cxnLst>
    <dgm:cxn modelId="{6988A529-CD61-4FE3-8CDB-704475567931}" srcId="{47E031D7-692C-4C01-8FF8-5BFE9E3BBA1A}" destId="{A33EE39C-9376-4983-8CEF-D9376342EFB0}" srcOrd="2" destOrd="0" parTransId="{C9E01B79-C5C3-4D05-AE13-050A06A12CB1}" sibTransId="{B0F8B2BB-C792-4CB6-AB9F-278A6940AD9B}"/>
    <dgm:cxn modelId="{182BB52B-DC41-465C-8D4A-2FA0BAE7442F}" type="presOf" srcId="{07729069-B044-4D69-BC93-0E8844273DCB}" destId="{293B4DA0-F321-4BFF-915F-0BA67586B91E}" srcOrd="0" destOrd="0" presId="urn:microsoft.com/office/officeart/2005/8/layout/chevron2"/>
    <dgm:cxn modelId="{5B339E31-58E5-44D8-B5DB-0B1B66328C6D}" srcId="{47E031D7-692C-4C01-8FF8-5BFE9E3BBA1A}" destId="{133191A9-3744-45F3-8466-D95E45F74C9A}" srcOrd="3" destOrd="0" parTransId="{FBE08EC7-0DF6-4F5F-9F08-0BCC2C76682F}" sibTransId="{FC66E4AB-9199-4CE7-ABF2-0323ADAA28D8}"/>
    <dgm:cxn modelId="{DA937B45-5E91-4E48-9CC0-2C4459F67887}" srcId="{133191A9-3744-45F3-8466-D95E45F74C9A}" destId="{07729069-B044-4D69-BC93-0E8844273DCB}" srcOrd="0" destOrd="0" parTransId="{861D40D6-4792-4573-B8D5-E5FA52BFFB6F}" sibTransId="{B73DCC96-6922-4013-907B-C6801B91C5AD}"/>
    <dgm:cxn modelId="{1AF3C245-4981-4AC0-AF6D-D6991C3ACB0B}" srcId="{47E031D7-692C-4C01-8FF8-5BFE9E3BBA1A}" destId="{26CA4996-D142-43A6-AA6A-E71601933645}" srcOrd="4" destOrd="0" parTransId="{21AE7AB9-0AE3-42CA-8390-EC8383EE1CEA}" sibTransId="{1B8C7E2C-E239-43D6-A766-EC627993A390}"/>
    <dgm:cxn modelId="{BF9FB06B-E901-420F-B3D1-F77EACA4B605}" srcId="{47E031D7-692C-4C01-8FF8-5BFE9E3BBA1A}" destId="{4904DAAE-41BB-460F-B9AF-62EFCC2188FB}" srcOrd="0" destOrd="0" parTransId="{3AC5506A-89CB-4C94-8B83-3630D1CAC259}" sibTransId="{D96D0389-4ACE-4715-8626-2775F319495A}"/>
    <dgm:cxn modelId="{034BDF4D-8115-4CC2-AAFC-53A9FBA6FFE1}" type="presOf" srcId="{AAAE2EB2-168B-4282-9D6E-B164987DB391}" destId="{367BA480-C91E-40BF-8BCF-5EED5BF6C105}" srcOrd="0" destOrd="0" presId="urn:microsoft.com/office/officeart/2005/8/layout/chevron2"/>
    <dgm:cxn modelId="{BB88FA57-4BD2-4C6C-9DEE-23E9B8A6BFB2}" srcId="{A33EE39C-9376-4983-8CEF-D9376342EFB0}" destId="{E2CF1ACE-E6C4-49B4-9C8F-3879F3DBC7A2}" srcOrd="0" destOrd="0" parTransId="{2B19412A-4B2E-40E2-A3FD-46CF20FD57FA}" sibTransId="{F801AC2A-C995-4BD5-B0A8-19F0909C53A1}"/>
    <dgm:cxn modelId="{BBFAE278-F8C8-4F81-9DD4-714E723977AB}" srcId="{26CA4996-D142-43A6-AA6A-E71601933645}" destId="{2B60B293-5F5A-4904-B5A3-190A7F7FD570}" srcOrd="0" destOrd="0" parTransId="{F63F8FBB-C346-457E-808D-AF8F4CB0F008}" sibTransId="{48631A8F-51BD-44DE-9B7F-9847DB1E4135}"/>
    <dgm:cxn modelId="{148CC87C-E028-49B3-8AC2-86541218E988}" type="presOf" srcId="{133191A9-3744-45F3-8466-D95E45F74C9A}" destId="{1761EAB6-BCFF-4F69-A2D9-1522881B1672}" srcOrd="0" destOrd="0" presId="urn:microsoft.com/office/officeart/2005/8/layout/chevron2"/>
    <dgm:cxn modelId="{B6387491-49E4-4708-AE19-9C4E6D441848}" type="presOf" srcId="{A33EE39C-9376-4983-8CEF-D9376342EFB0}" destId="{D545EF09-1253-41DC-BF4B-8B5668668796}" srcOrd="0" destOrd="0" presId="urn:microsoft.com/office/officeart/2005/8/layout/chevron2"/>
    <dgm:cxn modelId="{CDC88B9B-9157-432A-973C-943D7FCDE01A}" type="presOf" srcId="{2B60B293-5F5A-4904-B5A3-190A7F7FD570}" destId="{1CC3F532-F4D4-4CD6-97EE-C55158D5D119}" srcOrd="0" destOrd="0" presId="urn:microsoft.com/office/officeart/2005/8/layout/chevron2"/>
    <dgm:cxn modelId="{B840D49E-41DA-474B-9665-07FA25E3BFD5}" type="presOf" srcId="{E2CF1ACE-E6C4-49B4-9C8F-3879F3DBC7A2}" destId="{D7BD6470-CCA8-4A5E-96E5-A14D6A372B60}" srcOrd="0" destOrd="0" presId="urn:microsoft.com/office/officeart/2005/8/layout/chevron2"/>
    <dgm:cxn modelId="{5E37C7A6-A202-42EA-9F1A-244271643AC1}" srcId="{733E6853-0714-461D-B21C-A5823C49F28D}" destId="{AAAE2EB2-168B-4282-9D6E-B164987DB391}" srcOrd="0" destOrd="0" parTransId="{227F8465-633E-4B86-A342-49086035108B}" sibTransId="{BB1EC86E-ACCD-4EA9-9DF2-4B3E147DBECC}"/>
    <dgm:cxn modelId="{482587A9-7F04-4A8D-9A35-8270FE31B255}" srcId="{4904DAAE-41BB-460F-B9AF-62EFCC2188FB}" destId="{78386580-2F24-41A6-BD55-71F0C4CCB71D}" srcOrd="0" destOrd="0" parTransId="{ECA9D6AE-847F-43A7-9A05-DF09185E48C1}" sibTransId="{9731040A-155A-4EC6-A2B5-36616182C2E7}"/>
    <dgm:cxn modelId="{CD6849C1-9C9E-49B4-8BD3-6E073338A810}" type="presOf" srcId="{4904DAAE-41BB-460F-B9AF-62EFCC2188FB}" destId="{BD4FFFE9-22C7-4F21-9FEF-1A684922058A}" srcOrd="0" destOrd="0" presId="urn:microsoft.com/office/officeart/2005/8/layout/chevron2"/>
    <dgm:cxn modelId="{1207C0C9-CE67-4675-9D65-2A6CDFEAD579}" type="presOf" srcId="{78386580-2F24-41A6-BD55-71F0C4CCB71D}" destId="{E45657DB-37D1-469C-8D3A-881387A8A938}" srcOrd="0" destOrd="0" presId="urn:microsoft.com/office/officeart/2005/8/layout/chevron2"/>
    <dgm:cxn modelId="{81F5E5CD-0B49-492D-9EC6-464A1A0A71B2}" srcId="{47E031D7-692C-4C01-8FF8-5BFE9E3BBA1A}" destId="{733E6853-0714-461D-B21C-A5823C49F28D}" srcOrd="1" destOrd="0" parTransId="{05DCCEDD-DE24-4F10-B2BA-5453EEA7699A}" sibTransId="{AD25E552-9F43-4620-81F0-54E4295E8F04}"/>
    <dgm:cxn modelId="{E839C1EE-FC12-4237-9747-57BDD0E2F4C4}" type="presOf" srcId="{26CA4996-D142-43A6-AA6A-E71601933645}" destId="{F1A22B4D-528A-487A-A598-DB9DC4BB9600}" srcOrd="0" destOrd="0" presId="urn:microsoft.com/office/officeart/2005/8/layout/chevron2"/>
    <dgm:cxn modelId="{5895FBFA-F8D6-4EA0-BD31-00B27ED67657}" type="presOf" srcId="{733E6853-0714-461D-B21C-A5823C49F28D}" destId="{B4B1D4FE-0977-4B87-9300-AB04E8329024}" srcOrd="0" destOrd="0" presId="urn:microsoft.com/office/officeart/2005/8/layout/chevron2"/>
    <dgm:cxn modelId="{0CD241FC-B863-4B8C-B4E3-5AF39B7D9C70}" type="presOf" srcId="{47E031D7-692C-4C01-8FF8-5BFE9E3BBA1A}" destId="{E7E20599-AC5D-4BDE-8ABE-37C2E1615A19}" srcOrd="0" destOrd="0" presId="urn:microsoft.com/office/officeart/2005/8/layout/chevron2"/>
    <dgm:cxn modelId="{2C3D53EC-D15E-4DB3-8028-A44BB4086F94}" type="presParOf" srcId="{E7E20599-AC5D-4BDE-8ABE-37C2E1615A19}" destId="{EC80F32E-1E4C-49D7-A523-BFA5B2C307AB}" srcOrd="0" destOrd="0" presId="urn:microsoft.com/office/officeart/2005/8/layout/chevron2"/>
    <dgm:cxn modelId="{91B56766-58FC-40F1-8F68-6A1BF7D41514}" type="presParOf" srcId="{EC80F32E-1E4C-49D7-A523-BFA5B2C307AB}" destId="{BD4FFFE9-22C7-4F21-9FEF-1A684922058A}" srcOrd="0" destOrd="0" presId="urn:microsoft.com/office/officeart/2005/8/layout/chevron2"/>
    <dgm:cxn modelId="{92C9AD87-D2D3-4AA5-A380-3C3A9C9B3CFD}" type="presParOf" srcId="{EC80F32E-1E4C-49D7-A523-BFA5B2C307AB}" destId="{E45657DB-37D1-469C-8D3A-881387A8A938}" srcOrd="1" destOrd="0" presId="urn:microsoft.com/office/officeart/2005/8/layout/chevron2"/>
    <dgm:cxn modelId="{C509E31C-C0CF-4917-A3EE-CBB45F703A7F}" type="presParOf" srcId="{E7E20599-AC5D-4BDE-8ABE-37C2E1615A19}" destId="{EB293DE1-E7FD-4603-8461-BB3CCCE2B12F}" srcOrd="1" destOrd="0" presId="urn:microsoft.com/office/officeart/2005/8/layout/chevron2"/>
    <dgm:cxn modelId="{728363EF-B3D1-4E4B-BBF6-5C6933215345}" type="presParOf" srcId="{E7E20599-AC5D-4BDE-8ABE-37C2E1615A19}" destId="{20B093B7-D4D8-4907-B332-A5035172BA96}" srcOrd="2" destOrd="0" presId="urn:microsoft.com/office/officeart/2005/8/layout/chevron2"/>
    <dgm:cxn modelId="{D69E2E2B-77A3-43F7-8C54-B3FF9C0EA93B}" type="presParOf" srcId="{20B093B7-D4D8-4907-B332-A5035172BA96}" destId="{B4B1D4FE-0977-4B87-9300-AB04E8329024}" srcOrd="0" destOrd="0" presId="urn:microsoft.com/office/officeart/2005/8/layout/chevron2"/>
    <dgm:cxn modelId="{E89DD53A-9549-4BF0-9C41-B6FBF2A7A158}" type="presParOf" srcId="{20B093B7-D4D8-4907-B332-A5035172BA96}" destId="{367BA480-C91E-40BF-8BCF-5EED5BF6C105}" srcOrd="1" destOrd="0" presId="urn:microsoft.com/office/officeart/2005/8/layout/chevron2"/>
    <dgm:cxn modelId="{1485D4A7-D3F2-4EA6-A2C6-F2CBC4E5F7E9}" type="presParOf" srcId="{E7E20599-AC5D-4BDE-8ABE-37C2E1615A19}" destId="{B2278D4B-0507-4DC8-B304-FE50B210B0B6}" srcOrd="3" destOrd="0" presId="urn:microsoft.com/office/officeart/2005/8/layout/chevron2"/>
    <dgm:cxn modelId="{E3D2E0EA-184D-467A-AB65-DD54D1C7559B}" type="presParOf" srcId="{E7E20599-AC5D-4BDE-8ABE-37C2E1615A19}" destId="{9D6799B7-3D71-477A-B798-5C0E87F0CA1E}" srcOrd="4" destOrd="0" presId="urn:microsoft.com/office/officeart/2005/8/layout/chevron2"/>
    <dgm:cxn modelId="{4B8A6412-C41F-47B9-A8FF-0648DD31BCF5}" type="presParOf" srcId="{9D6799B7-3D71-477A-B798-5C0E87F0CA1E}" destId="{D545EF09-1253-41DC-BF4B-8B5668668796}" srcOrd="0" destOrd="0" presId="urn:microsoft.com/office/officeart/2005/8/layout/chevron2"/>
    <dgm:cxn modelId="{015D4DD5-F08D-4167-A698-AD24F8E79A7B}" type="presParOf" srcId="{9D6799B7-3D71-477A-B798-5C0E87F0CA1E}" destId="{D7BD6470-CCA8-4A5E-96E5-A14D6A372B60}" srcOrd="1" destOrd="0" presId="urn:microsoft.com/office/officeart/2005/8/layout/chevron2"/>
    <dgm:cxn modelId="{780A81B5-F159-4A42-8EA8-42322AA72B87}" type="presParOf" srcId="{E7E20599-AC5D-4BDE-8ABE-37C2E1615A19}" destId="{412B9FB9-0525-4A7C-91BF-A2DF5B5723D5}" srcOrd="5" destOrd="0" presId="urn:microsoft.com/office/officeart/2005/8/layout/chevron2"/>
    <dgm:cxn modelId="{FC03D16A-D044-4B65-94AD-DBEC5083D239}" type="presParOf" srcId="{E7E20599-AC5D-4BDE-8ABE-37C2E1615A19}" destId="{8994448F-65F7-4A12-884B-BF95A7C02F02}" srcOrd="6" destOrd="0" presId="urn:microsoft.com/office/officeart/2005/8/layout/chevron2"/>
    <dgm:cxn modelId="{DABDD8EF-702D-487A-A8E1-C7927C99D832}" type="presParOf" srcId="{8994448F-65F7-4A12-884B-BF95A7C02F02}" destId="{1761EAB6-BCFF-4F69-A2D9-1522881B1672}" srcOrd="0" destOrd="0" presId="urn:microsoft.com/office/officeart/2005/8/layout/chevron2"/>
    <dgm:cxn modelId="{A152BA8D-69B0-449C-964E-938B6457A0AC}" type="presParOf" srcId="{8994448F-65F7-4A12-884B-BF95A7C02F02}" destId="{293B4DA0-F321-4BFF-915F-0BA67586B91E}" srcOrd="1" destOrd="0" presId="urn:microsoft.com/office/officeart/2005/8/layout/chevron2"/>
    <dgm:cxn modelId="{51B984EB-A704-466C-959B-683392FDC3DD}" type="presParOf" srcId="{E7E20599-AC5D-4BDE-8ABE-37C2E1615A19}" destId="{9FD7F740-B38B-4E5A-8A19-598CD490440E}" srcOrd="7" destOrd="0" presId="urn:microsoft.com/office/officeart/2005/8/layout/chevron2"/>
    <dgm:cxn modelId="{0FC29743-89A1-4CD1-92F8-F174CC0396EA}" type="presParOf" srcId="{E7E20599-AC5D-4BDE-8ABE-37C2E1615A19}" destId="{41FC8DE9-1D92-4A7A-B464-2DEF8D14D080}" srcOrd="8" destOrd="0" presId="urn:microsoft.com/office/officeart/2005/8/layout/chevron2"/>
    <dgm:cxn modelId="{FDFA1141-1366-4516-A498-FA9DBD042377}" type="presParOf" srcId="{41FC8DE9-1D92-4A7A-B464-2DEF8D14D080}" destId="{F1A22B4D-528A-487A-A598-DB9DC4BB9600}" srcOrd="0" destOrd="0" presId="urn:microsoft.com/office/officeart/2005/8/layout/chevron2"/>
    <dgm:cxn modelId="{7C171CF6-8A8B-4EE1-9191-7ED89BA007C5}" type="presParOf" srcId="{41FC8DE9-1D92-4A7A-B464-2DEF8D14D080}" destId="{1CC3F532-F4D4-4CD6-97EE-C55158D5D119}"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0E83E-4618-4492-98F4-7C7840ADC83A}">
      <dsp:nvSpPr>
        <dsp:cNvPr id="0" name=""/>
        <dsp:cNvSpPr/>
      </dsp:nvSpPr>
      <dsp:spPr>
        <a:xfrm>
          <a:off x="788669" y="0"/>
          <a:ext cx="8938260" cy="480834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20B919-7BF3-422C-A928-08B46006C0B0}">
      <dsp:nvSpPr>
        <dsp:cNvPr id="0" name=""/>
        <dsp:cNvSpPr/>
      </dsp:nvSpPr>
      <dsp:spPr>
        <a:xfrm>
          <a:off x="11296" y="1442502"/>
          <a:ext cx="3384708" cy="19233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solidFill>
                <a:schemeClr val="tx1"/>
              </a:solidFill>
            </a:rPr>
            <a:t>Asking a colleague to provide care or treatment </a:t>
          </a:r>
        </a:p>
      </dsp:txBody>
      <dsp:txXfrm>
        <a:off x="105186" y="1536392"/>
        <a:ext cx="3196928" cy="1735557"/>
      </dsp:txXfrm>
    </dsp:sp>
    <dsp:sp modelId="{09AD8BF3-BD38-4B55-8401-C4FC7F0B3DB3}">
      <dsp:nvSpPr>
        <dsp:cNvPr id="0" name=""/>
        <dsp:cNvSpPr/>
      </dsp:nvSpPr>
      <dsp:spPr>
        <a:xfrm>
          <a:off x="3565445" y="1442502"/>
          <a:ext cx="3384708" cy="19233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solidFill>
                <a:schemeClr val="tx1"/>
              </a:solidFill>
            </a:rPr>
            <a:t>Only</a:t>
          </a:r>
          <a:r>
            <a:rPr lang="en-GB" sz="2700" kern="1200" baseline="0">
              <a:solidFill>
                <a:schemeClr val="tx1"/>
              </a:solidFill>
            </a:rPr>
            <a:t> delegate when in the professionals scope of practice </a:t>
          </a:r>
          <a:endParaRPr lang="en-GB" sz="2700" kern="1200">
            <a:solidFill>
              <a:schemeClr val="tx1"/>
            </a:solidFill>
          </a:endParaRPr>
        </a:p>
      </dsp:txBody>
      <dsp:txXfrm>
        <a:off x="3659335" y="1536392"/>
        <a:ext cx="3196928" cy="1735557"/>
      </dsp:txXfrm>
    </dsp:sp>
    <dsp:sp modelId="{8568215F-4F28-420B-A488-347A98D09071}">
      <dsp:nvSpPr>
        <dsp:cNvPr id="0" name=""/>
        <dsp:cNvSpPr/>
      </dsp:nvSpPr>
      <dsp:spPr>
        <a:xfrm>
          <a:off x="7119595" y="1442502"/>
          <a:ext cx="3384708" cy="19233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solidFill>
                <a:schemeClr val="tx1"/>
              </a:solidFill>
            </a:rPr>
            <a:t>Continue</a:t>
          </a:r>
          <a:r>
            <a:rPr lang="en-GB" sz="2700" kern="1200" baseline="0">
              <a:solidFill>
                <a:schemeClr val="tx1"/>
              </a:solidFill>
            </a:rPr>
            <a:t> to provide appropriate supervision and support </a:t>
          </a:r>
          <a:endParaRPr lang="en-GB" sz="2700" kern="1200">
            <a:solidFill>
              <a:schemeClr val="tx1"/>
            </a:solidFill>
          </a:endParaRPr>
        </a:p>
      </dsp:txBody>
      <dsp:txXfrm>
        <a:off x="7213485" y="1536392"/>
        <a:ext cx="3196928" cy="17355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97F17-AB4D-4E96-972D-B0F44388E339}">
      <dsp:nvSpPr>
        <dsp:cNvPr id="0" name=""/>
        <dsp:cNvSpPr/>
      </dsp:nvSpPr>
      <dsp:spPr>
        <a:xfrm>
          <a:off x="3032212" y="0"/>
          <a:ext cx="4227450" cy="4227450"/>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D39B89-C88C-4CCA-BDC3-A4D7AEF88720}">
      <dsp:nvSpPr>
        <dsp:cNvPr id="0" name=""/>
        <dsp:cNvSpPr/>
      </dsp:nvSpPr>
      <dsp:spPr>
        <a:xfrm>
          <a:off x="5145937" y="423157"/>
          <a:ext cx="2747842" cy="75136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Open, supportive and safe environment</a:t>
          </a:r>
          <a:endParaRPr lang="en-GB" sz="1900" kern="1200"/>
        </a:p>
      </dsp:txBody>
      <dsp:txXfrm>
        <a:off x="5182616" y="459836"/>
        <a:ext cx="2674484" cy="678005"/>
      </dsp:txXfrm>
    </dsp:sp>
    <dsp:sp modelId="{C3243045-5A8F-4EA1-9C94-6131ACBC413C}">
      <dsp:nvSpPr>
        <dsp:cNvPr id="0" name=""/>
        <dsp:cNvSpPr/>
      </dsp:nvSpPr>
      <dsp:spPr>
        <a:xfrm>
          <a:off x="5145937" y="1268441"/>
          <a:ext cx="2747842" cy="75136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Good quality supervisory relationship</a:t>
          </a:r>
        </a:p>
      </dsp:txBody>
      <dsp:txXfrm>
        <a:off x="5182616" y="1305120"/>
        <a:ext cx="2674484" cy="678005"/>
      </dsp:txXfrm>
    </dsp:sp>
    <dsp:sp modelId="{908C4F83-78BE-4B88-9F8A-6EB524F39682}">
      <dsp:nvSpPr>
        <dsp:cNvPr id="0" name=""/>
        <dsp:cNvSpPr/>
      </dsp:nvSpPr>
      <dsp:spPr>
        <a:xfrm>
          <a:off x="5145937" y="2113725"/>
          <a:ext cx="2747842" cy="75136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Cultural awareness</a:t>
          </a:r>
        </a:p>
      </dsp:txBody>
      <dsp:txXfrm>
        <a:off x="5182616" y="2150404"/>
        <a:ext cx="2674484" cy="678005"/>
      </dsp:txXfrm>
    </dsp:sp>
    <dsp:sp modelId="{906B4DDB-1399-41F5-A7BC-7F60513643D8}">
      <dsp:nvSpPr>
        <dsp:cNvPr id="0" name=""/>
        <dsp:cNvSpPr/>
      </dsp:nvSpPr>
      <dsp:spPr>
        <a:xfrm>
          <a:off x="5145937" y="2959008"/>
          <a:ext cx="2747842" cy="75136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Quality and timely feedback </a:t>
          </a:r>
        </a:p>
      </dsp:txBody>
      <dsp:txXfrm>
        <a:off x="5182616" y="2995687"/>
        <a:ext cx="2674484" cy="6780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C58A3-41D5-4C00-88E1-615EC878D06F}">
      <dsp:nvSpPr>
        <dsp:cNvPr id="0" name=""/>
        <dsp:cNvSpPr/>
      </dsp:nvSpPr>
      <dsp:spPr>
        <a:xfrm>
          <a:off x="4690039" y="-160498"/>
          <a:ext cx="1924743" cy="13753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solidFill>
            </a:rPr>
            <a:t>Management or organisation not supportive </a:t>
          </a:r>
        </a:p>
      </dsp:txBody>
      <dsp:txXfrm>
        <a:off x="4757178" y="-93359"/>
        <a:ext cx="1790465" cy="1241072"/>
      </dsp:txXfrm>
    </dsp:sp>
    <dsp:sp modelId="{CDAD9B1E-6363-475F-8420-0502F5ADEF66}">
      <dsp:nvSpPr>
        <dsp:cNvPr id="0" name=""/>
        <dsp:cNvSpPr/>
      </dsp:nvSpPr>
      <dsp:spPr>
        <a:xfrm>
          <a:off x="3594944" y="527176"/>
          <a:ext cx="4114933" cy="4114933"/>
        </a:xfrm>
        <a:custGeom>
          <a:avLst/>
          <a:gdLst/>
          <a:ahLst/>
          <a:cxnLst/>
          <a:rect l="0" t="0" r="0" b="0"/>
          <a:pathLst>
            <a:path>
              <a:moveTo>
                <a:pt x="3156006" y="317817"/>
              </a:moveTo>
              <a:arcTo wR="2057466" hR="2057466" stAng="18136276" swAng="7971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1E0D8C0-34CC-4AFE-A722-50BDD015064F}">
      <dsp:nvSpPr>
        <dsp:cNvPr id="0" name=""/>
        <dsp:cNvSpPr/>
      </dsp:nvSpPr>
      <dsp:spPr>
        <a:xfrm>
          <a:off x="6591894" y="1260476"/>
          <a:ext cx="2034568" cy="13767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Lack of supervisor skills, training and support</a:t>
          </a:r>
          <a:endParaRPr lang="en-GB" sz="1800" kern="1200">
            <a:solidFill>
              <a:schemeClr val="tx1"/>
            </a:solidFill>
          </a:endParaRPr>
        </a:p>
      </dsp:txBody>
      <dsp:txXfrm>
        <a:off x="6659101" y="1327683"/>
        <a:ext cx="1900154" cy="1242336"/>
      </dsp:txXfrm>
    </dsp:sp>
    <dsp:sp modelId="{3332C9D6-D16C-4123-83F6-C73238BE5C0B}">
      <dsp:nvSpPr>
        <dsp:cNvPr id="0" name=""/>
        <dsp:cNvSpPr/>
      </dsp:nvSpPr>
      <dsp:spPr>
        <a:xfrm>
          <a:off x="3594944" y="527176"/>
          <a:ext cx="4114933" cy="4114933"/>
        </a:xfrm>
        <a:custGeom>
          <a:avLst/>
          <a:gdLst/>
          <a:ahLst/>
          <a:cxnLst/>
          <a:rect l="0" t="0" r="0" b="0"/>
          <a:pathLst>
            <a:path>
              <a:moveTo>
                <a:pt x="4101695" y="2290486"/>
              </a:moveTo>
              <a:arcTo wR="2057466" hR="2057466" stAng="390181" swAng="91938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E54964C-6158-4404-977C-59925F132ADD}">
      <dsp:nvSpPr>
        <dsp:cNvPr id="0" name=""/>
        <dsp:cNvSpPr/>
      </dsp:nvSpPr>
      <dsp:spPr>
        <a:xfrm>
          <a:off x="5881524" y="3514380"/>
          <a:ext cx="1960469" cy="14695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Lack of relationship and trust </a:t>
          </a:r>
          <a:endParaRPr lang="en-GB" sz="1800" kern="1200">
            <a:solidFill>
              <a:schemeClr val="tx1"/>
            </a:solidFill>
          </a:endParaRPr>
        </a:p>
      </dsp:txBody>
      <dsp:txXfrm>
        <a:off x="5953263" y="3586119"/>
        <a:ext cx="1816991" cy="1326099"/>
      </dsp:txXfrm>
    </dsp:sp>
    <dsp:sp modelId="{734E08B5-40EC-4E9C-B36F-803EBB13B05F}">
      <dsp:nvSpPr>
        <dsp:cNvPr id="0" name=""/>
        <dsp:cNvSpPr/>
      </dsp:nvSpPr>
      <dsp:spPr>
        <a:xfrm>
          <a:off x="3594944" y="527176"/>
          <a:ext cx="4114933" cy="4114933"/>
        </a:xfrm>
        <a:custGeom>
          <a:avLst/>
          <a:gdLst/>
          <a:ahLst/>
          <a:cxnLst/>
          <a:rect l="0" t="0" r="0" b="0"/>
          <a:pathLst>
            <a:path>
              <a:moveTo>
                <a:pt x="2191636" y="4110554"/>
              </a:moveTo>
              <a:arcTo wR="2057466" hR="2057466" stAng="5175662" swAng="47961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CB989C3-8123-4400-AD53-C39EA2E5E9A5}">
      <dsp:nvSpPr>
        <dsp:cNvPr id="0" name=""/>
        <dsp:cNvSpPr/>
      </dsp:nvSpPr>
      <dsp:spPr>
        <a:xfrm>
          <a:off x="3481221" y="3557725"/>
          <a:ext cx="1923681" cy="13828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Lack of understanding</a:t>
          </a:r>
          <a:endParaRPr lang="en-GB" sz="1800" kern="1200">
            <a:solidFill>
              <a:schemeClr val="tx1"/>
            </a:solidFill>
          </a:endParaRPr>
        </a:p>
      </dsp:txBody>
      <dsp:txXfrm>
        <a:off x="3548728" y="3625232"/>
        <a:ext cx="1788667" cy="1247874"/>
      </dsp:txXfrm>
    </dsp:sp>
    <dsp:sp modelId="{C11F70B6-9AA6-4706-817A-1767539BCDF5}">
      <dsp:nvSpPr>
        <dsp:cNvPr id="0" name=""/>
        <dsp:cNvSpPr/>
      </dsp:nvSpPr>
      <dsp:spPr>
        <a:xfrm>
          <a:off x="3594944" y="527176"/>
          <a:ext cx="4114933" cy="4114933"/>
        </a:xfrm>
        <a:custGeom>
          <a:avLst/>
          <a:gdLst/>
          <a:ahLst/>
          <a:cxnLst/>
          <a:rect l="0" t="0" r="0" b="0"/>
          <a:pathLst>
            <a:path>
              <a:moveTo>
                <a:pt x="162086" y="2857906"/>
              </a:moveTo>
              <a:arcTo wR="2057466" hR="2057466" stAng="9426308" swAng="97439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B7902C6-2449-47D2-B557-E2F0341A8CB0}">
      <dsp:nvSpPr>
        <dsp:cNvPr id="0" name=""/>
        <dsp:cNvSpPr/>
      </dsp:nvSpPr>
      <dsp:spPr>
        <a:xfrm>
          <a:off x="2718601" y="1265527"/>
          <a:ext cx="1954085" cy="13666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solidFill>
            </a:rPr>
            <a:t>Contextual factors</a:t>
          </a:r>
        </a:p>
      </dsp:txBody>
      <dsp:txXfrm>
        <a:off x="2785315" y="1332241"/>
        <a:ext cx="1820657" cy="1233220"/>
      </dsp:txXfrm>
    </dsp:sp>
    <dsp:sp modelId="{FE921A3C-6CFE-47E2-8145-074ED73692AB}">
      <dsp:nvSpPr>
        <dsp:cNvPr id="0" name=""/>
        <dsp:cNvSpPr/>
      </dsp:nvSpPr>
      <dsp:spPr>
        <a:xfrm>
          <a:off x="3594944" y="527176"/>
          <a:ext cx="4114933" cy="4114933"/>
        </a:xfrm>
        <a:custGeom>
          <a:avLst/>
          <a:gdLst/>
          <a:ahLst/>
          <a:cxnLst/>
          <a:rect l="0" t="0" r="0" b="0"/>
          <a:pathLst>
            <a:path>
              <a:moveTo>
                <a:pt x="584847" y="620608"/>
              </a:moveTo>
              <a:arcTo wR="2057466" hR="2057466" stAng="13457748" swAng="803814"/>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25ACC9-2EEB-4AA0-934B-673692B4DF86}">
      <dsp:nvSpPr>
        <dsp:cNvPr id="0" name=""/>
        <dsp:cNvSpPr/>
      </dsp:nvSpPr>
      <dsp:spPr>
        <a:xfrm rot="5400000">
          <a:off x="-118335" y="118631"/>
          <a:ext cx="788903" cy="55223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1" y="276411"/>
        <a:ext cx="552232" cy="236671"/>
      </dsp:txXfrm>
    </dsp:sp>
    <dsp:sp modelId="{E33E90B6-315F-47AC-B2F5-1FDC3BAF125E}">
      <dsp:nvSpPr>
        <dsp:cNvPr id="0" name=""/>
        <dsp:cNvSpPr/>
      </dsp:nvSpPr>
      <dsp:spPr>
        <a:xfrm rot="5400000">
          <a:off x="2416012" y="-1863483"/>
          <a:ext cx="512787" cy="42403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GB" sz="3000" kern="1200"/>
            <a:t>Trust and respect</a:t>
          </a:r>
        </a:p>
      </dsp:txBody>
      <dsp:txXfrm rot="-5400000">
        <a:off x="552233" y="25328"/>
        <a:ext cx="4215314" cy="462723"/>
      </dsp:txXfrm>
    </dsp:sp>
    <dsp:sp modelId="{769F50CB-5F2F-405E-877E-A4136AB9E8DC}">
      <dsp:nvSpPr>
        <dsp:cNvPr id="0" name=""/>
        <dsp:cNvSpPr/>
      </dsp:nvSpPr>
      <dsp:spPr>
        <a:xfrm rot="5400000">
          <a:off x="-118335" y="785254"/>
          <a:ext cx="788903" cy="55223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1" y="943034"/>
        <a:ext cx="552232" cy="236671"/>
      </dsp:txXfrm>
    </dsp:sp>
    <dsp:sp modelId="{7C39D3AF-A024-4402-8EFB-A8D3D815F472}">
      <dsp:nvSpPr>
        <dsp:cNvPr id="0" name=""/>
        <dsp:cNvSpPr/>
      </dsp:nvSpPr>
      <dsp:spPr>
        <a:xfrm rot="5400000">
          <a:off x="2416012" y="-1196860"/>
          <a:ext cx="512787" cy="42403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GB" sz="3000" kern="1200"/>
            <a:t>Choice of supervisor </a:t>
          </a:r>
        </a:p>
      </dsp:txBody>
      <dsp:txXfrm rot="-5400000">
        <a:off x="552233" y="691951"/>
        <a:ext cx="4215314" cy="462723"/>
      </dsp:txXfrm>
    </dsp:sp>
    <dsp:sp modelId="{EF023448-AE2C-4416-8D7E-032088B28AE4}">
      <dsp:nvSpPr>
        <dsp:cNvPr id="0" name=""/>
        <dsp:cNvSpPr/>
      </dsp:nvSpPr>
      <dsp:spPr>
        <a:xfrm rot="5400000">
          <a:off x="-118335" y="1451877"/>
          <a:ext cx="788903" cy="55223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1" y="1609657"/>
        <a:ext cx="552232" cy="236671"/>
      </dsp:txXfrm>
    </dsp:sp>
    <dsp:sp modelId="{F3B1DB0B-A410-44DE-B798-2EDBA0B11E40}">
      <dsp:nvSpPr>
        <dsp:cNvPr id="0" name=""/>
        <dsp:cNvSpPr/>
      </dsp:nvSpPr>
      <dsp:spPr>
        <a:xfrm rot="5400000">
          <a:off x="2416012" y="-530237"/>
          <a:ext cx="512787" cy="42403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GB" sz="3000" kern="1200"/>
            <a:t>Shared understanding</a:t>
          </a:r>
        </a:p>
      </dsp:txBody>
      <dsp:txXfrm rot="-5400000">
        <a:off x="552233" y="1358574"/>
        <a:ext cx="4215314" cy="462723"/>
      </dsp:txXfrm>
    </dsp:sp>
    <dsp:sp modelId="{9651EA31-91D1-473D-955A-3C2F5C76EE4A}">
      <dsp:nvSpPr>
        <dsp:cNvPr id="0" name=""/>
        <dsp:cNvSpPr/>
      </dsp:nvSpPr>
      <dsp:spPr>
        <a:xfrm rot="5400000">
          <a:off x="-118335" y="2118500"/>
          <a:ext cx="788903" cy="55223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1" y="2276280"/>
        <a:ext cx="552232" cy="236671"/>
      </dsp:txXfrm>
    </dsp:sp>
    <dsp:sp modelId="{E9C248B9-DE31-41C8-9D7A-EF619E377533}">
      <dsp:nvSpPr>
        <dsp:cNvPr id="0" name=""/>
        <dsp:cNvSpPr/>
      </dsp:nvSpPr>
      <dsp:spPr>
        <a:xfrm rot="5400000">
          <a:off x="2416012" y="136385"/>
          <a:ext cx="512787" cy="42403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GB" sz="3000" kern="1200"/>
            <a:t>Provides staff support</a:t>
          </a:r>
        </a:p>
      </dsp:txBody>
      <dsp:txXfrm rot="-5400000">
        <a:off x="552233" y="2025196"/>
        <a:ext cx="4215314" cy="462723"/>
      </dsp:txXfrm>
    </dsp:sp>
    <dsp:sp modelId="{F68E6D5C-152E-40F7-970F-3F3DD3C69CAF}">
      <dsp:nvSpPr>
        <dsp:cNvPr id="0" name=""/>
        <dsp:cNvSpPr/>
      </dsp:nvSpPr>
      <dsp:spPr>
        <a:xfrm rot="5400000">
          <a:off x="-118335" y="2785123"/>
          <a:ext cx="788903" cy="55223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1" y="2942903"/>
        <a:ext cx="552232" cy="236671"/>
      </dsp:txXfrm>
    </dsp:sp>
    <dsp:sp modelId="{4391E159-9AAF-4188-A397-2D11BAD10AFB}">
      <dsp:nvSpPr>
        <dsp:cNvPr id="0" name=""/>
        <dsp:cNvSpPr/>
      </dsp:nvSpPr>
      <dsp:spPr>
        <a:xfrm rot="5400000">
          <a:off x="2416012" y="803008"/>
          <a:ext cx="512787" cy="42403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GB" sz="3000" kern="1200"/>
            <a:t>Regular</a:t>
          </a:r>
        </a:p>
      </dsp:txBody>
      <dsp:txXfrm rot="-5400000">
        <a:off x="552233" y="2691819"/>
        <a:ext cx="4215314" cy="4627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FFFE9-22C7-4F21-9FEF-1A684922058A}">
      <dsp:nvSpPr>
        <dsp:cNvPr id="0" name=""/>
        <dsp:cNvSpPr/>
      </dsp:nvSpPr>
      <dsp:spPr>
        <a:xfrm rot="5400000">
          <a:off x="-118335" y="118631"/>
          <a:ext cx="788903" cy="55223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1" y="276411"/>
        <a:ext cx="552232" cy="236671"/>
      </dsp:txXfrm>
    </dsp:sp>
    <dsp:sp modelId="{E45657DB-37D1-469C-8D3A-881387A8A938}">
      <dsp:nvSpPr>
        <dsp:cNvPr id="0" name=""/>
        <dsp:cNvSpPr/>
      </dsp:nvSpPr>
      <dsp:spPr>
        <a:xfrm rot="5400000">
          <a:off x="2975480" y="-2422951"/>
          <a:ext cx="512787" cy="535928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GB" sz="3000" kern="1200"/>
            <a:t>Based on needs of individual </a:t>
          </a:r>
        </a:p>
      </dsp:txBody>
      <dsp:txXfrm rot="-5400000">
        <a:off x="552232" y="25329"/>
        <a:ext cx="5334251" cy="462723"/>
      </dsp:txXfrm>
    </dsp:sp>
    <dsp:sp modelId="{B4B1D4FE-0977-4B87-9300-AB04E8329024}">
      <dsp:nvSpPr>
        <dsp:cNvPr id="0" name=""/>
        <dsp:cNvSpPr/>
      </dsp:nvSpPr>
      <dsp:spPr>
        <a:xfrm rot="5400000">
          <a:off x="-118335" y="785254"/>
          <a:ext cx="788903" cy="55223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1" y="943034"/>
        <a:ext cx="552232" cy="236671"/>
      </dsp:txXfrm>
    </dsp:sp>
    <dsp:sp modelId="{367BA480-C91E-40BF-8BCF-5EED5BF6C105}">
      <dsp:nvSpPr>
        <dsp:cNvPr id="0" name=""/>
        <dsp:cNvSpPr/>
      </dsp:nvSpPr>
      <dsp:spPr>
        <a:xfrm rot="5400000">
          <a:off x="2975480" y="-1756328"/>
          <a:ext cx="512787" cy="535928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a:t>Protected time</a:t>
          </a:r>
          <a:endParaRPr lang="en-GB" sz="2800" kern="1200"/>
        </a:p>
      </dsp:txBody>
      <dsp:txXfrm rot="-5400000">
        <a:off x="552232" y="691952"/>
        <a:ext cx="5334251" cy="462723"/>
      </dsp:txXfrm>
    </dsp:sp>
    <dsp:sp modelId="{D545EF09-1253-41DC-BF4B-8B5668668796}">
      <dsp:nvSpPr>
        <dsp:cNvPr id="0" name=""/>
        <dsp:cNvSpPr/>
      </dsp:nvSpPr>
      <dsp:spPr>
        <a:xfrm rot="5400000">
          <a:off x="-118335" y="1451877"/>
          <a:ext cx="788903" cy="55223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1" y="1609657"/>
        <a:ext cx="552232" cy="236671"/>
      </dsp:txXfrm>
    </dsp:sp>
    <dsp:sp modelId="{D7BD6470-CCA8-4A5E-96E5-A14D6A372B60}">
      <dsp:nvSpPr>
        <dsp:cNvPr id="0" name=""/>
        <dsp:cNvSpPr/>
      </dsp:nvSpPr>
      <dsp:spPr>
        <a:xfrm rot="5400000">
          <a:off x="2975480" y="-1089705"/>
          <a:ext cx="512787" cy="535928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GB" sz="2900" kern="1200"/>
            <a:t>Supervisor training</a:t>
          </a:r>
        </a:p>
      </dsp:txBody>
      <dsp:txXfrm rot="-5400000">
        <a:off x="552232" y="1358575"/>
        <a:ext cx="5334251" cy="462723"/>
      </dsp:txXfrm>
    </dsp:sp>
    <dsp:sp modelId="{1761EAB6-BCFF-4F69-A2D9-1522881B1672}">
      <dsp:nvSpPr>
        <dsp:cNvPr id="0" name=""/>
        <dsp:cNvSpPr/>
      </dsp:nvSpPr>
      <dsp:spPr>
        <a:xfrm rot="5400000">
          <a:off x="-118335" y="2118500"/>
          <a:ext cx="788903" cy="55223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1" y="2276280"/>
        <a:ext cx="552232" cy="236671"/>
      </dsp:txXfrm>
    </dsp:sp>
    <dsp:sp modelId="{293B4DA0-F321-4BFF-915F-0BA67586B91E}">
      <dsp:nvSpPr>
        <dsp:cNvPr id="0" name=""/>
        <dsp:cNvSpPr/>
      </dsp:nvSpPr>
      <dsp:spPr>
        <a:xfrm rot="5400000">
          <a:off x="2975480" y="-423082"/>
          <a:ext cx="512787" cy="535928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GB" sz="2900" kern="1200"/>
            <a:t>Flexible timetable </a:t>
          </a:r>
        </a:p>
      </dsp:txBody>
      <dsp:txXfrm rot="-5400000">
        <a:off x="552232" y="2025198"/>
        <a:ext cx="5334251" cy="462723"/>
      </dsp:txXfrm>
    </dsp:sp>
    <dsp:sp modelId="{F1A22B4D-528A-487A-A598-DB9DC4BB9600}">
      <dsp:nvSpPr>
        <dsp:cNvPr id="0" name=""/>
        <dsp:cNvSpPr/>
      </dsp:nvSpPr>
      <dsp:spPr>
        <a:xfrm rot="5400000">
          <a:off x="-118335" y="2785123"/>
          <a:ext cx="788903" cy="55223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1" y="2942903"/>
        <a:ext cx="552232" cy="236671"/>
      </dsp:txXfrm>
    </dsp:sp>
    <dsp:sp modelId="{1CC3F532-F4D4-4CD6-97EE-C55158D5D119}">
      <dsp:nvSpPr>
        <dsp:cNvPr id="0" name=""/>
        <dsp:cNvSpPr/>
      </dsp:nvSpPr>
      <dsp:spPr>
        <a:xfrm rot="5400000">
          <a:off x="2975480" y="243540"/>
          <a:ext cx="512787" cy="535928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GB" sz="2900" kern="1200"/>
            <a:t>Delivered by several supervisors</a:t>
          </a:r>
        </a:p>
      </dsp:txBody>
      <dsp:txXfrm rot="-5400000">
        <a:off x="552232" y="2691820"/>
        <a:ext cx="5334251" cy="46272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D8485-1A55-4523-9A93-CFD015C42A40}" type="datetimeFigureOut">
              <a:rPr lang="en-GB" smtClean="0"/>
              <a:t>30/03/2023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32F69E-84DB-40A8-8417-23338E770D32}" type="slidenum">
              <a:rPr lang="en-GB" smtClean="0"/>
              <a:t>‹#›</a:t>
            </a:fld>
            <a:endParaRPr lang="en-GB"/>
          </a:p>
        </p:txBody>
      </p:sp>
    </p:spTree>
    <p:extLst>
      <p:ext uri="{BB962C8B-B14F-4D97-AF65-F5344CB8AC3E}">
        <p14:creationId xmlns:p14="http://schemas.microsoft.com/office/powerpoint/2010/main" val="2185673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Hello and Welcome</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C8B2247-A2D3-4493-8359-31769B49C5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786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Despite pressures, it is still important that whenever you delegate you do so safely and effectively. This means ensuring you only delegate work within that person’s scope of practice and continue to provide appropriate supervision and support to them.</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7DC39-1261-4189-BC9F-4B4D0F2721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0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aseline="-25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909B31-B1D4-2C46-9A75-B4ECE581973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459" name="Rectangle 2"/>
          <p:cNvSpPr>
            <a:spLocks noGrp="1" noRot="1" noChangeAspect="1" noChangeArrowheads="1" noTextEdit="1"/>
          </p:cNvSpPr>
          <p:nvPr>
            <p:ph type="sldImg"/>
          </p:nvPr>
        </p:nvSpPr>
        <p:spPr>
          <a:xfrm>
            <a:off x="685800" y="1143000"/>
            <a:ext cx="5486400" cy="3086100"/>
          </a:xfrm>
          <a:ln/>
        </p:spPr>
      </p:sp>
      <p:sp>
        <p:nvSpPr>
          <p:cNvPr id="19460"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B9BD5">
                    <a:lumMod val="50000"/>
                  </a:srgbClr>
                </a:solidFill>
                <a:effectLst/>
                <a:uLnTx/>
                <a:uFillTx/>
                <a:latin typeface="Arial" panose="020B0604020202020204" pitchFamily="34" charset="0"/>
                <a:ea typeface="+mn-ea"/>
                <a:cs typeface="Arial" panose="020B0604020202020204" pitchFamily="34" charset="0"/>
              </a:rPr>
              <a:t>CHAT BOX: https://www.hcpc-uk.org/globalassets/resources/reports/research/effective-clinical-and-peer-supervision-report.pdf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Arial" panose="020B0604020202020204" pitchFamily="34" charset="0"/>
                <a:ea typeface="+mn-ea"/>
                <a:cs typeface="Arial" panose="020B0604020202020204" pitchFamily="34" charset="0"/>
              </a:rPr>
              <a:t>We recently commissioned Newcastle University to undertake research into what makes clinical and peer supervision effective. They looked at all the literature in this area and made some conclusions.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B9BD5">
                    <a:lumMod val="50000"/>
                  </a:srgbClr>
                </a:solidFill>
                <a:effectLst/>
                <a:uLnTx/>
                <a:uFillTx/>
                <a:latin typeface="Arial" panose="020B0604020202020204" pitchFamily="34" charset="0"/>
                <a:ea typeface="+mn-ea"/>
                <a:cs typeface="Arial" panose="020B0604020202020204" pitchFamily="34" charset="0"/>
              </a:rPr>
              <a:t>Summary of key findings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Arial" panose="020B0604020202020204" pitchFamily="34" charset="0"/>
                <a:ea typeface="+mn-ea"/>
                <a:cs typeface="Arial" panose="020B0604020202020204" pitchFamily="34" charset="0"/>
              </a:rPr>
              <a:t>Effective clinical and peer supervision has a range of benefits for the individual receiving supervision, the team and patient care, such as job satisfaction, reduced stress and better care. There were also negative effects associated with no or poor supervision.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Arial" panose="020B0604020202020204" pitchFamily="34" charset="0"/>
                <a:ea typeface="+mn-ea"/>
                <a:cs typeface="Arial" panose="020B0604020202020204" pitchFamily="34" charset="0"/>
              </a:rPr>
              <a:t>Sometimes effective supervision is impacted by barriers, such as a lack of time or resources dedicated to supervision or a lack of understanding of the purpose of supervision (i.e. to support the person being supervised, rather than being a disciplinary tool).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Arial" panose="020B0604020202020204" pitchFamily="34" charset="0"/>
                <a:ea typeface="+mn-ea"/>
                <a:cs typeface="Arial" panose="020B0604020202020204" pitchFamily="34" charset="0"/>
              </a:rPr>
              <a:t>There are several key characteristics which could be considered to help make supervision as effective as possible.</a:t>
            </a:r>
            <a:endParaRPr kumimoji="0" lang="en-GB" sz="1200" b="0" i="0" u="none" strike="noStrike" kern="1200" cap="none" spc="0" normalizeH="0" baseline="0" noProof="0">
              <a:ln>
                <a:noFill/>
              </a:ln>
              <a:solidFill>
                <a:srgbClr val="5B9BD5">
                  <a:lumMod val="50000"/>
                </a:srgbClr>
              </a:solidFill>
              <a:effectLst/>
              <a:uLnTx/>
              <a:uFillTx/>
              <a:latin typeface="Arial" panose="020B0604020202020204" pitchFamily="34" charset="0"/>
              <a:ea typeface="+mn-ea"/>
              <a:cs typeface="Arial" panose="020B0604020202020204" pitchFamily="34" charset="0"/>
            </a:endParaRPr>
          </a:p>
          <a:p>
            <a:pPr eaLnBrk="1" hangingPunct="1"/>
            <a:endParaRPr lang="en-US">
              <a:solidFill>
                <a:srgbClr val="731F43"/>
              </a:solidFill>
              <a:ea typeface="ＭＳ Ｐゴシック" charset="0"/>
            </a:endParaRPr>
          </a:p>
        </p:txBody>
      </p:sp>
    </p:spTree>
    <p:extLst>
      <p:ext uri="{BB962C8B-B14F-4D97-AF65-F5344CB8AC3E}">
        <p14:creationId xmlns:p14="http://schemas.microsoft.com/office/powerpoint/2010/main" val="451117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Open, supportive and safe environment</a:t>
            </a:r>
          </a:p>
          <a:p>
            <a:r>
              <a:rPr lang="en-US"/>
              <a:t>The literature </a:t>
            </a:r>
            <a:r>
              <a:rPr lang="en-US" err="1"/>
              <a:t>emphasised</a:t>
            </a:r>
            <a:r>
              <a:rPr lang="en-US"/>
              <a:t> that good supervision is determined more by process, than content. </a:t>
            </a:r>
          </a:p>
          <a:p>
            <a:r>
              <a:rPr lang="en-US"/>
              <a:t>An ideal process would create an open and safe environment for people to share clinical issues and build competence. </a:t>
            </a:r>
          </a:p>
          <a:p>
            <a:r>
              <a:rPr lang="en-US"/>
              <a:t>Ideally supported by reflection that led to the development of new clinical insights. </a:t>
            </a:r>
          </a:p>
          <a:p>
            <a:r>
              <a:rPr lang="en-US" b="1"/>
              <a:t>Good quality supervisory relationship</a:t>
            </a:r>
          </a:p>
          <a:p>
            <a:r>
              <a:rPr lang="en-US"/>
              <a:t>Being able to develop and build up a positive relationship with the supervisor where they are trusted was seen as very important.</a:t>
            </a:r>
          </a:p>
          <a:p>
            <a:r>
              <a:rPr lang="en-US"/>
              <a:t>The supervisee needs to respect the supervisor, both personally and professionally. </a:t>
            </a:r>
          </a:p>
          <a:p>
            <a:r>
              <a:rPr lang="en-US" b="1"/>
              <a:t>Cultural awareness</a:t>
            </a:r>
          </a:p>
          <a:p>
            <a:r>
              <a:rPr lang="en-US"/>
              <a:t>Supervisors must acknowledge the uniqueness of each person and understand that every person has their distinct self-identity.</a:t>
            </a:r>
          </a:p>
          <a:p>
            <a:r>
              <a:rPr lang="en-US"/>
              <a:t>Having cultural awareness can improve cultural diversity in the workplace and improve communication, reflection, sharing ideas and problem solving.</a:t>
            </a:r>
          </a:p>
          <a:p>
            <a:r>
              <a:rPr lang="en-US" b="1"/>
              <a:t>Quality and timely feedback </a:t>
            </a:r>
          </a:p>
          <a:p>
            <a:r>
              <a:rPr lang="en-US"/>
              <a:t>Feedback must be timely, of high quality, and delivered in a supportive manor. </a:t>
            </a:r>
          </a:p>
          <a:p>
            <a:r>
              <a:rPr lang="en-US"/>
              <a:t>Many studies reported on the importance of receiving regular and constructive feedback during supervision.</a:t>
            </a:r>
          </a:p>
          <a:p>
            <a:r>
              <a:rPr lang="en-US"/>
              <a:t>Feedback from supervisors facilitated learning and encouraged staff development.</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7DC39-1261-4189-BC9F-4B4D0F2721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468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a:t>Job satisfaction and staff retention </a:t>
            </a:r>
          </a:p>
          <a:p>
            <a:pPr marL="171450" indent="-171450">
              <a:buFont typeface="Arial" panose="020B0604020202020204" pitchFamily="34" charset="0"/>
              <a:buChar char="•"/>
            </a:pPr>
            <a:r>
              <a:rPr lang="en-US" sz="1000"/>
              <a:t>Training for supervisors themselves meant that they were more likely to stay in their role.</a:t>
            </a:r>
          </a:p>
          <a:p>
            <a:pPr marL="171450" indent="-171450">
              <a:buFont typeface="Arial" panose="020B0604020202020204" pitchFamily="34" charset="0"/>
              <a:buChar char="•"/>
            </a:pPr>
            <a:r>
              <a:rPr lang="en-US" sz="1000"/>
              <a:t>Supervision was seen as a way of valuing staff.</a:t>
            </a:r>
          </a:p>
          <a:p>
            <a:r>
              <a:rPr lang="en-US" sz="1000" b="1"/>
              <a:t>Improvement in confidence and leadership skills</a:t>
            </a:r>
          </a:p>
          <a:p>
            <a:pPr marL="171450" indent="-171450">
              <a:buFont typeface="Arial" panose="020B0604020202020204" pitchFamily="34" charset="0"/>
              <a:buChar char="•"/>
            </a:pPr>
            <a:r>
              <a:rPr lang="en-US" sz="1000" b="0"/>
              <a:t>Supervision has been found to empower leadership</a:t>
            </a:r>
          </a:p>
          <a:p>
            <a:pPr marL="171450" indent="-171450">
              <a:buFont typeface="Arial" panose="020B0604020202020204" pitchFamily="34" charset="0"/>
              <a:buChar char="•"/>
            </a:pPr>
            <a:r>
              <a:rPr lang="en-US" sz="1000" b="0"/>
              <a:t>Promote an innovative climate </a:t>
            </a:r>
          </a:p>
          <a:p>
            <a:pPr marL="171450" indent="-171450">
              <a:buFont typeface="Arial" panose="020B0604020202020204" pitchFamily="34" charset="0"/>
              <a:buChar char="•"/>
            </a:pPr>
            <a:r>
              <a:rPr lang="en-US" sz="1000" b="0"/>
              <a:t>Promote self-development.</a:t>
            </a:r>
          </a:p>
          <a:p>
            <a:pPr marL="171450" indent="-171450">
              <a:buFont typeface="Arial" panose="020B0604020202020204" pitchFamily="34" charset="0"/>
              <a:buChar char="•"/>
            </a:pPr>
            <a:r>
              <a:rPr lang="en-US" sz="1000" b="0"/>
              <a:t>Confidence had improved</a:t>
            </a:r>
          </a:p>
          <a:p>
            <a:r>
              <a:rPr lang="en-US" sz="1000" b="1"/>
              <a:t>Better working environment</a:t>
            </a:r>
          </a:p>
          <a:p>
            <a:pPr marL="171450" indent="-171450">
              <a:buFont typeface="Arial" panose="020B0604020202020204" pitchFamily="34" charset="0"/>
              <a:buChar char="•"/>
            </a:pPr>
            <a:r>
              <a:rPr lang="en-US" sz="1000" b="0"/>
              <a:t>Improve the uptake of workplace policies because supervisees understand the importance and reason for the policies.</a:t>
            </a:r>
          </a:p>
          <a:p>
            <a:pPr marL="171450" indent="-171450">
              <a:buFont typeface="Arial" panose="020B0604020202020204" pitchFamily="34" charset="0"/>
              <a:buChar char="•"/>
            </a:pPr>
            <a:r>
              <a:rPr lang="en-US" sz="1000" b="0"/>
              <a:t>Better teamwork and relationships and more support in the workplace</a:t>
            </a:r>
          </a:p>
          <a:p>
            <a:r>
              <a:rPr lang="en-US" sz="1000" b="1"/>
              <a:t>Increased quality of care delivery</a:t>
            </a:r>
          </a:p>
          <a:p>
            <a:r>
              <a:rPr lang="en-US" sz="1000"/>
              <a:t>Facilitated reflection, sharing ideas and problem solving.</a:t>
            </a:r>
          </a:p>
          <a:p>
            <a:r>
              <a:rPr lang="en-US" sz="1000"/>
              <a:t>Greater self-awareness of the way individuals worked in different situations as they were able to share their experiences in the group – ambulance staff </a:t>
            </a:r>
          </a:p>
          <a:p>
            <a:r>
              <a:rPr lang="en-GB" sz="1000" b="1"/>
              <a:t>Reduced stress and anxiety </a:t>
            </a:r>
          </a:p>
          <a:p>
            <a:pPr marL="171450" indent="-171450">
              <a:buFont typeface="Arial" panose="020B0604020202020204" pitchFamily="34" charset="0"/>
              <a:buChar char="•"/>
            </a:pPr>
            <a:r>
              <a:rPr lang="en-US" sz="1000" b="0"/>
              <a:t>Study with nurses and emergency technicians found this reduction in stress and anxiety – something that we all need at the moment </a:t>
            </a:r>
          </a:p>
          <a:p>
            <a:pPr marL="171450" indent="-171450">
              <a:buFont typeface="Arial" panose="020B0604020202020204" pitchFamily="34" charset="0"/>
              <a:buChar char="•"/>
            </a:pPr>
            <a:r>
              <a:rPr lang="en-US" sz="1000" b="0"/>
              <a:t>Discussing professional situations and difficult issues in a safe, trustworthy and collegial environment. </a:t>
            </a:r>
            <a:endParaRPr lang="en-GB" sz="1000" b="0"/>
          </a:p>
          <a:p>
            <a:pPr marL="171450" indent="-171450">
              <a:buFont typeface="Arial" panose="020B0604020202020204" pitchFamily="34" charset="0"/>
              <a:buChar char="•"/>
            </a:pPr>
            <a:r>
              <a:rPr lang="en-US" sz="1000" b="0"/>
              <a:t>Psychologists who worked in the community and reported that high quality supervision helped them to maintain their wellbeing</a:t>
            </a:r>
            <a:endParaRPr lang="en-GB" sz="1000"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7DC39-1261-4189-BC9F-4B4D0F2721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827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a:t>Lack of time and resources</a:t>
            </a:r>
          </a:p>
          <a:p>
            <a:pPr marL="171450" indent="-171450">
              <a:buFont typeface="Arial" panose="020B0604020202020204" pitchFamily="34" charset="0"/>
              <a:buChar char="•"/>
            </a:pPr>
            <a:r>
              <a:rPr lang="en-US" sz="1000" b="0"/>
              <a:t>Supervision was not a priority, for both supervisor and supervisee.  Seen as a luxury – for midwives</a:t>
            </a:r>
          </a:p>
          <a:p>
            <a:pPr marL="171450" indent="-171450">
              <a:buFont typeface="Arial" panose="020B0604020202020204" pitchFamily="34" charset="0"/>
              <a:buChar char="•"/>
            </a:pPr>
            <a:r>
              <a:rPr lang="en-GB" sz="1000" b="0"/>
              <a:t>Self indulgent </a:t>
            </a:r>
          </a:p>
          <a:p>
            <a:pPr marL="171450" indent="-171450">
              <a:buFont typeface="Arial" panose="020B0604020202020204" pitchFamily="34" charset="0"/>
              <a:buChar char="•"/>
            </a:pPr>
            <a:r>
              <a:rPr lang="en-US" sz="1000" b="0"/>
              <a:t>Supervision sessions as ‘chatting’ during work hours and they were not seen as part of work – something I can identify with as a nurse – even chatting to patients was frowned on </a:t>
            </a:r>
          </a:p>
          <a:p>
            <a:pPr marL="171450" indent="-171450">
              <a:buFont typeface="Arial" panose="020B0604020202020204" pitchFamily="34" charset="0"/>
              <a:buChar char="•"/>
            </a:pPr>
            <a:r>
              <a:rPr lang="en-US" sz="1000" b="0"/>
              <a:t>Declined with resource cuts and pressures on staff time</a:t>
            </a:r>
          </a:p>
          <a:p>
            <a:pPr marL="171450" indent="-171450">
              <a:buFont typeface="Arial" panose="020B0604020202020204" pitchFamily="34" charset="0"/>
              <a:buChar char="•"/>
            </a:pPr>
            <a:r>
              <a:rPr lang="en-GB" sz="1000" b="0"/>
              <a:t>Decreased during unsociable shifts</a:t>
            </a:r>
          </a:p>
          <a:p>
            <a:pPr marL="0" indent="0">
              <a:buFont typeface="Arial" panose="020B0604020202020204" pitchFamily="34" charset="0"/>
              <a:buNone/>
            </a:pPr>
            <a:r>
              <a:rPr lang="en-GB" sz="1000" b="1"/>
              <a:t>Management/organisation not supportive</a:t>
            </a:r>
          </a:p>
          <a:p>
            <a:pPr marL="171450" indent="-171450">
              <a:buFont typeface="Arial" panose="020B0604020202020204" pitchFamily="34" charset="0"/>
              <a:buChar char="•"/>
            </a:pPr>
            <a:r>
              <a:rPr lang="en-US" sz="1000" b="0"/>
              <a:t>Resource and cost implementations to support supervisory sessions.</a:t>
            </a:r>
          </a:p>
          <a:p>
            <a:pPr marL="171450" indent="-171450">
              <a:buFont typeface="Arial" panose="020B0604020202020204" pitchFamily="34" charset="0"/>
              <a:buChar char="•"/>
            </a:pPr>
            <a:r>
              <a:rPr lang="en-US" sz="1000" b="0"/>
              <a:t>Supervision practice had not become embedded in the culture and environment of these professions or in daily practice</a:t>
            </a:r>
          </a:p>
          <a:p>
            <a:pPr marL="171450" indent="-171450">
              <a:buFont typeface="Arial" panose="020B0604020202020204" pitchFamily="34" charset="0"/>
              <a:buChar char="•"/>
            </a:pPr>
            <a:r>
              <a:rPr lang="en-US" sz="1000" b="0"/>
              <a:t>Supervision must be seen as the norm</a:t>
            </a:r>
          </a:p>
          <a:p>
            <a:pPr marL="0" indent="0">
              <a:buFont typeface="Arial" panose="020B0604020202020204" pitchFamily="34" charset="0"/>
              <a:buNone/>
            </a:pPr>
            <a:r>
              <a:rPr lang="en-US" sz="1000" b="1"/>
              <a:t>Lack of supervisor skills, training and support</a:t>
            </a:r>
          </a:p>
          <a:p>
            <a:pPr marL="171450" indent="-171450">
              <a:buFont typeface="Arial" panose="020B0604020202020204" pitchFamily="34" charset="0"/>
              <a:buChar char="•"/>
            </a:pPr>
            <a:r>
              <a:rPr lang="en-US" sz="1000" b="0"/>
              <a:t>Which should include: being able to deal with unmotivated supervisees; manage differing personality types; a lack of ability to share feelings; inability to give appropriate feedback and inability to focus/understand personal issues.</a:t>
            </a:r>
          </a:p>
          <a:p>
            <a:pPr marL="0" indent="0">
              <a:buFont typeface="Arial" panose="020B0604020202020204" pitchFamily="34" charset="0"/>
              <a:buNone/>
            </a:pPr>
            <a:r>
              <a:rPr lang="en-US" sz="1000" b="1"/>
              <a:t>Lack of relationship and trust </a:t>
            </a:r>
          </a:p>
          <a:p>
            <a:pPr marL="171450" indent="-171450">
              <a:buFont typeface="Arial" panose="020B0604020202020204" pitchFamily="34" charset="0"/>
              <a:buChar char="•"/>
            </a:pPr>
            <a:r>
              <a:rPr lang="en-US" sz="1000" b="0"/>
              <a:t>Words used to describe unhelpful supervisors included impatient, uncommitted, late, inconsistent and not empathic – these are words that none of us aspire to be</a:t>
            </a:r>
          </a:p>
          <a:p>
            <a:pPr marL="0" indent="0">
              <a:buFont typeface="Arial" panose="020B0604020202020204" pitchFamily="34" charset="0"/>
              <a:buNone/>
            </a:pPr>
            <a:r>
              <a:rPr lang="en-US" sz="1000" b="1"/>
              <a:t>Lack of understanding about what supervision was and its purpose </a:t>
            </a:r>
          </a:p>
          <a:p>
            <a:pPr marL="171450" indent="-171450">
              <a:buFont typeface="Arial" panose="020B0604020202020204" pitchFamily="34" charset="0"/>
              <a:buChar char="•"/>
            </a:pPr>
            <a:r>
              <a:rPr lang="en-GB" sz="1000" b="0"/>
              <a:t>Concerns that supervision was about being watched over – midwives </a:t>
            </a:r>
          </a:p>
          <a:p>
            <a:pPr marL="0" indent="0">
              <a:buFont typeface="Arial" panose="020B0604020202020204" pitchFamily="34" charset="0"/>
              <a:buNone/>
            </a:pPr>
            <a:r>
              <a:rPr lang="en-GB" sz="1000" b="1"/>
              <a:t>Contextual factors</a:t>
            </a:r>
          </a:p>
          <a:p>
            <a:pPr marL="171450" indent="-171450">
              <a:buFont typeface="Arial" panose="020B0604020202020204" pitchFamily="34" charset="0"/>
              <a:buChar char="•"/>
            </a:pPr>
            <a:r>
              <a:rPr lang="en-US" sz="1000" b="0"/>
              <a:t>Shift work</a:t>
            </a:r>
          </a:p>
          <a:p>
            <a:pPr marL="171450" indent="-171450">
              <a:buFont typeface="Arial" panose="020B0604020202020204" pitchFamily="34" charset="0"/>
              <a:buChar char="•"/>
            </a:pPr>
            <a:r>
              <a:rPr lang="en-US" sz="1000" b="0"/>
              <a:t>Organization location</a:t>
            </a:r>
          </a:p>
          <a:p>
            <a:pPr marL="171450" indent="-171450">
              <a:buFont typeface="Arial" panose="020B0604020202020204" pitchFamily="34" charset="0"/>
              <a:buChar char="•"/>
            </a:pPr>
            <a:r>
              <a:rPr lang="en-US" sz="1000" b="0"/>
              <a:t>Meeting targets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7DC39-1261-4189-BC9F-4B4D0F2721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928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1. When supervision is based on mutual trust and respect.</a:t>
            </a:r>
            <a:r>
              <a:rPr lang="en-US" sz="1200">
                <a:effectLst/>
                <a:latin typeface="Calibri" panose="020F0502020204030204" pitchFamily="34" charset="0"/>
                <a:ea typeface="Calibri" panose="020F0502020204030204" pitchFamily="34" charset="0"/>
                <a:cs typeface="Times New Roman" panose="02020603050405020304" pitchFamily="18" charset="0"/>
              </a:rPr>
              <a:t> Consideration needs to be given to setting up an open and safe environment and building trust.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2. When supervisees are offered a choice of supervisor with regard to personal match, cultural needs and expertise.</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3. When both supervisors and supervisees have a shared understanding of the purpose of the supervisory sessions, which are based on an agreed contract.</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4. When supervision focuses on providing staff support the sharing/enhancing of knowledge and skills to support professional development and improving service delivery.</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5. When supervision is regular and based on the needs of the individual (ideally weekly, minimum fortnightly). Ad-hoc supervision should be provided in cases of need - </a:t>
            </a:r>
            <a:r>
              <a:rPr lang="en-US" sz="1200">
                <a:effectLst/>
                <a:latin typeface="Calibri" panose="020F0502020204030204" pitchFamily="34" charset="0"/>
                <a:ea typeface="Calibri" panose="020F0502020204030204" pitchFamily="34" charset="0"/>
                <a:cs typeface="Times New Roman" panose="02020603050405020304" pitchFamily="18" charset="0"/>
              </a:rPr>
              <a:t>should not be a one-off activity, instead, it needs to be sustained over time and from early on in a career.</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6. When supervisory models are based on the needs of the individual. This may include one to one, group (peer supervision), internal or external, distance (including the use of technology) or a mix - </a:t>
            </a:r>
            <a:r>
              <a:rPr lang="en-US" sz="1200">
                <a:effectLst/>
                <a:latin typeface="Calibri" panose="020F0502020204030204" pitchFamily="34" charset="0"/>
                <a:ea typeface="Calibri" panose="020F0502020204030204" pitchFamily="34" charset="0"/>
                <a:cs typeface="Times New Roman" panose="02020603050405020304" pitchFamily="18" charset="0"/>
              </a:rPr>
              <a:t>supervision needs to be specific to the needs of each individual and their profession, to meet the demands of a range of settings, and to take into account experience, ability, and stage of</a:t>
            </a:r>
          </a:p>
          <a:p>
            <a:pPr>
              <a:lnSpc>
                <a:spcPct val="107000"/>
              </a:lnSpc>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training.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7. When the employer creates protected time, supervisor training and private space to facilitate the supervisory session.</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8. When training and feedback is provided for supervisors - </a:t>
            </a:r>
            <a:r>
              <a:rPr lang="en-US" sz="1200">
                <a:effectLst/>
                <a:latin typeface="Calibri" panose="020F0502020204030204" pitchFamily="34" charset="0"/>
                <a:ea typeface="Calibri" panose="020F0502020204030204" pitchFamily="34" charset="0"/>
                <a:cs typeface="Times New Roman" panose="02020603050405020304" pitchFamily="18" charset="0"/>
              </a:rPr>
              <a:t>provision of support such as Continual Professional Development and training for supervisors themselves meant that they were more likely to stay in their role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9. When supervision is delivered using a flexible timetable, to ensure all staff have access to the sessions, regardless of working patterns.</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10. When it is delivered by several supervisors, or by those who are trained to manage the overlapping responsibility as both line manager and supervisor.</a:t>
            </a:r>
            <a:r>
              <a:rPr lang="en-US" sz="1200">
                <a:effectLst/>
                <a:latin typeface="Calibri" panose="020F0502020204030204" pitchFamily="34" charset="0"/>
                <a:ea typeface="Calibri" panose="020F0502020204030204" pitchFamily="34" charset="0"/>
                <a:cs typeface="Times New Roman" panose="02020603050405020304" pitchFamily="18" charset="0"/>
              </a:rPr>
              <a:t> There may need to be different ways of delivering supervision for different professions working in, for example, more rural and less accessible geographical areas. These issues have been discussed elsewhere in the report, for example, through the use of technologies such as Skype calls.</a:t>
            </a:r>
          </a:p>
          <a:p>
            <a:pPr>
              <a:lnSpc>
                <a:spcPct val="107000"/>
              </a:lnSpc>
              <a:spcAft>
                <a:spcPts val="800"/>
              </a:spcAft>
            </a:pPr>
            <a:r>
              <a:rPr lang="en-US" sz="1200" err="1">
                <a:effectLst/>
                <a:latin typeface="Calibri" panose="020F0502020204030204" pitchFamily="34" charset="0"/>
                <a:ea typeface="Calibri" panose="020F0502020204030204" pitchFamily="34" charset="0"/>
                <a:cs typeface="Times New Roman" panose="02020603050405020304" pitchFamily="18" charset="0"/>
              </a:rPr>
              <a:t>Daveson</a:t>
            </a:r>
            <a:r>
              <a:rPr lang="en-US" sz="1200">
                <a:effectLst/>
                <a:latin typeface="Calibri" panose="020F0502020204030204" pitchFamily="34" charset="0"/>
                <a:ea typeface="Calibri" panose="020F0502020204030204" pitchFamily="34" charset="0"/>
                <a:cs typeface="Times New Roman" panose="02020603050405020304" pitchFamily="18" charset="0"/>
              </a:rPr>
              <a:t> &amp; Kennelly found that art therapists were happy to receive supervision from other professionals whom they worked with, such as social workers and psychologists, to help overcome their lack of access to supervision.  However, this needs careful consideration of supervision guidelines about working across inter disciplinary professions, internal supervision guidelines and clear boundaries, whilst </a:t>
            </a:r>
            <a:r>
              <a:rPr lang="en-US" sz="1200" err="1">
                <a:effectLst/>
                <a:latin typeface="Calibri" panose="020F0502020204030204" pitchFamily="34" charset="0"/>
                <a:ea typeface="Calibri" panose="020F0502020204030204" pitchFamily="34" charset="0"/>
                <a:cs typeface="Times New Roman" panose="02020603050405020304" pitchFamily="18" charset="0"/>
              </a:rPr>
              <a:t>recognising</a:t>
            </a:r>
            <a:r>
              <a:rPr lang="en-US" sz="1200">
                <a:effectLst/>
                <a:latin typeface="Calibri" panose="020F0502020204030204" pitchFamily="34" charset="0"/>
                <a:ea typeface="Calibri" panose="020F0502020204030204" pitchFamily="34" charset="0"/>
                <a:cs typeface="Times New Roman" panose="02020603050405020304" pitchFamily="18" charset="0"/>
              </a:rPr>
              <a:t> the dual roles of supervisors.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7DC39-1261-4189-BC9F-4B4D0F2721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899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C8B2247-A2D3-4493-8359-31769B49C5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786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C8B2247-A2D3-4493-8359-31769B49C5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14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C8B2247-A2D3-4493-8359-31769B49C5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97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03310-820B-48FC-A1E5-8651105330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05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C8B2247-A2D3-4493-8359-31769B49C5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47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Animation prior</a:t>
            </a:r>
            <a:r>
              <a:rPr lang="en-GB" baseline="0"/>
              <a:t> to next slide (red) box moves </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431A51-2AAA-4F47-86F1-DED0FDF94DD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0987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regulatory role we’re placing closest attention to is this one – the way in which the HCPC respond to FtP concerns </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D59E7-1578-4126-9DD1-15CFC48829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403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5B9BD5">
                    <a:lumMod val="50000"/>
                  </a:srgbClr>
                </a:solidFill>
                <a:effectLst/>
                <a:uLnTx/>
                <a:uFillTx/>
                <a:latin typeface="Arial" panose="020B0604020202020204" pitchFamily="34" charset="0"/>
                <a:ea typeface="+mn-ea"/>
                <a:cs typeface="Arial" panose="020B0604020202020204" pitchFamily="34" charset="0"/>
              </a:rPr>
              <a:t>Standard of Proficiency</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altLang="en-GB" sz="800" b="0" i="0" u="none" strike="noStrike" kern="1200" cap="none" spc="0" normalizeH="0" baseline="0" noProof="0">
                <a:ln>
                  <a:noFill/>
                </a:ln>
                <a:solidFill>
                  <a:srgbClr val="175194"/>
                </a:solidFill>
                <a:effectLst/>
                <a:uLnTx/>
                <a:uFillTx/>
                <a:latin typeface="Arial" panose="020B0604020202020204" pitchFamily="34" charset="0"/>
                <a:ea typeface="+mn-ea"/>
                <a:cs typeface="Arial" panose="020B0604020202020204" pitchFamily="34" charset="0"/>
              </a:rPr>
              <a:t>Set the threshold standards that are necessary to protect the public</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altLang="en-GB" sz="800" b="0" i="0" u="none" strike="noStrike" kern="1200" cap="none" spc="0" normalizeH="0" baseline="0" noProof="0">
                <a:ln>
                  <a:noFill/>
                </a:ln>
                <a:solidFill>
                  <a:srgbClr val="175194"/>
                </a:solidFill>
                <a:effectLst/>
                <a:uLnTx/>
                <a:uFillTx/>
                <a:latin typeface="Arial" panose="020B0604020202020204" pitchFamily="34" charset="0"/>
                <a:ea typeface="+mn-ea"/>
                <a:cs typeface="Arial" panose="020B0604020202020204" pitchFamily="34" charset="0"/>
              </a:rPr>
              <a:t>Each professional has its own Standards of proficiency</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altLang="en-GB" sz="800" b="0" i="0" u="none" strike="noStrike" kern="1200" cap="none" spc="0" normalizeH="0" baseline="0" noProof="0">
                <a:ln>
                  <a:noFill/>
                </a:ln>
                <a:solidFill>
                  <a:srgbClr val="175194"/>
                </a:solidFill>
                <a:effectLst/>
                <a:uLnTx/>
                <a:uFillTx/>
                <a:latin typeface="Arial" panose="020B0604020202020204" pitchFamily="34" charset="0"/>
                <a:ea typeface="+mn-ea"/>
                <a:cs typeface="Arial" panose="020B0604020202020204" pitchFamily="34" charset="0"/>
              </a:rPr>
              <a:t>Set clear expectations of the knowledge and abilities you should have when you </a:t>
            </a:r>
            <a:r>
              <a:rPr kumimoji="0" lang="en-GB" altLang="en-GB" sz="800" b="1" i="0" u="sng" strike="noStrike" kern="1200" cap="none" spc="0" normalizeH="0" baseline="0" noProof="0">
                <a:ln>
                  <a:noFill/>
                </a:ln>
                <a:solidFill>
                  <a:srgbClr val="175194"/>
                </a:solidFill>
                <a:effectLst/>
                <a:uLnTx/>
                <a:uFillTx/>
                <a:latin typeface="Arial" panose="020B0604020202020204" pitchFamily="34" charset="0"/>
                <a:ea typeface="+mn-ea"/>
                <a:cs typeface="Arial" panose="020B0604020202020204" pitchFamily="34" charset="0"/>
              </a:rPr>
              <a:t>start</a:t>
            </a:r>
            <a:r>
              <a:rPr kumimoji="0" lang="en-GB" altLang="en-GB" sz="800" b="0" i="0" u="none" strike="noStrike" kern="1200" cap="none" spc="0" normalizeH="0" baseline="0" noProof="0">
                <a:ln>
                  <a:noFill/>
                </a:ln>
                <a:solidFill>
                  <a:srgbClr val="175194"/>
                </a:solidFill>
                <a:effectLst/>
                <a:uLnTx/>
                <a:uFillTx/>
                <a:latin typeface="Arial" panose="020B0604020202020204" pitchFamily="34" charset="0"/>
                <a:ea typeface="+mn-ea"/>
                <a:cs typeface="Arial" panose="020B0604020202020204" pitchFamily="34" charset="0"/>
              </a:rPr>
              <a:t> to practice your profession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800" b="1" i="0" u="none" strike="noStrike" kern="1200" cap="none" spc="0" normalizeH="0" baseline="0" noProof="0">
                <a:ln>
                  <a:noFill/>
                </a:ln>
                <a:solidFill>
                  <a:srgbClr val="5B9BD5">
                    <a:lumMod val="50000"/>
                  </a:srgbClr>
                </a:solidFill>
                <a:effectLst/>
                <a:uLnTx/>
                <a:uFillTx/>
                <a:latin typeface="Arial" panose="020B0604020202020204" pitchFamily="34" charset="0"/>
                <a:ea typeface="+mn-ea"/>
                <a:cs typeface="Arial" panose="020B0604020202020204" pitchFamily="34" charset="0"/>
              </a:rPr>
              <a:t>Standards for continuing professional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Continuing professional development is the way you keep your skills and knowledge up-to-date throughout your career.</a:t>
            </a:r>
            <a:endParaRPr kumimoji="0" lang="en-GB" sz="800" b="0" i="0" u="none" strike="noStrike" kern="1200" cap="none" spc="0" normalizeH="0" baseline="0" noProof="0">
              <a:ln>
                <a:noFill/>
              </a:ln>
              <a:solidFill>
                <a:srgbClr val="5B9BD5">
                  <a:lumMod val="50000"/>
                </a:srgbClr>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0" i="0" u="none" strike="noStrike" kern="1200" cap="none" spc="0" normalizeH="0" baseline="0" noProof="0">
                <a:ln>
                  <a:noFill/>
                </a:ln>
                <a:solidFill>
                  <a:srgbClr val="5B9BD5">
                    <a:lumMod val="50000"/>
                  </a:srgbClr>
                </a:solidFill>
                <a:effectLst/>
                <a:uLnTx/>
                <a:uFillTx/>
                <a:latin typeface="Arial" panose="020B0604020202020204" pitchFamily="34" charset="0"/>
                <a:ea typeface="+mn-ea"/>
                <a:cs typeface="Arial" panose="020B0604020202020204" pitchFamily="34" charset="0"/>
              </a:rPr>
              <a:t>These set the standards for your on-going learning and development Lots of resources on our website to support you to meet your CPD requirements.  </a:t>
            </a:r>
            <a:endParaRPr kumimoji="0" lang="en-GB" sz="8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5B9BD5">
                    <a:lumMod val="50000"/>
                  </a:srgbClr>
                </a:solidFill>
                <a:effectLst/>
                <a:uLnTx/>
                <a:uFillTx/>
                <a:latin typeface="Arial" panose="020B0604020202020204" pitchFamily="34" charset="0"/>
                <a:ea typeface="+mn-ea"/>
                <a:cs typeface="Arial" panose="020B0604020202020204" pitchFamily="34" charset="0"/>
              </a:rPr>
              <a:t>Standards of conduct, performance and ethics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0" i="0" u="none" strike="noStrike" kern="1200" cap="none" spc="0" normalizeH="0" baseline="0" noProof="0">
                <a:ln>
                  <a:noFill/>
                </a:ln>
                <a:solidFill>
                  <a:srgbClr val="5B9BD5">
                    <a:lumMod val="50000"/>
                  </a:srgbClr>
                </a:solidFill>
                <a:effectLst/>
                <a:uLnTx/>
                <a:uFillTx/>
                <a:latin typeface="Arial" panose="020B0604020202020204" pitchFamily="34" charset="0"/>
                <a:ea typeface="+mn-ea"/>
                <a:cs typeface="Arial" panose="020B0604020202020204" pitchFamily="34" charset="0"/>
              </a:rPr>
              <a:t>These outline what service users expect from you – there are 10 standards</a:t>
            </a:r>
            <a:br>
              <a:rPr kumimoji="0" lang="en-GB" sz="800" b="0" i="0" u="none" strike="noStrike" kern="1200" cap="none" spc="0" normalizeH="0" baseline="0" noProof="0">
                <a:ln>
                  <a:noFill/>
                </a:ln>
                <a:solidFill>
                  <a:srgbClr val="5B9BD5">
                    <a:lumMod val="50000"/>
                  </a:srgbClr>
                </a:solidFill>
                <a:effectLst/>
                <a:uLnTx/>
                <a:uFillTx/>
                <a:latin typeface="Arial" panose="020B0604020202020204" pitchFamily="34" charset="0"/>
                <a:ea typeface="+mn-ea"/>
                <a:cs typeface="Arial" panose="020B0604020202020204" pitchFamily="34" charset="0"/>
              </a:rPr>
            </a:br>
            <a:endParaRPr kumimoji="0" lang="en-GB" sz="800" b="0" i="0" u="none" strike="noStrike" kern="1200" cap="none" spc="0" normalizeH="0" baseline="0" noProof="0">
              <a:ln>
                <a:noFill/>
              </a:ln>
              <a:solidFill>
                <a:srgbClr val="5B9BD5">
                  <a:lumMod val="50000"/>
                </a:srgbClr>
              </a:solidFill>
              <a:effectLst/>
              <a:uLnTx/>
              <a:uFillTx/>
              <a:latin typeface="Arial" panose="020B0604020202020204" pitchFamily="34" charset="0"/>
              <a:ea typeface="+mn-ea"/>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0A79D-E875-4D50-98BB-FF80FA956B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24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CHAT BOX: https://www.hcpc-uk.org/standards/</a:t>
            </a:r>
          </a:p>
          <a:p>
            <a:r>
              <a:rPr lang="en-US"/>
              <a:t>Today focus on standard 4</a:t>
            </a:r>
          </a:p>
          <a:p>
            <a:pPr marL="171450" indent="-171450">
              <a:buFont typeface="Arial" panose="020B0604020202020204" pitchFamily="34" charset="0"/>
              <a:buChar char="•"/>
            </a:pPr>
            <a:r>
              <a:rPr lang="en-US"/>
              <a:t>The</a:t>
            </a:r>
            <a:r>
              <a:rPr lang="en-US" baseline="0"/>
              <a:t> standards </a:t>
            </a:r>
            <a:r>
              <a:rPr lang="en-US"/>
              <a:t>are not prescriptive, but instead provide a high level framework within which you should practice.  </a:t>
            </a:r>
          </a:p>
          <a:p>
            <a:pPr marL="171450" indent="-171450">
              <a:buFont typeface="Arial" panose="020B0604020202020204" pitchFamily="34" charset="0"/>
              <a:buChar char="•"/>
            </a:pPr>
            <a:r>
              <a:rPr lang="en-US"/>
              <a:t>This gives you autonomy and flexibility to practice in the way you need to.</a:t>
            </a:r>
          </a:p>
          <a:p>
            <a:pPr marL="171450" indent="-171450">
              <a:buFont typeface="Arial" panose="020B0604020202020204" pitchFamily="34" charset="0"/>
              <a:buChar char="•"/>
            </a:pPr>
            <a:r>
              <a:rPr lang="en-US"/>
              <a:t>How to meet them, and what is and is not appropriate, will depend on the circumstances of your individual practice and the context in which you are working. </a:t>
            </a:r>
          </a:p>
          <a:p>
            <a:pPr marL="171450" indent="-171450">
              <a:buFont typeface="Arial" panose="020B0604020202020204" pitchFamily="34" charset="0"/>
              <a:buChar char="•"/>
            </a:pPr>
            <a:r>
              <a:rPr lang="en-US"/>
              <a:t>Why we often say that you need to use your professional judgement</a:t>
            </a:r>
          </a:p>
          <a:p>
            <a:endParaRPr lang="en-US"/>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7DC39-1261-4189-BC9F-4B4D0F2721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740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Two parts to standard 4:</a:t>
            </a:r>
          </a:p>
          <a:p>
            <a:pPr marL="171450" indent="-171450">
              <a:buFont typeface="Arial" panose="020B0604020202020204" pitchFamily="34" charset="0"/>
              <a:buChar char="•"/>
            </a:pPr>
            <a:r>
              <a:rPr lang="en-US" baseline="0"/>
              <a:t>You must only delegate work to someone who has the knowledge, skills and experience needed to carry it out safely and effectively.</a:t>
            </a:r>
          </a:p>
          <a:p>
            <a:pPr marL="171450" indent="-171450">
              <a:buFont typeface="Arial" panose="020B0604020202020204" pitchFamily="34" charset="0"/>
              <a:buChar char="•"/>
            </a:pPr>
            <a:r>
              <a:rPr lang="en-US" baseline="0"/>
              <a:t>You must continue to provide appropriate supervision and support to those you delegate work to.</a:t>
            </a:r>
          </a:p>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7DC39-1261-4189-BC9F-4B4D0F2721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506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7.xml"/><Relationship Id="rId4" Type="http://schemas.openxmlformats.org/officeDocument/2006/relationships/image" Target="../media/image33.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7.xml"/><Relationship Id="rId4" Type="http://schemas.openxmlformats.org/officeDocument/2006/relationships/image" Target="../media/image33.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A7E8-7BAC-6649-906A-497A8C475198}"/>
              </a:ext>
            </a:extLst>
          </p:cNvPr>
          <p:cNvSpPr>
            <a:spLocks noGrp="1"/>
          </p:cNvSpPr>
          <p:nvPr>
            <p:ph type="ctrTitle"/>
          </p:nvPr>
        </p:nvSpPr>
        <p:spPr>
          <a:xfrm>
            <a:off x="432452" y="1053987"/>
            <a:ext cx="11472985" cy="875323"/>
          </a:xfrm>
        </p:spPr>
        <p:txBody>
          <a:bodyPr anchor="t">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5F6BB4CB-BC33-0D45-839D-72013BE15246}"/>
              </a:ext>
            </a:extLst>
          </p:cNvPr>
          <p:cNvSpPr>
            <a:spLocks noGrp="1"/>
          </p:cNvSpPr>
          <p:nvPr>
            <p:ph type="subTitle" idx="1"/>
          </p:nvPr>
        </p:nvSpPr>
        <p:spPr>
          <a:xfrm>
            <a:off x="432451" y="5261415"/>
            <a:ext cx="9144000" cy="824523"/>
          </a:xfrm>
        </p:spPr>
        <p:txBody>
          <a:bodyPr/>
          <a:lstStyle>
            <a:lvl1pPr marL="0" indent="0" algn="l">
              <a:buNone/>
              <a:defRPr sz="24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Rectangle 8">
            <a:extLst>
              <a:ext uri="{FF2B5EF4-FFF2-40B4-BE49-F238E27FC236}">
                <a16:creationId xmlns:a16="http://schemas.microsoft.com/office/drawing/2014/main" id="{A0CD447F-574F-8B43-82AE-825A110D953C}"/>
              </a:ext>
            </a:extLst>
          </p:cNvPr>
          <p:cNvSpPr/>
          <p:nvPr userDrawn="1"/>
        </p:nvSpPr>
        <p:spPr>
          <a:xfrm>
            <a:off x="0" y="47778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D09EE460-3A95-DD47-9E6A-B4C1FEC4FA20}"/>
              </a:ext>
            </a:extLst>
          </p:cNvPr>
          <p:cNvSpPr/>
          <p:nvPr userDrawn="1"/>
        </p:nvSpPr>
        <p:spPr>
          <a:xfrm>
            <a:off x="0" y="49437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24ED904E-9A50-EB46-8546-8B3A3B91CC2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8665" b="2362"/>
          <a:stretch/>
        </p:blipFill>
        <p:spPr>
          <a:xfrm>
            <a:off x="0" y="6085937"/>
            <a:ext cx="12175965" cy="772064"/>
          </a:xfrm>
          <a:prstGeom prst="rect">
            <a:avLst/>
          </a:prstGeom>
        </p:spPr>
      </p:pic>
    </p:spTree>
    <p:extLst>
      <p:ext uri="{BB962C8B-B14F-4D97-AF65-F5344CB8AC3E}">
        <p14:creationId xmlns:p14="http://schemas.microsoft.com/office/powerpoint/2010/main" val="3954663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88021" y="1708617"/>
            <a:ext cx="4720682" cy="633140"/>
          </a:xfrm>
        </p:spPr>
        <p:txBody>
          <a:bodyPr/>
          <a:lstStyle>
            <a:lvl1pPr marL="0" indent="0" algn="l">
              <a:buNone/>
              <a:defRPr sz="2400">
                <a:solidFill>
                  <a:schemeClr val="accent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Rectangle 6"/>
          <p:cNvSpPr/>
          <p:nvPr userDrawn="1"/>
        </p:nvSpPr>
        <p:spPr>
          <a:xfrm>
            <a:off x="0" y="2587083"/>
            <a:ext cx="12192000" cy="427091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788021" y="2857093"/>
            <a:ext cx="10853853" cy="2629307"/>
          </a:xfrm>
          <a:prstGeom prst="rect">
            <a:avLst/>
          </a:prstGeom>
        </p:spPr>
        <p:txBody>
          <a:bodyPr anchor="t"/>
          <a:lstStyle>
            <a:lvl1pPr algn="l">
              <a:defRPr sz="42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39918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596" y="1792482"/>
            <a:ext cx="10515600" cy="660786"/>
          </a:xfrm>
          <a:prstGeom prst="rect">
            <a:avLst/>
          </a:prstGeom>
        </p:spPr>
        <p:txBody>
          <a:bodyPr/>
          <a:lstStyle>
            <a:lvl1pPr>
              <a:defRPr sz="3200" b="1">
                <a:solidFill>
                  <a:schemeClr val="accent1">
                    <a:lumMod val="50000"/>
                  </a:schemeClr>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793596" y="2743200"/>
            <a:ext cx="10515600" cy="3858321"/>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2478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720897"/>
            <a:ext cx="5181600" cy="34560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2720897"/>
            <a:ext cx="5181600" cy="34560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p:cNvSpPr>
            <a:spLocks noGrp="1"/>
          </p:cNvSpPr>
          <p:nvPr>
            <p:ph type="title"/>
          </p:nvPr>
        </p:nvSpPr>
        <p:spPr>
          <a:xfrm>
            <a:off x="793596" y="1792482"/>
            <a:ext cx="10515600" cy="660786"/>
          </a:xfrm>
          <a:prstGeom prst="rect">
            <a:avLst/>
          </a:prstGeom>
        </p:spPr>
        <p:txBody>
          <a:bodyPr/>
          <a:lstStyle>
            <a:lvl1pPr>
              <a:defRPr sz="3200" b="1">
                <a:solidFill>
                  <a:schemeClr val="accent1">
                    <a:lumMod val="50000"/>
                  </a:schemeClr>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23154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793596" y="1792482"/>
            <a:ext cx="10515600" cy="660786"/>
          </a:xfrm>
          <a:prstGeom prst="rect">
            <a:avLst/>
          </a:prstGeom>
        </p:spPr>
        <p:txBody>
          <a:bodyPr/>
          <a:lstStyle>
            <a:lvl1pPr>
              <a:defRPr sz="3200" b="1">
                <a:solidFill>
                  <a:schemeClr val="accent1">
                    <a:lumMod val="50000"/>
                  </a:schemeClr>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908741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a:prstGeom prst="rect">
            <a:avLst/>
          </a:prstGeom>
        </p:spPr>
        <p:txBody>
          <a:bodyPr/>
          <a:lstStyle/>
          <a:p>
            <a:endParaRPr lang="en-GB"/>
          </a:p>
        </p:txBody>
      </p:sp>
    </p:spTree>
    <p:extLst>
      <p:ext uri="{BB962C8B-B14F-4D97-AF65-F5344CB8AC3E}">
        <p14:creationId xmlns:p14="http://schemas.microsoft.com/office/powerpoint/2010/main" val="3006392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285678" y="1792482"/>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793596" y="2854519"/>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8653332" y="1148116"/>
            <a:ext cx="3531209" cy="390752"/>
          </a:xfrm>
          <a:prstGeom prst="rect">
            <a:avLst/>
          </a:prstGeom>
        </p:spPr>
        <p:txBody>
          <a:bodyPr/>
          <a:lstStyle/>
          <a:p>
            <a:endParaRPr lang="en-GB"/>
          </a:p>
        </p:txBody>
      </p:sp>
      <p:sp>
        <p:nvSpPr>
          <p:cNvPr id="8" name="Title 1"/>
          <p:cNvSpPr txBox="1">
            <a:spLocks/>
          </p:cNvSpPr>
          <p:nvPr userDrawn="1"/>
        </p:nvSpPr>
        <p:spPr>
          <a:xfrm>
            <a:off x="793596" y="1792482"/>
            <a:ext cx="4492082" cy="660786"/>
          </a:xfrm>
          <a:prstGeom prst="rect">
            <a:avLst/>
          </a:prstGeom>
        </p:spPr>
        <p:txBody>
          <a:bodyPr/>
          <a:lstStyle>
            <a:lvl1pPr algn="l" defTabSz="914400" rtl="0" eaLnBrk="1" latinLnBrk="0" hangingPunct="1">
              <a:lnSpc>
                <a:spcPct val="90000"/>
              </a:lnSpc>
              <a:spcBef>
                <a:spcPct val="0"/>
              </a:spcBef>
              <a:buNone/>
              <a:defRPr sz="3200" b="1" kern="1200">
                <a:solidFill>
                  <a:schemeClr val="accent1">
                    <a:lumMod val="50000"/>
                  </a:schemeClr>
                </a:solidFill>
                <a:latin typeface="Arial" panose="020B0604020202020204" pitchFamily="34" charset="0"/>
                <a:ea typeface="+mj-ea"/>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458139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7232" y="181261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793596" y="2810106"/>
            <a:ext cx="3978429" cy="366104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itle 1"/>
          <p:cNvSpPr>
            <a:spLocks noGrp="1"/>
          </p:cNvSpPr>
          <p:nvPr>
            <p:ph type="title"/>
          </p:nvPr>
        </p:nvSpPr>
        <p:spPr>
          <a:xfrm>
            <a:off x="793596" y="1792482"/>
            <a:ext cx="4492082" cy="660786"/>
          </a:xfrm>
          <a:prstGeom prst="rect">
            <a:avLst/>
          </a:prstGeom>
        </p:spPr>
        <p:txBody>
          <a:bodyPr/>
          <a:lstStyle>
            <a:lvl1pPr>
              <a:defRPr sz="3200" b="1">
                <a:solidFill>
                  <a:schemeClr val="accent1">
                    <a:lumMod val="50000"/>
                  </a:schemeClr>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573583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88021" y="1708617"/>
            <a:ext cx="4720682" cy="633140"/>
          </a:xfrm>
        </p:spPr>
        <p:txBody>
          <a:bodyPr/>
          <a:lstStyle>
            <a:lvl1pPr marL="0" indent="0" algn="l">
              <a:buNone/>
              <a:defRPr sz="2400">
                <a:solidFill>
                  <a:schemeClr val="accent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Rectangle 6"/>
          <p:cNvSpPr/>
          <p:nvPr userDrawn="1"/>
        </p:nvSpPr>
        <p:spPr>
          <a:xfrm>
            <a:off x="0" y="2587083"/>
            <a:ext cx="12192000" cy="427091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788021" y="2857093"/>
            <a:ext cx="10853853" cy="2629307"/>
          </a:xfrm>
          <a:prstGeom prst="rect">
            <a:avLst/>
          </a:prstGeom>
        </p:spPr>
        <p:txBody>
          <a:bodyPr anchor="t"/>
          <a:lstStyle>
            <a:lvl1pPr algn="l">
              <a:defRPr sz="42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606818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596" y="1792482"/>
            <a:ext cx="10515600" cy="660786"/>
          </a:xfrm>
          <a:prstGeom prst="rect">
            <a:avLst/>
          </a:prstGeom>
        </p:spPr>
        <p:txBody>
          <a:bodyPr/>
          <a:lstStyle>
            <a:lvl1pPr>
              <a:defRPr sz="3200" b="1">
                <a:solidFill>
                  <a:schemeClr val="accent1">
                    <a:lumMod val="50000"/>
                  </a:schemeClr>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793596" y="2743200"/>
            <a:ext cx="10515600" cy="3858321"/>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16140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720897"/>
            <a:ext cx="5181600" cy="34560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2720897"/>
            <a:ext cx="5181600" cy="34560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p:cNvSpPr>
            <a:spLocks noGrp="1"/>
          </p:cNvSpPr>
          <p:nvPr>
            <p:ph type="title"/>
          </p:nvPr>
        </p:nvSpPr>
        <p:spPr>
          <a:xfrm>
            <a:off x="793596" y="1792482"/>
            <a:ext cx="10515600" cy="660786"/>
          </a:xfrm>
          <a:prstGeom prst="rect">
            <a:avLst/>
          </a:prstGeom>
        </p:spPr>
        <p:txBody>
          <a:bodyPr/>
          <a:lstStyle>
            <a:lvl1pPr>
              <a:defRPr sz="3200" b="1">
                <a:solidFill>
                  <a:schemeClr val="accent1">
                    <a:lumMod val="50000"/>
                  </a:schemeClr>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973508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B3D8-C3E2-1F42-93A3-6886745CD715}"/>
              </a:ext>
            </a:extLst>
          </p:cNvPr>
          <p:cNvSpPr>
            <a:spLocks noGrp="1"/>
          </p:cNvSpPr>
          <p:nvPr>
            <p:ph type="title"/>
          </p:nvPr>
        </p:nvSpPr>
        <p:spPr>
          <a:xfrm>
            <a:off x="559904" y="1395169"/>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FCF7A84-CF65-CC46-97C0-3B056C073A2A}"/>
              </a:ext>
            </a:extLst>
          </p:cNvPr>
          <p:cNvSpPr>
            <a:spLocks noGrp="1"/>
          </p:cNvSpPr>
          <p:nvPr>
            <p:ph idx="1"/>
          </p:nvPr>
        </p:nvSpPr>
        <p:spPr>
          <a:xfrm>
            <a:off x="559904" y="2855670"/>
            <a:ext cx="10515600" cy="22729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B9823DA-6B8F-D34F-B77B-293EBDBA935B}"/>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2439D0B0-EE2D-6748-8EBE-5B127DB7F7FE}"/>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369D118B-293F-C248-BA28-B68002DC2FBA}"/>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Footer Placeholder 16">
            <a:extLst>
              <a:ext uri="{FF2B5EF4-FFF2-40B4-BE49-F238E27FC236}">
                <a16:creationId xmlns:a16="http://schemas.microsoft.com/office/drawing/2014/main" id="{4FC3C53A-2989-FD46-A3AC-A9D57F1BDCD9}"/>
              </a:ext>
            </a:extLst>
          </p:cNvPr>
          <p:cNvSpPr txBox="1">
            <a:spLocks/>
          </p:cNvSpPr>
          <p:nvPr userDrawn="1"/>
        </p:nvSpPr>
        <p:spPr>
          <a:xfrm>
            <a:off x="559904" y="6371168"/>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733" b="1">
                <a:solidFill>
                  <a:schemeClr val="accent5"/>
                </a:solidFill>
              </a:rPr>
              <a:t>@</a:t>
            </a:r>
            <a:r>
              <a:rPr lang="en-GB" sz="1733" b="1" err="1">
                <a:solidFill>
                  <a:schemeClr val="accent5"/>
                </a:solidFill>
              </a:rPr>
              <a:t>NHS_HealthEdEng</a:t>
            </a:r>
            <a:endParaRPr lang="en-GB" sz="1733" b="1">
              <a:solidFill>
                <a:schemeClr val="accent5"/>
              </a:solidFill>
            </a:endParaRPr>
          </a:p>
        </p:txBody>
      </p:sp>
      <p:sp>
        <p:nvSpPr>
          <p:cNvPr id="4" name="TextBox 3">
            <a:extLst>
              <a:ext uri="{FF2B5EF4-FFF2-40B4-BE49-F238E27FC236}">
                <a16:creationId xmlns:a16="http://schemas.microsoft.com/office/drawing/2014/main" id="{A2FA6113-5F61-3B43-8EF1-A2C4EFCE687C}"/>
              </a:ext>
            </a:extLst>
          </p:cNvPr>
          <p:cNvSpPr txBox="1"/>
          <p:nvPr userDrawn="1"/>
        </p:nvSpPr>
        <p:spPr>
          <a:xfrm>
            <a:off x="11480119" y="785526"/>
            <a:ext cx="184731" cy="461665"/>
          </a:xfrm>
          <a:prstGeom prst="rect">
            <a:avLst/>
          </a:prstGeom>
          <a:noFill/>
        </p:spPr>
        <p:txBody>
          <a:bodyPr wrap="none" rtlCol="0">
            <a:spAutoFit/>
          </a:bodyPr>
          <a:lstStyle/>
          <a:p>
            <a:endParaRPr lang="en-US" sz="2400"/>
          </a:p>
        </p:txBody>
      </p:sp>
    </p:spTree>
    <p:extLst>
      <p:ext uri="{BB962C8B-B14F-4D97-AF65-F5344CB8AC3E}">
        <p14:creationId xmlns:p14="http://schemas.microsoft.com/office/powerpoint/2010/main" val="942520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793596" y="1792482"/>
            <a:ext cx="10515600" cy="660786"/>
          </a:xfrm>
          <a:prstGeom prst="rect">
            <a:avLst/>
          </a:prstGeom>
        </p:spPr>
        <p:txBody>
          <a:bodyPr/>
          <a:lstStyle>
            <a:lvl1pPr>
              <a:defRPr sz="3200" b="1">
                <a:solidFill>
                  <a:schemeClr val="accent1">
                    <a:lumMod val="50000"/>
                  </a:schemeClr>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441945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a:prstGeom prst="rect">
            <a:avLst/>
          </a:prstGeom>
        </p:spPr>
        <p:txBody>
          <a:bodyPr/>
          <a:lstStyle/>
          <a:p>
            <a:endParaRPr lang="en-GB"/>
          </a:p>
        </p:txBody>
      </p:sp>
    </p:spTree>
    <p:extLst>
      <p:ext uri="{BB962C8B-B14F-4D97-AF65-F5344CB8AC3E}">
        <p14:creationId xmlns:p14="http://schemas.microsoft.com/office/powerpoint/2010/main" val="4043368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285678" y="1792482"/>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793596" y="2854519"/>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8653332" y="1148116"/>
            <a:ext cx="3531209" cy="390752"/>
          </a:xfrm>
          <a:prstGeom prst="rect">
            <a:avLst/>
          </a:prstGeom>
        </p:spPr>
        <p:txBody>
          <a:bodyPr/>
          <a:lstStyle/>
          <a:p>
            <a:endParaRPr lang="en-GB"/>
          </a:p>
        </p:txBody>
      </p:sp>
      <p:sp>
        <p:nvSpPr>
          <p:cNvPr id="8" name="Title 1"/>
          <p:cNvSpPr txBox="1">
            <a:spLocks/>
          </p:cNvSpPr>
          <p:nvPr userDrawn="1"/>
        </p:nvSpPr>
        <p:spPr>
          <a:xfrm>
            <a:off x="793596" y="1792482"/>
            <a:ext cx="4492082" cy="660786"/>
          </a:xfrm>
          <a:prstGeom prst="rect">
            <a:avLst/>
          </a:prstGeom>
        </p:spPr>
        <p:txBody>
          <a:bodyPr/>
          <a:lstStyle>
            <a:lvl1pPr algn="l" defTabSz="914400" rtl="0" eaLnBrk="1" latinLnBrk="0" hangingPunct="1">
              <a:lnSpc>
                <a:spcPct val="90000"/>
              </a:lnSpc>
              <a:spcBef>
                <a:spcPct val="0"/>
              </a:spcBef>
              <a:buNone/>
              <a:defRPr sz="3200" b="1" kern="1200">
                <a:solidFill>
                  <a:schemeClr val="accent1">
                    <a:lumMod val="50000"/>
                  </a:schemeClr>
                </a:solidFill>
                <a:latin typeface="Arial" panose="020B0604020202020204" pitchFamily="34" charset="0"/>
                <a:ea typeface="+mj-ea"/>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503170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7232" y="181261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793596" y="2810106"/>
            <a:ext cx="3978429" cy="366104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itle 1"/>
          <p:cNvSpPr>
            <a:spLocks noGrp="1"/>
          </p:cNvSpPr>
          <p:nvPr>
            <p:ph type="title"/>
          </p:nvPr>
        </p:nvSpPr>
        <p:spPr>
          <a:xfrm>
            <a:off x="793596" y="1792482"/>
            <a:ext cx="4492082" cy="660786"/>
          </a:xfrm>
          <a:prstGeom prst="rect">
            <a:avLst/>
          </a:prstGeom>
        </p:spPr>
        <p:txBody>
          <a:bodyPr/>
          <a:lstStyle>
            <a:lvl1pPr>
              <a:defRPr sz="3200" b="1">
                <a:solidFill>
                  <a:schemeClr val="accent1">
                    <a:lumMod val="50000"/>
                  </a:schemeClr>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846625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88021" y="1708617"/>
            <a:ext cx="4720682" cy="633140"/>
          </a:xfrm>
        </p:spPr>
        <p:txBody>
          <a:bodyPr/>
          <a:lstStyle>
            <a:lvl1pPr marL="0" indent="0" algn="l">
              <a:buNone/>
              <a:defRPr sz="2400">
                <a:solidFill>
                  <a:schemeClr val="accent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Rectangle 6"/>
          <p:cNvSpPr/>
          <p:nvPr userDrawn="1"/>
        </p:nvSpPr>
        <p:spPr>
          <a:xfrm>
            <a:off x="0" y="2587083"/>
            <a:ext cx="12192000" cy="427091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788021" y="2857093"/>
            <a:ext cx="10853853" cy="2629307"/>
          </a:xfrm>
          <a:prstGeom prst="rect">
            <a:avLst/>
          </a:prstGeom>
        </p:spPr>
        <p:txBody>
          <a:bodyPr anchor="t"/>
          <a:lstStyle>
            <a:lvl1pPr algn="l">
              <a:defRPr sz="42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027809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596" y="1792482"/>
            <a:ext cx="10515600" cy="660786"/>
          </a:xfrm>
          <a:prstGeom prst="rect">
            <a:avLst/>
          </a:prstGeom>
        </p:spPr>
        <p:txBody>
          <a:bodyPr/>
          <a:lstStyle>
            <a:lvl1pPr>
              <a:defRPr sz="3200" b="1">
                <a:solidFill>
                  <a:schemeClr val="accent1">
                    <a:lumMod val="50000"/>
                  </a:schemeClr>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793596" y="2743200"/>
            <a:ext cx="10515600" cy="3858321"/>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55417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720897"/>
            <a:ext cx="5181600" cy="34560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2720897"/>
            <a:ext cx="5181600" cy="34560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p:cNvSpPr>
            <a:spLocks noGrp="1"/>
          </p:cNvSpPr>
          <p:nvPr>
            <p:ph type="title"/>
          </p:nvPr>
        </p:nvSpPr>
        <p:spPr>
          <a:xfrm>
            <a:off x="793596" y="1792482"/>
            <a:ext cx="10515600" cy="660786"/>
          </a:xfrm>
          <a:prstGeom prst="rect">
            <a:avLst/>
          </a:prstGeom>
        </p:spPr>
        <p:txBody>
          <a:bodyPr/>
          <a:lstStyle>
            <a:lvl1pPr>
              <a:defRPr sz="3200" b="1">
                <a:solidFill>
                  <a:schemeClr val="accent1">
                    <a:lumMod val="50000"/>
                  </a:schemeClr>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402327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793596" y="1792482"/>
            <a:ext cx="10515600" cy="660786"/>
          </a:xfrm>
          <a:prstGeom prst="rect">
            <a:avLst/>
          </a:prstGeom>
        </p:spPr>
        <p:txBody>
          <a:bodyPr/>
          <a:lstStyle>
            <a:lvl1pPr>
              <a:defRPr sz="3200" b="1">
                <a:solidFill>
                  <a:schemeClr val="accent1">
                    <a:lumMod val="50000"/>
                  </a:schemeClr>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063997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a:prstGeom prst="rect">
            <a:avLst/>
          </a:prstGeom>
        </p:spPr>
        <p:txBody>
          <a:bodyPr/>
          <a:lstStyle/>
          <a:p>
            <a:endParaRPr lang="en-GB"/>
          </a:p>
        </p:txBody>
      </p:sp>
    </p:spTree>
    <p:extLst>
      <p:ext uri="{BB962C8B-B14F-4D97-AF65-F5344CB8AC3E}">
        <p14:creationId xmlns:p14="http://schemas.microsoft.com/office/powerpoint/2010/main" val="3370682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285678" y="1792482"/>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793596" y="2854519"/>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8653332" y="1148116"/>
            <a:ext cx="3531209" cy="390752"/>
          </a:xfrm>
          <a:prstGeom prst="rect">
            <a:avLst/>
          </a:prstGeom>
        </p:spPr>
        <p:txBody>
          <a:bodyPr/>
          <a:lstStyle/>
          <a:p>
            <a:endParaRPr lang="en-GB"/>
          </a:p>
        </p:txBody>
      </p:sp>
      <p:sp>
        <p:nvSpPr>
          <p:cNvPr id="8" name="Title 1"/>
          <p:cNvSpPr txBox="1">
            <a:spLocks/>
          </p:cNvSpPr>
          <p:nvPr userDrawn="1"/>
        </p:nvSpPr>
        <p:spPr>
          <a:xfrm>
            <a:off x="793596" y="1792482"/>
            <a:ext cx="4492082" cy="660786"/>
          </a:xfrm>
          <a:prstGeom prst="rect">
            <a:avLst/>
          </a:prstGeom>
        </p:spPr>
        <p:txBody>
          <a:bodyPr/>
          <a:lstStyle>
            <a:lvl1pPr algn="l" defTabSz="914400" rtl="0" eaLnBrk="1" latinLnBrk="0" hangingPunct="1">
              <a:lnSpc>
                <a:spcPct val="90000"/>
              </a:lnSpc>
              <a:spcBef>
                <a:spcPct val="0"/>
              </a:spcBef>
              <a:buNone/>
              <a:defRPr sz="3200" b="1" kern="1200">
                <a:solidFill>
                  <a:schemeClr val="accent1">
                    <a:lumMod val="50000"/>
                  </a:schemeClr>
                </a:solidFill>
                <a:latin typeface="Arial" panose="020B0604020202020204" pitchFamily="34" charset="0"/>
                <a:ea typeface="+mj-ea"/>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760720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913EF-3539-B24F-BAD4-7B97C86E1870}"/>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6D689862-6EA4-BF46-99BF-BAD3A73769C8}"/>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A4858048-AAD4-0B44-BF43-40B913ECEB1A}"/>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Footer Placeholder 16">
            <a:extLst>
              <a:ext uri="{FF2B5EF4-FFF2-40B4-BE49-F238E27FC236}">
                <a16:creationId xmlns:a16="http://schemas.microsoft.com/office/drawing/2014/main" id="{DD4979A2-FB9A-3B4E-91D7-99D15F0FFC19}"/>
              </a:ext>
            </a:extLst>
          </p:cNvPr>
          <p:cNvSpPr txBox="1">
            <a:spLocks/>
          </p:cNvSpPr>
          <p:nvPr userDrawn="1"/>
        </p:nvSpPr>
        <p:spPr>
          <a:xfrm>
            <a:off x="559904" y="6371168"/>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733" b="1">
                <a:solidFill>
                  <a:schemeClr val="accent5"/>
                </a:solidFill>
              </a:rPr>
              <a:t>@</a:t>
            </a:r>
            <a:r>
              <a:rPr lang="en-GB" sz="1733" b="1" err="1">
                <a:solidFill>
                  <a:schemeClr val="accent5"/>
                </a:solidFill>
              </a:rPr>
              <a:t>NHS_HealthEdEng</a:t>
            </a:r>
            <a:endParaRPr lang="en-GB" sz="1733" b="1">
              <a:solidFill>
                <a:schemeClr val="accent5"/>
              </a:solidFill>
            </a:endParaRPr>
          </a:p>
        </p:txBody>
      </p:sp>
      <p:sp>
        <p:nvSpPr>
          <p:cNvPr id="11" name="Title 1">
            <a:extLst>
              <a:ext uri="{FF2B5EF4-FFF2-40B4-BE49-F238E27FC236}">
                <a16:creationId xmlns:a16="http://schemas.microsoft.com/office/drawing/2014/main" id="{271CF08E-2D69-5642-80CC-A30DB1685843}"/>
              </a:ext>
            </a:extLst>
          </p:cNvPr>
          <p:cNvSpPr>
            <a:spLocks noGrp="1"/>
          </p:cNvSpPr>
          <p:nvPr>
            <p:ph type="title"/>
          </p:nvPr>
        </p:nvSpPr>
        <p:spPr>
          <a:xfrm>
            <a:off x="559904" y="1395170"/>
            <a:ext cx="10515600" cy="636205"/>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52772D1C-B7D6-7E40-A101-C613743586C9}"/>
              </a:ext>
            </a:extLst>
          </p:cNvPr>
          <p:cNvSpPr>
            <a:spLocks noGrp="1"/>
          </p:cNvSpPr>
          <p:nvPr>
            <p:ph idx="1"/>
          </p:nvPr>
        </p:nvSpPr>
        <p:spPr>
          <a:xfrm>
            <a:off x="559904" y="2292627"/>
            <a:ext cx="7815469" cy="33559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3538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7232" y="181261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793596" y="2810106"/>
            <a:ext cx="3978429" cy="366104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itle 1"/>
          <p:cNvSpPr>
            <a:spLocks noGrp="1"/>
          </p:cNvSpPr>
          <p:nvPr>
            <p:ph type="title"/>
          </p:nvPr>
        </p:nvSpPr>
        <p:spPr>
          <a:xfrm>
            <a:off x="793596" y="1792482"/>
            <a:ext cx="4492082" cy="660786"/>
          </a:xfrm>
          <a:prstGeom prst="rect">
            <a:avLst/>
          </a:prstGeom>
        </p:spPr>
        <p:txBody>
          <a:bodyPr/>
          <a:lstStyle>
            <a:lvl1pPr>
              <a:defRPr sz="3200" b="1">
                <a:solidFill>
                  <a:schemeClr val="accent1">
                    <a:lumMod val="50000"/>
                  </a:schemeClr>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748339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Dark Tea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6090655" cy="1332000"/>
          </a:xfrm>
        </p:spPr>
        <p:txBody>
          <a:bodyPr wrap="square" lIns="0" tIns="0" rIns="0" bIns="0" anchor="t" anchorCtr="0">
            <a:normAutofit/>
          </a:bodyPr>
          <a:lstStyle>
            <a:lvl1pPr algn="l">
              <a:defRPr sz="4800" b="1">
                <a:solidFill>
                  <a:schemeClr val="bg1"/>
                </a:solidFill>
              </a:defRPr>
            </a:lvl1pPr>
          </a:lstStyle>
          <a:p>
            <a:r>
              <a:rPr lang="en-GB"/>
              <a:t>Click to add title</a:t>
            </a:r>
            <a:br>
              <a:rPr lang="en-GB"/>
            </a:b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3"/>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8" y="2279326"/>
            <a:ext cx="6090656"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spTree>
    <p:extLst>
      <p:ext uri="{BB962C8B-B14F-4D97-AF65-F5344CB8AC3E}">
        <p14:creationId xmlns:p14="http://schemas.microsoft.com/office/powerpoint/2010/main" val="21666478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Dark Teal Plai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9"/>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spTree>
    <p:extLst>
      <p:ext uri="{BB962C8B-B14F-4D97-AF65-F5344CB8AC3E}">
        <p14:creationId xmlns:p14="http://schemas.microsoft.com/office/powerpoint/2010/main" val="17430029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4C2485-7FC6-9A43-8445-37A1A5761EA4}"/>
              </a:ext>
            </a:extLst>
          </p:cNvPr>
          <p:cNvPicPr>
            <a:picLocks noChangeAspect="1"/>
          </p:cNvPicPr>
          <p:nvPr userDrawn="1"/>
        </p:nvPicPr>
        <p:blipFill>
          <a:blip r:embed="rId3"/>
          <a:stretch>
            <a:fillRect/>
          </a:stretch>
        </p:blipFill>
        <p:spPr>
          <a:xfrm>
            <a:off x="541638" y="5955902"/>
            <a:ext cx="2058924" cy="645414"/>
          </a:xfrm>
          <a:prstGeom prst="rect">
            <a:avLst/>
          </a:prstGeom>
        </p:spPr>
      </p:pic>
      <p:sp>
        <p:nvSpPr>
          <p:cNvPr id="19" name="Title 18">
            <a:extLst>
              <a:ext uri="{FF2B5EF4-FFF2-40B4-BE49-F238E27FC236}">
                <a16:creationId xmlns:a16="http://schemas.microsoft.com/office/drawing/2014/main" id="{8AE15861-9AEE-6A40-9F4A-C5B3361399D0}"/>
              </a:ext>
            </a:extLst>
          </p:cNvPr>
          <p:cNvSpPr>
            <a:spLocks noGrp="1"/>
          </p:cNvSpPr>
          <p:nvPr>
            <p:ph type="title" hasCustomPrompt="1"/>
          </p:nvPr>
        </p:nvSpPr>
        <p:spPr>
          <a:xfrm>
            <a:off x="541640" y="815229"/>
            <a:ext cx="4030360" cy="609398"/>
          </a:xfrm>
        </p:spPr>
        <p:txBody>
          <a:bodyPr lIns="0" tIns="0" rIns="0" bIns="0" anchor="t" anchorCtr="0">
            <a:normAutofit/>
          </a:bodyPr>
          <a:lstStyle>
            <a:lvl1pPr>
              <a:defRPr b="1">
                <a:solidFill>
                  <a:schemeClr val="bg1"/>
                </a:solidFill>
              </a:defRPr>
            </a:lvl1pPr>
          </a:lstStyle>
          <a:p>
            <a:r>
              <a:rPr lang="en-US"/>
              <a:t>Agenda</a:t>
            </a:r>
          </a:p>
        </p:txBody>
      </p:sp>
      <p:sp>
        <p:nvSpPr>
          <p:cNvPr id="21" name="Text Placeholder 3">
            <a:extLst>
              <a:ext uri="{FF2B5EF4-FFF2-40B4-BE49-F238E27FC236}">
                <a16:creationId xmlns:a16="http://schemas.microsoft.com/office/drawing/2014/main" id="{7FE42110-2058-604F-BFEB-1B48BA9BF14A}"/>
              </a:ext>
            </a:extLst>
          </p:cNvPr>
          <p:cNvSpPr>
            <a:spLocks noGrp="1"/>
          </p:cNvSpPr>
          <p:nvPr>
            <p:ph type="body" sz="half" idx="2" hasCustomPrompt="1"/>
          </p:nvPr>
        </p:nvSpPr>
        <p:spPr>
          <a:xfrm>
            <a:off x="5531370" y="1080000"/>
            <a:ext cx="6118990" cy="459237"/>
          </a:xfrm>
          <a:solidFill>
            <a:schemeClr val="bg2"/>
          </a:solidFill>
        </p:spPr>
        <p:txBody>
          <a:bodyPr lIns="72000" rIns="0"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1 Click to add text</a:t>
            </a:r>
          </a:p>
        </p:txBody>
      </p:sp>
      <p:sp>
        <p:nvSpPr>
          <p:cNvPr id="23" name="Text Placeholder 3">
            <a:extLst>
              <a:ext uri="{FF2B5EF4-FFF2-40B4-BE49-F238E27FC236}">
                <a16:creationId xmlns:a16="http://schemas.microsoft.com/office/drawing/2014/main" id="{79E9383B-47F5-AE4B-B132-E4D99312C6C4}"/>
              </a:ext>
            </a:extLst>
          </p:cNvPr>
          <p:cNvSpPr>
            <a:spLocks noGrp="1"/>
          </p:cNvSpPr>
          <p:nvPr>
            <p:ph type="body" sz="half" idx="10" hasCustomPrompt="1"/>
          </p:nvPr>
        </p:nvSpPr>
        <p:spPr>
          <a:xfrm>
            <a:off x="5531370" y="1653489"/>
            <a:ext cx="6118990" cy="459237"/>
          </a:xfrm>
          <a:solidFill>
            <a:schemeClr val="bg2"/>
          </a:solidFill>
        </p:spPr>
        <p:txBody>
          <a:bodyPr lIns="72000"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2 Click to add text</a:t>
            </a:r>
          </a:p>
        </p:txBody>
      </p:sp>
      <p:sp>
        <p:nvSpPr>
          <p:cNvPr id="24" name="Text Placeholder 3">
            <a:extLst>
              <a:ext uri="{FF2B5EF4-FFF2-40B4-BE49-F238E27FC236}">
                <a16:creationId xmlns:a16="http://schemas.microsoft.com/office/drawing/2014/main" id="{F7313C3F-B1F3-8D4A-BD02-5652E68D67FC}"/>
              </a:ext>
            </a:extLst>
          </p:cNvPr>
          <p:cNvSpPr>
            <a:spLocks noGrp="1"/>
          </p:cNvSpPr>
          <p:nvPr>
            <p:ph type="body" sz="half" idx="11" hasCustomPrompt="1"/>
          </p:nvPr>
        </p:nvSpPr>
        <p:spPr>
          <a:xfrm>
            <a:off x="5531370" y="2226978"/>
            <a:ext cx="6118990" cy="459237"/>
          </a:xfrm>
          <a:solidFill>
            <a:schemeClr val="bg2"/>
          </a:solidFill>
        </p:spPr>
        <p:txBody>
          <a:bodyPr lIns="72000"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3 Click to add text</a:t>
            </a:r>
          </a:p>
        </p:txBody>
      </p:sp>
      <p:sp>
        <p:nvSpPr>
          <p:cNvPr id="25" name="Text Placeholder 3">
            <a:extLst>
              <a:ext uri="{FF2B5EF4-FFF2-40B4-BE49-F238E27FC236}">
                <a16:creationId xmlns:a16="http://schemas.microsoft.com/office/drawing/2014/main" id="{5919D676-D518-1A4C-8244-A5CD95530EF2}"/>
              </a:ext>
            </a:extLst>
          </p:cNvPr>
          <p:cNvSpPr>
            <a:spLocks noGrp="1"/>
          </p:cNvSpPr>
          <p:nvPr>
            <p:ph type="body" sz="half" idx="12" hasCustomPrompt="1"/>
          </p:nvPr>
        </p:nvSpPr>
        <p:spPr>
          <a:xfrm>
            <a:off x="5531370" y="2800467"/>
            <a:ext cx="6118990" cy="459237"/>
          </a:xfrm>
          <a:solidFill>
            <a:schemeClr val="bg2"/>
          </a:solidFill>
        </p:spPr>
        <p:txBody>
          <a:bodyPr lIns="72000"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4 Click to add text</a:t>
            </a:r>
          </a:p>
        </p:txBody>
      </p:sp>
      <p:sp>
        <p:nvSpPr>
          <p:cNvPr id="26" name="Text Placeholder 3">
            <a:extLst>
              <a:ext uri="{FF2B5EF4-FFF2-40B4-BE49-F238E27FC236}">
                <a16:creationId xmlns:a16="http://schemas.microsoft.com/office/drawing/2014/main" id="{841D8C16-2D8A-9D45-BA76-53379557901F}"/>
              </a:ext>
            </a:extLst>
          </p:cNvPr>
          <p:cNvSpPr>
            <a:spLocks noGrp="1"/>
          </p:cNvSpPr>
          <p:nvPr>
            <p:ph type="body" sz="half" idx="13" hasCustomPrompt="1"/>
          </p:nvPr>
        </p:nvSpPr>
        <p:spPr>
          <a:xfrm>
            <a:off x="5531370" y="3373956"/>
            <a:ext cx="6118990" cy="459237"/>
          </a:xfrm>
          <a:solidFill>
            <a:schemeClr val="bg2"/>
          </a:solidFill>
        </p:spPr>
        <p:txBody>
          <a:bodyPr lIns="72000"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5 Click to add text</a:t>
            </a:r>
          </a:p>
        </p:txBody>
      </p:sp>
      <p:sp>
        <p:nvSpPr>
          <p:cNvPr id="27" name="Text Placeholder 3">
            <a:extLst>
              <a:ext uri="{FF2B5EF4-FFF2-40B4-BE49-F238E27FC236}">
                <a16:creationId xmlns:a16="http://schemas.microsoft.com/office/drawing/2014/main" id="{17099A68-BEB1-D941-B5DA-5EAE6D7026F7}"/>
              </a:ext>
            </a:extLst>
          </p:cNvPr>
          <p:cNvSpPr>
            <a:spLocks noGrp="1"/>
          </p:cNvSpPr>
          <p:nvPr>
            <p:ph type="body" sz="half" idx="14" hasCustomPrompt="1"/>
          </p:nvPr>
        </p:nvSpPr>
        <p:spPr>
          <a:xfrm>
            <a:off x="5531370" y="3932493"/>
            <a:ext cx="6118990" cy="459237"/>
          </a:xfrm>
          <a:solidFill>
            <a:schemeClr val="bg2"/>
          </a:solidFill>
        </p:spPr>
        <p:txBody>
          <a:bodyPr lIns="72000"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6 Click to add text</a:t>
            </a:r>
          </a:p>
        </p:txBody>
      </p:sp>
      <p:sp>
        <p:nvSpPr>
          <p:cNvPr id="28" name="Text Placeholder 3">
            <a:extLst>
              <a:ext uri="{FF2B5EF4-FFF2-40B4-BE49-F238E27FC236}">
                <a16:creationId xmlns:a16="http://schemas.microsoft.com/office/drawing/2014/main" id="{DB9C0012-79A2-514B-BC51-EE984D03AB56}"/>
              </a:ext>
            </a:extLst>
          </p:cNvPr>
          <p:cNvSpPr>
            <a:spLocks noGrp="1"/>
          </p:cNvSpPr>
          <p:nvPr>
            <p:ph type="body" sz="half" idx="15" hasCustomPrompt="1"/>
          </p:nvPr>
        </p:nvSpPr>
        <p:spPr>
          <a:xfrm>
            <a:off x="5531370" y="4491030"/>
            <a:ext cx="6118990" cy="459237"/>
          </a:xfrm>
          <a:solidFill>
            <a:schemeClr val="bg2"/>
          </a:solidFill>
        </p:spPr>
        <p:txBody>
          <a:bodyPr lIns="72000"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7 Click to add text</a:t>
            </a:r>
          </a:p>
        </p:txBody>
      </p:sp>
      <p:sp>
        <p:nvSpPr>
          <p:cNvPr id="11" name="Text Placeholder 3">
            <a:extLst>
              <a:ext uri="{FF2B5EF4-FFF2-40B4-BE49-F238E27FC236}">
                <a16:creationId xmlns:a16="http://schemas.microsoft.com/office/drawing/2014/main" id="{609DDEB0-0FA6-5441-842E-FBA6B2E72251}"/>
              </a:ext>
            </a:extLst>
          </p:cNvPr>
          <p:cNvSpPr>
            <a:spLocks noGrp="1"/>
          </p:cNvSpPr>
          <p:nvPr>
            <p:ph type="body" sz="half" idx="16" hasCustomPrompt="1"/>
          </p:nvPr>
        </p:nvSpPr>
        <p:spPr>
          <a:xfrm>
            <a:off x="5531370" y="5049567"/>
            <a:ext cx="6118990" cy="459237"/>
          </a:xfrm>
          <a:solidFill>
            <a:schemeClr val="bg2"/>
          </a:solidFill>
        </p:spPr>
        <p:txBody>
          <a:bodyPr lIns="72000"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8 Click to add text</a:t>
            </a:r>
          </a:p>
        </p:txBody>
      </p:sp>
      <p:sp>
        <p:nvSpPr>
          <p:cNvPr id="12" name="Slide Number Placeholder 11">
            <a:extLst>
              <a:ext uri="{FF2B5EF4-FFF2-40B4-BE49-F238E27FC236}">
                <a16:creationId xmlns:a16="http://schemas.microsoft.com/office/drawing/2014/main" id="{70BEBDBC-0542-0E47-BBDA-85E17D8EFCBA}"/>
              </a:ext>
            </a:extLst>
          </p:cNvPr>
          <p:cNvSpPr>
            <a:spLocks noGrp="1"/>
          </p:cNvSpPr>
          <p:nvPr>
            <p:ph type="sldNum" sz="quarter" idx="17"/>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Tree>
    <p:extLst>
      <p:ext uri="{BB962C8B-B14F-4D97-AF65-F5344CB8AC3E}">
        <p14:creationId xmlns:p14="http://schemas.microsoft.com/office/powerpoint/2010/main" val="1694168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0" y="1935674"/>
            <a:ext cx="1026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marL="914400" indent="0">
              <a:lnSpc>
                <a:spcPct val="100000"/>
              </a:lnSpc>
              <a:buClr>
                <a:schemeClr val="bg2"/>
              </a:buClr>
              <a:buNone/>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a:t>
            </a:r>
          </a:p>
          <a:p>
            <a:pPr lvl="1"/>
            <a:r>
              <a:rPr lang="en-GB"/>
              <a:t>Second level</a:t>
            </a:r>
          </a:p>
          <a:p>
            <a:pPr lvl="2"/>
            <a:r>
              <a:rPr lang="en-GB"/>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800099"/>
            <a:ext cx="10260000" cy="720000"/>
          </a:xfrm>
        </p:spPr>
        <p:txBody>
          <a:bodyPr lIns="0" tIns="0" rIns="0" bIns="0" anchor="t" anchorCtr="0">
            <a:normAutofit/>
          </a:bodyPr>
          <a:lstStyle>
            <a:lvl1pPr>
              <a:defRPr sz="4400" b="1" baseline="0"/>
            </a:lvl1pPr>
          </a:lstStyle>
          <a:p>
            <a:r>
              <a:rPr lang="en-GB"/>
              <a:t>Click to add title</a:t>
            </a:r>
            <a:endParaRPr lang="en-US"/>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Tree>
    <p:extLst>
      <p:ext uri="{BB962C8B-B14F-4D97-AF65-F5344CB8AC3E}">
        <p14:creationId xmlns:p14="http://schemas.microsoft.com/office/powerpoint/2010/main" val="6252512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x 2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799200"/>
            <a:ext cx="10260000" cy="720000"/>
          </a:xfrm>
        </p:spPr>
        <p:txBody>
          <a:bodyPr lIns="0" tIns="0" rIns="0" bIns="0" anchor="t" anchorCtr="0">
            <a:normAutofit/>
          </a:bodyPr>
          <a:lstStyle>
            <a:lvl1pPr>
              <a:defRPr sz="4400" b="1" baseline="0"/>
            </a:lvl1pPr>
          </a:lstStyle>
          <a:p>
            <a:r>
              <a:rPr lang="en-GB"/>
              <a:t>Click to add title</a:t>
            </a:r>
            <a:br>
              <a:rPr lang="en-GB"/>
            </a:b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761638" y="1935679"/>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a:p>
            <a:pPr lvl="2"/>
            <a:endParaRPr lang="en-GB"/>
          </a:p>
          <a:p>
            <a:pPr lvl="2"/>
            <a:endParaRPr lang="en-GB"/>
          </a:p>
          <a:p>
            <a:pPr lvl="2"/>
            <a:endParaRPr lang="en-GB"/>
          </a:p>
          <a:p>
            <a:pPr lvl="2"/>
            <a:endParaRPr lang="en-GB"/>
          </a:p>
          <a:p>
            <a:pPr lvl="2"/>
            <a:endParaRPr lang="en-GB"/>
          </a:p>
          <a:p>
            <a:pPr lvl="2"/>
            <a:endParaRPr lang="en-GB"/>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935674"/>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a:p>
            <a:pPr lvl="2"/>
            <a:endParaRPr lang="en-GB"/>
          </a:p>
          <a:p>
            <a:pPr lvl="2"/>
            <a:endParaRPr lang="en-GB"/>
          </a:p>
        </p:txBody>
      </p:sp>
    </p:spTree>
    <p:extLst>
      <p:ext uri="{BB962C8B-B14F-4D97-AF65-F5344CB8AC3E}">
        <p14:creationId xmlns:p14="http://schemas.microsoft.com/office/powerpoint/2010/main" val="35797682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Text and Im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800100"/>
            <a:ext cx="10260000" cy="720000"/>
          </a:xfrm>
        </p:spPr>
        <p:txBody>
          <a:bodyPr lIns="0" tIns="0" rIns="0" bIns="0" anchor="t" anchorCtr="0">
            <a:normAutofit/>
          </a:bodyPr>
          <a:lstStyle>
            <a:lvl1pPr>
              <a:defRPr sz="4400" b="1" baseline="0"/>
            </a:lvl1pPr>
          </a:lstStyle>
          <a:p>
            <a:r>
              <a:rPr lang="en-GB"/>
              <a:t>Click to add title </a:t>
            </a:r>
            <a:br>
              <a:rPr lang="en-GB"/>
            </a:br>
            <a:endParaRPr lang="en-US"/>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935671"/>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5765628" y="1935676"/>
            <a:ext cx="5040000" cy="36000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2185205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Dark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2A3CC-77D2-0746-8D46-3A7DC51AA8E7}"/>
              </a:ext>
            </a:extLst>
          </p:cNvPr>
          <p:cNvSpPr>
            <a:spLocks noGrp="1"/>
          </p:cNvSpPr>
          <p:nvPr>
            <p:ph type="title" hasCustomPrompt="1"/>
          </p:nvPr>
        </p:nvSpPr>
        <p:spPr>
          <a:xfrm>
            <a:off x="541640" y="800097"/>
            <a:ext cx="11152520" cy="1332000"/>
          </a:xfrm>
        </p:spPr>
        <p:txBody>
          <a:bodyPr lIns="0" tIns="0" rIns="0" bIns="0" anchor="t" anchorCtr="0">
            <a:normAutofit/>
          </a:bodyPr>
          <a:lstStyle>
            <a:lvl1pPr>
              <a:defRPr sz="4800" b="1">
                <a:solidFill>
                  <a:schemeClr val="bg1"/>
                </a:solidFill>
              </a:defRPr>
            </a:lvl1pPr>
          </a:lstStyle>
          <a:p>
            <a:r>
              <a:rPr lang="en-US"/>
              <a:t>Section title</a:t>
            </a:r>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6" name="Picture 5">
            <a:extLst>
              <a:ext uri="{FF2B5EF4-FFF2-40B4-BE49-F238E27FC236}">
                <a16:creationId xmlns:a16="http://schemas.microsoft.com/office/drawing/2014/main" id="{2D38A5CB-0137-9342-8E32-19D3FD1D65D0}"/>
              </a:ext>
            </a:extLst>
          </p:cNvPr>
          <p:cNvPicPr>
            <a:picLocks noChangeAspect="1"/>
          </p:cNvPicPr>
          <p:nvPr userDrawn="1"/>
        </p:nvPicPr>
        <p:blipFill>
          <a:blip r:embed="rId4"/>
          <a:stretch>
            <a:fillRect/>
          </a:stretch>
        </p:blipFill>
        <p:spPr>
          <a:xfrm>
            <a:off x="6632651" y="2349794"/>
            <a:ext cx="4317718" cy="4508205"/>
          </a:xfrm>
          <a:prstGeom prst="rect">
            <a:avLst/>
          </a:prstGeom>
        </p:spPr>
      </p:pic>
    </p:spTree>
    <p:extLst>
      <p:ext uri="{BB962C8B-B14F-4D97-AF65-F5344CB8AC3E}">
        <p14:creationId xmlns:p14="http://schemas.microsoft.com/office/powerpoint/2010/main" val="26842371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Header Dark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4" name="Picture 3">
            <a:extLst>
              <a:ext uri="{FF2B5EF4-FFF2-40B4-BE49-F238E27FC236}">
                <a16:creationId xmlns:a16="http://schemas.microsoft.com/office/drawing/2014/main" id="{038D8DD5-F4B2-4C4E-938D-CB9CD9B22ECA}"/>
              </a:ext>
            </a:extLst>
          </p:cNvPr>
          <p:cNvPicPr>
            <a:picLocks noChangeAspect="1"/>
          </p:cNvPicPr>
          <p:nvPr userDrawn="1"/>
        </p:nvPicPr>
        <p:blipFill>
          <a:blip r:embed="rId4"/>
          <a:stretch>
            <a:fillRect/>
          </a:stretch>
        </p:blipFill>
        <p:spPr>
          <a:xfrm>
            <a:off x="5383496" y="2268187"/>
            <a:ext cx="6808504" cy="4811236"/>
          </a:xfrm>
          <a:prstGeom prst="rect">
            <a:avLst/>
          </a:prstGeom>
        </p:spPr>
      </p:pic>
      <p:sp>
        <p:nvSpPr>
          <p:cNvPr id="5" name="Title 1">
            <a:extLst>
              <a:ext uri="{FF2B5EF4-FFF2-40B4-BE49-F238E27FC236}">
                <a16:creationId xmlns:a16="http://schemas.microsoft.com/office/drawing/2014/main" id="{74028109-7A16-304A-877A-98257D0AB024}"/>
              </a:ext>
            </a:extLst>
          </p:cNvPr>
          <p:cNvSpPr>
            <a:spLocks noGrp="1"/>
          </p:cNvSpPr>
          <p:nvPr>
            <p:ph type="title" hasCustomPrompt="1"/>
          </p:nvPr>
        </p:nvSpPr>
        <p:spPr>
          <a:xfrm>
            <a:off x="541640" y="800099"/>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15039138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Section Header Dark Teal">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6" name="Title 1">
            <a:extLst>
              <a:ext uri="{FF2B5EF4-FFF2-40B4-BE49-F238E27FC236}">
                <a16:creationId xmlns:a16="http://schemas.microsoft.com/office/drawing/2014/main" id="{DE20176F-26BA-6849-B868-5D33EFC980A9}"/>
              </a:ext>
            </a:extLst>
          </p:cNvPr>
          <p:cNvSpPr>
            <a:spLocks noGrp="1"/>
          </p:cNvSpPr>
          <p:nvPr>
            <p:ph type="title" hasCustomPrompt="1"/>
          </p:nvPr>
        </p:nvSpPr>
        <p:spPr>
          <a:xfrm>
            <a:off x="541640" y="800098"/>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3412075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38C66A-BB49-0F4B-8CD5-DD58CA18CCB9}"/>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D6D6DDEC-27DF-6B44-8A5C-8BA7D7877CEA}"/>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EA11DC39-0F96-FC4D-9C92-F1BB1A8B409F}"/>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Footer Placeholder 16">
            <a:extLst>
              <a:ext uri="{FF2B5EF4-FFF2-40B4-BE49-F238E27FC236}">
                <a16:creationId xmlns:a16="http://schemas.microsoft.com/office/drawing/2014/main" id="{A0451A68-537B-AF4D-BD45-6E48D4DB2BDE}"/>
              </a:ext>
            </a:extLst>
          </p:cNvPr>
          <p:cNvSpPr txBox="1">
            <a:spLocks/>
          </p:cNvSpPr>
          <p:nvPr userDrawn="1"/>
        </p:nvSpPr>
        <p:spPr>
          <a:xfrm>
            <a:off x="559904" y="6371168"/>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733" b="1">
                <a:solidFill>
                  <a:schemeClr val="accent5"/>
                </a:solidFill>
              </a:rPr>
              <a:t>@</a:t>
            </a:r>
            <a:r>
              <a:rPr lang="en-GB" sz="1733" b="1" err="1">
                <a:solidFill>
                  <a:schemeClr val="accent5"/>
                </a:solidFill>
              </a:rPr>
              <a:t>NHS_HealthEdEng</a:t>
            </a:r>
            <a:endParaRPr lang="en-GB" sz="1733" b="1">
              <a:solidFill>
                <a:schemeClr val="accent5"/>
              </a:solidFill>
            </a:endParaRPr>
          </a:p>
        </p:txBody>
      </p:sp>
      <p:sp>
        <p:nvSpPr>
          <p:cNvPr id="12" name="Title 1">
            <a:extLst>
              <a:ext uri="{FF2B5EF4-FFF2-40B4-BE49-F238E27FC236}">
                <a16:creationId xmlns:a16="http://schemas.microsoft.com/office/drawing/2014/main" id="{BC4BA2FD-240E-7D42-9001-70573928D6DF}"/>
              </a:ext>
            </a:extLst>
          </p:cNvPr>
          <p:cNvSpPr>
            <a:spLocks noGrp="1"/>
          </p:cNvSpPr>
          <p:nvPr>
            <p:ph type="title"/>
          </p:nvPr>
        </p:nvSpPr>
        <p:spPr>
          <a:xfrm>
            <a:off x="559904" y="1395170"/>
            <a:ext cx="10515600" cy="636205"/>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78872E4C-32C0-0E43-B171-E68384BD29CC}"/>
              </a:ext>
            </a:extLst>
          </p:cNvPr>
          <p:cNvSpPr>
            <a:spLocks noGrp="1"/>
          </p:cNvSpPr>
          <p:nvPr>
            <p:ph idx="1"/>
          </p:nvPr>
        </p:nvSpPr>
        <p:spPr>
          <a:xfrm>
            <a:off x="559904" y="2292627"/>
            <a:ext cx="7815469" cy="3355996"/>
          </a:xfrm>
        </p:spPr>
        <p:txBody>
          <a:bodyPr/>
          <a:lstStyle>
            <a:lvl1pPr marL="0" indent="0">
              <a:buNone/>
              <a:defRPr b="1">
                <a:solidFill>
                  <a:schemeClr val="tx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57296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17" name="Picture 16">
            <a:extLst>
              <a:ext uri="{FF2B5EF4-FFF2-40B4-BE49-F238E27FC236}">
                <a16:creationId xmlns:a16="http://schemas.microsoft.com/office/drawing/2014/main" id="{DE4ED238-AF72-794E-998B-FFE5747DCC79}"/>
              </a:ext>
            </a:extLst>
          </p:cNvPr>
          <p:cNvPicPr>
            <a:picLocks noChangeAspect="1"/>
          </p:cNvPicPr>
          <p:nvPr userDrawn="1"/>
        </p:nvPicPr>
        <p:blipFill>
          <a:blip r:embed="rId4"/>
          <a:stretch>
            <a:fillRect/>
          </a:stretch>
        </p:blipFill>
        <p:spPr>
          <a:xfrm>
            <a:off x="7006202" y="2339163"/>
            <a:ext cx="4468996" cy="4290236"/>
          </a:xfrm>
          <a:prstGeom prst="rect">
            <a:avLst/>
          </a:prstGeom>
        </p:spPr>
      </p:pic>
      <p:sp>
        <p:nvSpPr>
          <p:cNvPr id="8" name="Title 1">
            <a:extLst>
              <a:ext uri="{FF2B5EF4-FFF2-40B4-BE49-F238E27FC236}">
                <a16:creationId xmlns:a16="http://schemas.microsoft.com/office/drawing/2014/main" id="{50E3C374-F69E-7647-B74C-8962D2F2FE03}"/>
              </a:ext>
            </a:extLst>
          </p:cNvPr>
          <p:cNvSpPr>
            <a:spLocks noGrp="1"/>
          </p:cNvSpPr>
          <p:nvPr>
            <p:ph type="title" hasCustomPrompt="1"/>
          </p:nvPr>
        </p:nvSpPr>
        <p:spPr>
          <a:xfrm>
            <a:off x="541640" y="800099"/>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13800184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ection Header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6" name="Picture 5">
            <a:extLst>
              <a:ext uri="{FF2B5EF4-FFF2-40B4-BE49-F238E27FC236}">
                <a16:creationId xmlns:a16="http://schemas.microsoft.com/office/drawing/2014/main" id="{26A3FEDC-2C8E-EA43-9A24-AD5D22A626B2}"/>
              </a:ext>
            </a:extLst>
          </p:cNvPr>
          <p:cNvPicPr>
            <a:picLocks noChangeAspect="1"/>
          </p:cNvPicPr>
          <p:nvPr userDrawn="1"/>
        </p:nvPicPr>
        <p:blipFill>
          <a:blip r:embed="rId4"/>
          <a:stretch>
            <a:fillRect/>
          </a:stretch>
        </p:blipFill>
        <p:spPr>
          <a:xfrm>
            <a:off x="7411162" y="2371060"/>
            <a:ext cx="3390300" cy="4361526"/>
          </a:xfrm>
          <a:prstGeom prst="rect">
            <a:avLst/>
          </a:prstGeom>
        </p:spPr>
      </p:pic>
      <p:sp>
        <p:nvSpPr>
          <p:cNvPr id="5" name="Title 1">
            <a:extLst>
              <a:ext uri="{FF2B5EF4-FFF2-40B4-BE49-F238E27FC236}">
                <a16:creationId xmlns:a16="http://schemas.microsoft.com/office/drawing/2014/main" id="{A92B6109-3470-194B-BD72-34E4BE4E849A}"/>
              </a:ext>
            </a:extLst>
          </p:cNvPr>
          <p:cNvSpPr>
            <a:spLocks noGrp="1"/>
          </p:cNvSpPr>
          <p:nvPr>
            <p:ph type="title" hasCustomPrompt="1"/>
          </p:nvPr>
        </p:nvSpPr>
        <p:spPr>
          <a:xfrm>
            <a:off x="541640" y="800098"/>
            <a:ext cx="11142360" cy="1332000"/>
          </a:xfrm>
        </p:spPr>
        <p:txBody>
          <a:bodyPr lIns="0" tIns="0" rIns="0" bIns="0" anchor="t" anchorCtr="0">
            <a:normAutofit/>
          </a:bodyPr>
          <a:lstStyle>
            <a:lvl1pPr>
              <a:defRPr sz="4800" b="1">
                <a:solidFill>
                  <a:schemeClr val="bg1"/>
                </a:solidFill>
              </a:defRPr>
            </a:lvl1pPr>
          </a:lstStyle>
          <a:p>
            <a:r>
              <a:rPr lang="en-US"/>
              <a:t>Section title</a:t>
            </a:r>
            <a:br>
              <a:rPr lang="en-US"/>
            </a:br>
            <a:endParaRPr lang="en-US"/>
          </a:p>
        </p:txBody>
      </p:sp>
    </p:spTree>
    <p:extLst>
      <p:ext uri="{BB962C8B-B14F-4D97-AF65-F5344CB8AC3E}">
        <p14:creationId xmlns:p14="http://schemas.microsoft.com/office/powerpoint/2010/main" val="4614513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ection Header Purple">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5" name="Title 1">
            <a:extLst>
              <a:ext uri="{FF2B5EF4-FFF2-40B4-BE49-F238E27FC236}">
                <a16:creationId xmlns:a16="http://schemas.microsoft.com/office/drawing/2014/main" id="{7E4E3CDE-3B6C-BE4A-A05F-125AE275EC24}"/>
              </a:ext>
            </a:extLst>
          </p:cNvPr>
          <p:cNvSpPr>
            <a:spLocks noGrp="1"/>
          </p:cNvSpPr>
          <p:nvPr>
            <p:ph type="title" hasCustomPrompt="1"/>
          </p:nvPr>
        </p:nvSpPr>
        <p:spPr>
          <a:xfrm>
            <a:off x="541640" y="800099"/>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7178032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800098"/>
            <a:ext cx="4680000" cy="1332000"/>
          </a:xfrm>
        </p:spPr>
        <p:txBody>
          <a:bodyPr lIns="0" tIns="0" rIns="0" bIns="0" anchor="t" anchorCtr="0">
            <a:normAutofit/>
          </a:bodyPr>
          <a:lstStyle>
            <a:lvl1pPr>
              <a:defRPr b="1">
                <a:solidFill>
                  <a:schemeClr val="tx1"/>
                </a:solidFill>
              </a:defRPr>
            </a:lvl1pPr>
          </a:lstStyle>
          <a:p>
            <a:r>
              <a:rPr lang="en-GB"/>
              <a:t>Click to add title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04285"/>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10" name="Content Placeholder 2">
            <a:extLst>
              <a:ext uri="{FF2B5EF4-FFF2-40B4-BE49-F238E27FC236}">
                <a16:creationId xmlns:a16="http://schemas.microsoft.com/office/drawing/2014/main" id="{D88148E9-DD91-904F-9F57-DD0176D5422C}"/>
              </a:ext>
            </a:extLst>
          </p:cNvPr>
          <p:cNvSpPr>
            <a:spLocks noGrp="1"/>
          </p:cNvSpPr>
          <p:nvPr>
            <p:ph idx="13" hasCustomPrompt="1"/>
          </p:nvPr>
        </p:nvSpPr>
        <p:spPr>
          <a:xfrm>
            <a:off x="6970360" y="2304287"/>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3"/>
          <a:stretch>
            <a:fillRect/>
          </a:stretch>
        </p:blipFill>
        <p:spPr>
          <a:xfrm>
            <a:off x="9591436" y="295104"/>
            <a:ext cx="2058924" cy="645414"/>
          </a:xfrm>
          <a:prstGeom prst="rect">
            <a:avLst/>
          </a:prstGeom>
        </p:spPr>
      </p:pic>
    </p:spTree>
    <p:extLst>
      <p:ext uri="{BB962C8B-B14F-4D97-AF65-F5344CB8AC3E}">
        <p14:creationId xmlns:p14="http://schemas.microsoft.com/office/powerpoint/2010/main" val="37026346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800098"/>
            <a:ext cx="4680000" cy="1332000"/>
          </a:xfrm>
        </p:spPr>
        <p:txBody>
          <a:bodyPr lIns="0" tIns="0" rIns="0" bIns="0" anchor="t" anchorCtr="0">
            <a:normAutofit/>
          </a:bodyPr>
          <a:lstStyle>
            <a:lvl1pPr>
              <a:defRPr b="1">
                <a:solidFill>
                  <a:schemeClr val="tx1"/>
                </a:solidFill>
              </a:defRPr>
            </a:lvl1pPr>
          </a:lstStyle>
          <a:p>
            <a:r>
              <a:rPr lang="en-GB"/>
              <a:t>Click to add title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04287"/>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3"/>
          <a:stretch>
            <a:fillRect/>
          </a:stretch>
        </p:blipFill>
        <p:spPr>
          <a:xfrm>
            <a:off x="9591436" y="295104"/>
            <a:ext cx="2058924" cy="645414"/>
          </a:xfrm>
          <a:prstGeom prst="rect">
            <a:avLst/>
          </a:prstGeom>
        </p:spPr>
      </p:pic>
      <p:sp>
        <p:nvSpPr>
          <p:cNvPr id="8" name="Oval 7">
            <a:extLst>
              <a:ext uri="{FF2B5EF4-FFF2-40B4-BE49-F238E27FC236}">
                <a16:creationId xmlns:a16="http://schemas.microsoft.com/office/drawing/2014/main" id="{6E59661B-8423-3C4B-BF02-81B9FA78B5CC}"/>
              </a:ext>
            </a:extLst>
          </p:cNvPr>
          <p:cNvSpPr/>
          <p:nvPr userDrawn="1"/>
        </p:nvSpPr>
        <p:spPr>
          <a:xfrm>
            <a:off x="7728155" y="1642147"/>
            <a:ext cx="3922205" cy="392220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
            <a:extLst>
              <a:ext uri="{FF2B5EF4-FFF2-40B4-BE49-F238E27FC236}">
                <a16:creationId xmlns:a16="http://schemas.microsoft.com/office/drawing/2014/main" id="{D4A8C283-EA53-5841-A4A4-F9D65FD4E205}"/>
              </a:ext>
            </a:extLst>
          </p:cNvPr>
          <p:cNvSpPr>
            <a:spLocks noGrp="1"/>
          </p:cNvSpPr>
          <p:nvPr>
            <p:ph type="body" sz="half" idx="2" hasCustomPrompt="1"/>
          </p:nvPr>
        </p:nvSpPr>
        <p:spPr>
          <a:xfrm>
            <a:off x="8106293" y="2061895"/>
            <a:ext cx="3165927" cy="3240000"/>
          </a:xfrm>
        </p:spPr>
        <p:txBody>
          <a:bodyPr lIns="0" tIns="0" rIns="0" bIns="0" anchor="ctr" anchorCtr="0">
            <a:spAutoFit/>
          </a:bodyPr>
          <a:lstStyle>
            <a:lvl1pPr marL="0" indent="0" algn="ctr">
              <a:buNone/>
              <a:defRPr sz="32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Pull out </a:t>
            </a:r>
            <a:br>
              <a:rPr lang="en-US"/>
            </a:br>
            <a:r>
              <a:rPr lang="en-US"/>
              <a:t>stat or info</a:t>
            </a:r>
          </a:p>
        </p:txBody>
      </p:sp>
    </p:spTree>
    <p:extLst>
      <p:ext uri="{BB962C8B-B14F-4D97-AF65-F5344CB8AC3E}">
        <p14:creationId xmlns:p14="http://schemas.microsoft.com/office/powerpoint/2010/main" val="28398405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and Breakout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800099"/>
            <a:ext cx="4680000" cy="1218795"/>
          </a:xfrm>
        </p:spPr>
        <p:txBody>
          <a:bodyPr lIns="0" tIns="0" rIns="0" bIns="0" anchor="t" anchorCtr="0">
            <a:normAutofit/>
          </a:bodyPr>
          <a:lstStyle>
            <a:lvl1pPr>
              <a:defRPr b="1">
                <a:solidFill>
                  <a:schemeClr val="tx1"/>
                </a:solidFill>
              </a:defRPr>
            </a:lvl1pPr>
          </a:lstStyle>
          <a:p>
            <a:r>
              <a:rPr lang="en-GB"/>
              <a:t>Click to add title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04287"/>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3"/>
          <a:stretch>
            <a:fillRect/>
          </a:stretch>
        </p:blipFill>
        <p:spPr>
          <a:xfrm>
            <a:off x="9591436" y="295104"/>
            <a:ext cx="2058924" cy="645414"/>
          </a:xfrm>
          <a:prstGeom prst="rect">
            <a:avLst/>
          </a:prstGeom>
        </p:spPr>
      </p:pic>
      <p:sp>
        <p:nvSpPr>
          <p:cNvPr id="10" name="Oval 9">
            <a:extLst>
              <a:ext uri="{FF2B5EF4-FFF2-40B4-BE49-F238E27FC236}">
                <a16:creationId xmlns:a16="http://schemas.microsoft.com/office/drawing/2014/main" id="{2248408F-49CD-5E46-BE75-A66776881CC3}"/>
              </a:ext>
            </a:extLst>
          </p:cNvPr>
          <p:cNvSpPr/>
          <p:nvPr userDrawn="1"/>
        </p:nvSpPr>
        <p:spPr>
          <a:xfrm>
            <a:off x="7430629" y="1790891"/>
            <a:ext cx="4260209" cy="42602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4">
            <a:extLst>
              <a:ext uri="{FF2B5EF4-FFF2-40B4-BE49-F238E27FC236}">
                <a16:creationId xmlns:a16="http://schemas.microsoft.com/office/drawing/2014/main" id="{8F74FA25-E95E-9F46-BD6C-041A0BBF4D5C}"/>
              </a:ext>
            </a:extLst>
          </p:cNvPr>
          <p:cNvSpPr>
            <a:spLocks noGrp="1"/>
          </p:cNvSpPr>
          <p:nvPr>
            <p:ph type="pic" sz="quarter" idx="13"/>
          </p:nvPr>
        </p:nvSpPr>
        <p:spPr>
          <a:xfrm>
            <a:off x="6547104" y="1336078"/>
            <a:ext cx="5644896" cy="4603922"/>
          </a:xfrm>
          <a:prstGeom prst="rect">
            <a:avLst/>
          </a:prstGeom>
          <a:noFill/>
        </p:spPr>
        <p:txBody>
          <a:bodyPr wrap="square" lIns="0" tIns="0" rIns="0" bIns="0" anchor="t" anchorCtr="0">
            <a:normAutofit/>
          </a:bodyPr>
          <a:lstStyle>
            <a:lvl1pPr marL="360000" indent="0" algn="ctr">
              <a:buFontTx/>
              <a:buNone/>
              <a:defRPr sz="3200"/>
            </a:lvl1pPr>
          </a:lstStyle>
          <a:p>
            <a:r>
              <a:rPr lang="en-US"/>
              <a:t>Click icon to add picture</a:t>
            </a:r>
          </a:p>
        </p:txBody>
      </p:sp>
    </p:spTree>
    <p:extLst>
      <p:ext uri="{BB962C8B-B14F-4D97-AF65-F5344CB8AC3E}">
        <p14:creationId xmlns:p14="http://schemas.microsoft.com/office/powerpoint/2010/main" val="2807838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38726"/>
            <a:ext cx="6480000" cy="1260000"/>
          </a:xfrm>
        </p:spPr>
        <p:txBody>
          <a:bodyPr lIns="0" tIns="0" rIns="0" bIns="0" anchor="t" anchorCtr="0">
            <a:normAutofit/>
          </a:bodyPr>
          <a:lstStyle>
            <a:lvl1pPr>
              <a:defRPr b="1"/>
            </a:lvl1pPr>
          </a:lstStyle>
          <a:p>
            <a:r>
              <a:rPr lang="en-GB"/>
              <a:t>Click to edit title style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98425"/>
            <a:ext cx="11134423" cy="324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Tree>
    <p:extLst>
      <p:ext uri="{BB962C8B-B14F-4D97-AF65-F5344CB8AC3E}">
        <p14:creationId xmlns:p14="http://schemas.microsoft.com/office/powerpoint/2010/main" val="38095301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5A35982-B7FA-7249-8409-93213B6A0224}"/>
              </a:ext>
            </a:extLst>
          </p:cNvPr>
          <p:cNvSpPr>
            <a:spLocks noGrp="1"/>
          </p:cNvSpPr>
          <p:nvPr>
            <p:ph idx="1" hasCustomPrompt="1"/>
          </p:nvPr>
        </p:nvSpPr>
        <p:spPr>
          <a:xfrm>
            <a:off x="541640" y="2398425"/>
            <a:ext cx="7611760" cy="3240000"/>
          </a:xfrm>
        </p:spPr>
        <p:txBody>
          <a:bodyPr lIns="0" tIns="0" rIns="0" bIns="0">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sp>
        <p:nvSpPr>
          <p:cNvPr id="10" name="Oval 9">
            <a:extLst>
              <a:ext uri="{FF2B5EF4-FFF2-40B4-BE49-F238E27FC236}">
                <a16:creationId xmlns:a16="http://schemas.microsoft.com/office/drawing/2014/main" id="{4370A60E-C965-2642-A45A-823C15E81285}"/>
              </a:ext>
            </a:extLst>
          </p:cNvPr>
          <p:cNvSpPr/>
          <p:nvPr userDrawn="1"/>
        </p:nvSpPr>
        <p:spPr>
          <a:xfrm>
            <a:off x="8484433" y="2398425"/>
            <a:ext cx="3165927" cy="316592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05B01C4-0670-0040-AFE2-AD864FF97E69}"/>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3" name="Text Placeholder 3">
            <a:extLst>
              <a:ext uri="{FF2B5EF4-FFF2-40B4-BE49-F238E27FC236}">
                <a16:creationId xmlns:a16="http://schemas.microsoft.com/office/drawing/2014/main" id="{14892FC7-F759-9843-BFF7-58AB7322F4A8}"/>
              </a:ext>
            </a:extLst>
          </p:cNvPr>
          <p:cNvSpPr>
            <a:spLocks noGrp="1"/>
          </p:cNvSpPr>
          <p:nvPr>
            <p:ph type="body" sz="half" idx="2" hasCustomPrompt="1"/>
          </p:nvPr>
        </p:nvSpPr>
        <p:spPr>
          <a:xfrm>
            <a:off x="8484433" y="2362800"/>
            <a:ext cx="3165927" cy="3240000"/>
          </a:xfrm>
        </p:spPr>
        <p:txBody>
          <a:bodyPr lIns="0" tIns="0" rIns="0" bIns="0" anchor="ctr" anchorCtr="0">
            <a:spAutoFit/>
          </a:bodyPr>
          <a:lstStyle>
            <a:lvl1pPr marL="0" indent="0" algn="ctr">
              <a:buNone/>
              <a:defRPr sz="32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Pull out </a:t>
            </a:r>
            <a:br>
              <a:rPr lang="en-US"/>
            </a:br>
            <a:r>
              <a:rPr lang="en-US"/>
              <a:t>stat or info</a:t>
            </a:r>
          </a:p>
        </p:txBody>
      </p:sp>
      <p:sp>
        <p:nvSpPr>
          <p:cNvPr id="16" name="Slide Number Placeholder 15">
            <a:extLst>
              <a:ext uri="{FF2B5EF4-FFF2-40B4-BE49-F238E27FC236}">
                <a16:creationId xmlns:a16="http://schemas.microsoft.com/office/drawing/2014/main" id="{26A3DFF5-4079-C544-A079-A686353689A3}"/>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9" name="Title 1">
            <a:extLst>
              <a:ext uri="{FF2B5EF4-FFF2-40B4-BE49-F238E27FC236}">
                <a16:creationId xmlns:a16="http://schemas.microsoft.com/office/drawing/2014/main" id="{C9479264-ACC2-3C4B-A40C-921E4558F7BF}"/>
              </a:ext>
            </a:extLst>
          </p:cNvPr>
          <p:cNvSpPr>
            <a:spLocks noGrp="1"/>
          </p:cNvSpPr>
          <p:nvPr>
            <p:ph type="title" hasCustomPrompt="1"/>
          </p:nvPr>
        </p:nvSpPr>
        <p:spPr>
          <a:xfrm>
            <a:off x="541642" y="338729"/>
            <a:ext cx="6480000" cy="1260000"/>
          </a:xfrm>
        </p:spPr>
        <p:txBody>
          <a:bodyPr lIns="0" tIns="0" rIns="0" bIns="0" anchor="t" anchorCtr="0">
            <a:normAutofit/>
          </a:bodyPr>
          <a:lstStyle>
            <a:lvl1pPr>
              <a:defRPr b="1"/>
            </a:lvl1pPr>
          </a:lstStyle>
          <a:p>
            <a:r>
              <a:rPr lang="en-GB"/>
              <a:t>Click to edit title style</a:t>
            </a:r>
            <a:endParaRPr lang="en-US"/>
          </a:p>
        </p:txBody>
      </p:sp>
    </p:spTree>
    <p:extLst>
      <p:ext uri="{BB962C8B-B14F-4D97-AF65-F5344CB8AC3E}">
        <p14:creationId xmlns:p14="http://schemas.microsoft.com/office/powerpoint/2010/main" val="4101150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and breakout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CA3872-125E-D844-ACC6-04DE18BE4599}"/>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Content Placeholder 2">
            <a:extLst>
              <a:ext uri="{FF2B5EF4-FFF2-40B4-BE49-F238E27FC236}">
                <a16:creationId xmlns:a16="http://schemas.microsoft.com/office/drawing/2014/main" id="{2CC8DF0E-C547-8C4A-AF07-EEE52F658ED9}"/>
              </a:ext>
            </a:extLst>
          </p:cNvPr>
          <p:cNvSpPr>
            <a:spLocks noGrp="1"/>
          </p:cNvSpPr>
          <p:nvPr>
            <p:ph idx="1" hasCustomPrompt="1"/>
          </p:nvPr>
        </p:nvSpPr>
        <p:spPr>
          <a:xfrm>
            <a:off x="541640" y="2398425"/>
            <a:ext cx="5786008" cy="3240000"/>
          </a:xfrm>
        </p:spPr>
        <p:txBody>
          <a:bodyPr lIns="0" tIns="0" rIns="0" bIns="0">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sp>
        <p:nvSpPr>
          <p:cNvPr id="13" name="Oval 12">
            <a:extLst>
              <a:ext uri="{FF2B5EF4-FFF2-40B4-BE49-F238E27FC236}">
                <a16:creationId xmlns:a16="http://schemas.microsoft.com/office/drawing/2014/main" id="{C4189D1B-F290-C64F-A0C7-4BBB06A0103F}"/>
              </a:ext>
            </a:extLst>
          </p:cNvPr>
          <p:cNvSpPr/>
          <p:nvPr userDrawn="1"/>
        </p:nvSpPr>
        <p:spPr>
          <a:xfrm>
            <a:off x="7430629" y="1790891"/>
            <a:ext cx="4260209" cy="42602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4">
            <a:extLst>
              <a:ext uri="{FF2B5EF4-FFF2-40B4-BE49-F238E27FC236}">
                <a16:creationId xmlns:a16="http://schemas.microsoft.com/office/drawing/2014/main" id="{C5E632EB-8FE9-754B-85D0-554F7D7E3C51}"/>
              </a:ext>
            </a:extLst>
          </p:cNvPr>
          <p:cNvSpPr>
            <a:spLocks noGrp="1"/>
          </p:cNvSpPr>
          <p:nvPr>
            <p:ph type="pic" sz="quarter" idx="12"/>
          </p:nvPr>
        </p:nvSpPr>
        <p:spPr>
          <a:xfrm>
            <a:off x="6547104" y="1336078"/>
            <a:ext cx="5644896" cy="4603922"/>
          </a:xfrm>
          <a:prstGeom prst="rect">
            <a:avLst/>
          </a:prstGeom>
          <a:noFill/>
        </p:spPr>
        <p:txBody>
          <a:bodyPr wrap="square" lIns="0" tIns="0" rIns="0" bIns="0" anchor="t" anchorCtr="0">
            <a:normAutofit/>
          </a:bodyPr>
          <a:lstStyle>
            <a:lvl1pPr marL="360000" indent="0" algn="ctr">
              <a:buFontTx/>
              <a:buNone/>
              <a:defRPr sz="3200"/>
            </a:lvl1pPr>
          </a:lstStyle>
          <a:p>
            <a:r>
              <a:rPr lang="en-US"/>
              <a:t>Click icon to add picture</a:t>
            </a:r>
          </a:p>
        </p:txBody>
      </p:sp>
      <p:sp>
        <p:nvSpPr>
          <p:cNvPr id="22" name="Slide Number Placeholder 21">
            <a:extLst>
              <a:ext uri="{FF2B5EF4-FFF2-40B4-BE49-F238E27FC236}">
                <a16:creationId xmlns:a16="http://schemas.microsoft.com/office/drawing/2014/main" id="{1FC67852-C149-6343-AF31-3D18E4E92540}"/>
              </a:ext>
            </a:extLst>
          </p:cNvPr>
          <p:cNvSpPr>
            <a:spLocks noGrp="1"/>
          </p:cNvSpPr>
          <p:nvPr>
            <p:ph type="sldNum" sz="quarter" idx="15"/>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8" name="Title 1">
            <a:extLst>
              <a:ext uri="{FF2B5EF4-FFF2-40B4-BE49-F238E27FC236}">
                <a16:creationId xmlns:a16="http://schemas.microsoft.com/office/drawing/2014/main" id="{6D8DCFBF-782F-4240-B65A-A141970F40EA}"/>
              </a:ext>
            </a:extLst>
          </p:cNvPr>
          <p:cNvSpPr>
            <a:spLocks noGrp="1"/>
          </p:cNvSpPr>
          <p:nvPr>
            <p:ph type="title" hasCustomPrompt="1"/>
          </p:nvPr>
        </p:nvSpPr>
        <p:spPr>
          <a:xfrm>
            <a:off x="541639" y="338729"/>
            <a:ext cx="6480000" cy="1260000"/>
          </a:xfrm>
        </p:spPr>
        <p:txBody>
          <a:bodyPr lIns="0" tIns="0" rIns="0" bIns="0" anchor="t" anchorCtr="0">
            <a:normAutofit/>
          </a:bodyPr>
          <a:lstStyle>
            <a:lvl1pPr>
              <a:defRPr b="1"/>
            </a:lvl1pPr>
          </a:lstStyle>
          <a:p>
            <a:r>
              <a:rPr lang="en-GB"/>
              <a:t>Click to edit title style</a:t>
            </a:r>
            <a:endParaRPr lang="en-US"/>
          </a:p>
        </p:txBody>
      </p:sp>
    </p:spTree>
    <p:extLst>
      <p:ext uri="{BB962C8B-B14F-4D97-AF65-F5344CB8AC3E}">
        <p14:creationId xmlns:p14="http://schemas.microsoft.com/office/powerpoint/2010/main" val="19560911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hor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265689-32B2-894B-A669-460C6B0F8AAE}"/>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2FF75BA3-9ABB-E641-A440-558798F735F2}"/>
              </a:ext>
            </a:extLst>
          </p:cNvPr>
          <p:cNvSpPr>
            <a:spLocks noGrp="1"/>
          </p:cNvSpPr>
          <p:nvPr>
            <p:ph type="title" hasCustomPrompt="1"/>
          </p:nvPr>
        </p:nvSpPr>
        <p:spPr>
          <a:xfrm>
            <a:off x="541640" y="808393"/>
            <a:ext cx="6090654" cy="1332000"/>
          </a:xfrm>
        </p:spPr>
        <p:txBody>
          <a:bodyPr lIns="0" tIns="0" rIns="0" bIns="0" anchor="t" anchorCtr="0">
            <a:normAutofit/>
          </a:bodyPr>
          <a:lstStyle>
            <a:lvl1pPr>
              <a:defRPr b="1"/>
            </a:lvl1pPr>
          </a:lstStyle>
          <a:p>
            <a:r>
              <a:rPr lang="en-GB"/>
              <a:t>Click to edit title style</a:t>
            </a:r>
            <a:endParaRPr lang="en-US"/>
          </a:p>
        </p:txBody>
      </p:sp>
      <p:sp>
        <p:nvSpPr>
          <p:cNvPr id="14" name="Slide Number Placeholder 13">
            <a:extLst>
              <a:ext uri="{FF2B5EF4-FFF2-40B4-BE49-F238E27FC236}">
                <a16:creationId xmlns:a16="http://schemas.microsoft.com/office/drawing/2014/main" id="{70CCC791-0A8A-164D-A1D2-1FD526D783CF}"/>
              </a:ext>
            </a:extLst>
          </p:cNvPr>
          <p:cNvSpPr>
            <a:spLocks noGrp="1"/>
          </p:cNvSpPr>
          <p:nvPr>
            <p:ph type="sldNum" sz="quarter" idx="12"/>
          </p:nvPr>
        </p:nvSpPr>
        <p:spPr>
          <a:xfrm>
            <a:off x="8907160" y="6311900"/>
            <a:ext cx="2743200" cy="365125"/>
          </a:xfrm>
          <a:prstGeom prst="rect">
            <a:avLst/>
          </a:prstGeom>
        </p:spPr>
        <p:txBody>
          <a:bodyPr/>
          <a:lstStyle>
            <a:lvl1pPr>
              <a:defRPr>
                <a:solidFill>
                  <a:schemeClr val="bg1"/>
                </a:solidFill>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7FFF6BE4-5439-B64E-8266-4191516D9DE6}"/>
              </a:ext>
            </a:extLst>
          </p:cNvPr>
          <p:cNvSpPr>
            <a:spLocks noGrp="1"/>
          </p:cNvSpPr>
          <p:nvPr>
            <p:ph idx="1" hasCustomPrompt="1"/>
          </p:nvPr>
        </p:nvSpPr>
        <p:spPr>
          <a:xfrm>
            <a:off x="541639" y="2398425"/>
            <a:ext cx="6090653" cy="3240000"/>
          </a:xfrm>
        </p:spPr>
        <p:txBody>
          <a:bodyPr lIns="0" tIns="0" rIns="0" bIns="0">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spTree>
    <p:extLst>
      <p:ext uri="{BB962C8B-B14F-4D97-AF65-F5344CB8AC3E}">
        <p14:creationId xmlns:p14="http://schemas.microsoft.com/office/powerpoint/2010/main" val="222891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FFBB2B-EDFB-F14A-A023-1F8279F098C9}"/>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CEE7ECDF-F837-444E-8340-4683B45E354E}"/>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1D3DADA9-0C34-7C4C-8591-F29E7EBE7C9A}"/>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Footer Placeholder 16">
            <a:extLst>
              <a:ext uri="{FF2B5EF4-FFF2-40B4-BE49-F238E27FC236}">
                <a16:creationId xmlns:a16="http://schemas.microsoft.com/office/drawing/2014/main" id="{DF732811-1995-6E4A-B606-DE84E0AFF445}"/>
              </a:ext>
            </a:extLst>
          </p:cNvPr>
          <p:cNvSpPr txBox="1">
            <a:spLocks/>
          </p:cNvSpPr>
          <p:nvPr userDrawn="1"/>
        </p:nvSpPr>
        <p:spPr>
          <a:xfrm>
            <a:off x="559904" y="6371168"/>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733" b="1">
                <a:solidFill>
                  <a:schemeClr val="accent5"/>
                </a:solidFill>
              </a:rPr>
              <a:t>@</a:t>
            </a:r>
            <a:r>
              <a:rPr lang="en-GB" sz="1733" b="1" err="1">
                <a:solidFill>
                  <a:schemeClr val="accent5"/>
                </a:solidFill>
              </a:rPr>
              <a:t>NHS_HealthEdEng</a:t>
            </a:r>
            <a:endParaRPr lang="en-GB" sz="1733" b="1">
              <a:solidFill>
                <a:schemeClr val="accent5"/>
              </a:solidFill>
            </a:endParaRPr>
          </a:p>
        </p:txBody>
      </p:sp>
      <p:sp>
        <p:nvSpPr>
          <p:cNvPr id="14" name="Title 1">
            <a:extLst>
              <a:ext uri="{FF2B5EF4-FFF2-40B4-BE49-F238E27FC236}">
                <a16:creationId xmlns:a16="http://schemas.microsoft.com/office/drawing/2014/main" id="{4469D51B-9609-254D-85D8-6D25ED25907D}"/>
              </a:ext>
            </a:extLst>
          </p:cNvPr>
          <p:cNvSpPr>
            <a:spLocks noGrp="1"/>
          </p:cNvSpPr>
          <p:nvPr>
            <p:ph type="title"/>
          </p:nvPr>
        </p:nvSpPr>
        <p:spPr>
          <a:xfrm>
            <a:off x="559904" y="1395170"/>
            <a:ext cx="10515600" cy="636205"/>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AFCFA703-8042-BB4C-A3BD-65A2A8F4486C}"/>
              </a:ext>
            </a:extLst>
          </p:cNvPr>
          <p:cNvSpPr>
            <a:spLocks noGrp="1"/>
          </p:cNvSpPr>
          <p:nvPr>
            <p:ph idx="1"/>
          </p:nvPr>
        </p:nvSpPr>
        <p:spPr>
          <a:xfrm>
            <a:off x="559905" y="2292627"/>
            <a:ext cx="6092687" cy="3459493"/>
          </a:xfrm>
        </p:spPr>
        <p:txBody>
          <a:bodyPr/>
          <a:lstStyle>
            <a:lvl1pPr marL="457189" indent="-457189">
              <a:buFont typeface="Arial" panose="020B0604020202020204" pitchFamily="34" charset="0"/>
              <a:buChar char="•"/>
              <a:defRPr sz="3733" b="0">
                <a:solidFill>
                  <a:schemeClr val="bg2">
                    <a:lumMod val="25000"/>
                  </a:schemeClr>
                </a:solidFill>
              </a:defRPr>
            </a:lvl1pPr>
            <a:lvl2pPr>
              <a:defRPr sz="32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55150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Caption Dark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32A00E-8AA9-D54E-B4B0-3FF8033BA9DB}"/>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F53E047E-03E2-9745-877A-C6B56430ED8B}"/>
              </a:ext>
            </a:extLst>
          </p:cNvPr>
          <p:cNvSpPr>
            <a:spLocks noGrp="1"/>
          </p:cNvSpPr>
          <p:nvPr>
            <p:ph type="title" hasCustomPrompt="1"/>
          </p:nvPr>
        </p:nvSpPr>
        <p:spPr>
          <a:xfrm>
            <a:off x="5797296" y="819967"/>
            <a:ext cx="5853064" cy="1332000"/>
          </a:xfrm>
        </p:spPr>
        <p:txBody>
          <a:bodyPr lIns="0" tIns="0" rIns="0" bIns="0" anchor="t" anchorCtr="0">
            <a:normAutofit/>
          </a:bodyPr>
          <a:lstStyle>
            <a:lvl1pPr>
              <a:defRPr b="1"/>
            </a:lvl1pPr>
          </a:lstStyle>
          <a:p>
            <a:r>
              <a:rPr lang="en-GB"/>
              <a:t>Click to edit title style</a:t>
            </a:r>
            <a:endParaRPr lang="en-US"/>
          </a:p>
        </p:txBody>
      </p:sp>
      <p:sp>
        <p:nvSpPr>
          <p:cNvPr id="10" name="Text Placeholder 3">
            <a:extLst>
              <a:ext uri="{FF2B5EF4-FFF2-40B4-BE49-F238E27FC236}">
                <a16:creationId xmlns:a16="http://schemas.microsoft.com/office/drawing/2014/main" id="{493AF6C9-31DB-234C-B857-1BF624316FA0}"/>
              </a:ext>
            </a:extLst>
          </p:cNvPr>
          <p:cNvSpPr>
            <a:spLocks noGrp="1"/>
          </p:cNvSpPr>
          <p:nvPr>
            <p:ph type="body" sz="half" idx="2" hasCustomPrompt="1"/>
          </p:nvPr>
        </p:nvSpPr>
        <p:spPr>
          <a:xfrm>
            <a:off x="5797296" y="2259968"/>
            <a:ext cx="5853064" cy="3600000"/>
          </a:xfrm>
        </p:spPr>
        <p:txBody>
          <a:bodyPr lIns="0" tIns="0" rIns="0" bIns="0">
            <a:normAutofit/>
          </a:bodyPr>
          <a:lstStyle>
            <a:lvl1pPr marL="0" indent="0">
              <a:buNone/>
              <a:defRPr sz="3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text styles</a:t>
            </a:r>
          </a:p>
        </p:txBody>
      </p:sp>
      <p:sp>
        <p:nvSpPr>
          <p:cNvPr id="14" name="Slide Number Placeholder 13">
            <a:extLst>
              <a:ext uri="{FF2B5EF4-FFF2-40B4-BE49-F238E27FC236}">
                <a16:creationId xmlns:a16="http://schemas.microsoft.com/office/drawing/2014/main" id="{135CD396-4800-F541-A03C-81222F8ABB18}"/>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Picture Placeholder 4">
            <a:extLst>
              <a:ext uri="{FF2B5EF4-FFF2-40B4-BE49-F238E27FC236}">
                <a16:creationId xmlns:a16="http://schemas.microsoft.com/office/drawing/2014/main" id="{A202C88C-929E-D042-A6E8-813430570435}"/>
              </a:ext>
            </a:extLst>
          </p:cNvPr>
          <p:cNvSpPr>
            <a:spLocks noGrp="1"/>
          </p:cNvSpPr>
          <p:nvPr>
            <p:ph type="pic" sz="quarter" idx="13" hasCustomPrompt="1"/>
          </p:nvPr>
        </p:nvSpPr>
        <p:spPr>
          <a:xfrm>
            <a:off x="1146048" y="819968"/>
            <a:ext cx="4066032" cy="3776416"/>
          </a:xfrm>
          <a:prstGeom prst="rect">
            <a:avLst/>
          </a:prstGeom>
          <a:noFill/>
        </p:spPr>
        <p:txBody>
          <a:bodyPr wrap="none" lIns="0" tIns="0" rIns="0" bIns="0" anchor="t" anchorCtr="0">
            <a:normAutofit/>
          </a:bodyPr>
          <a:lstStyle>
            <a:lvl1pPr marL="360000" indent="0" algn="l">
              <a:buFontTx/>
              <a:buNone/>
              <a:defRPr sz="3200">
                <a:solidFill>
                  <a:schemeClr val="bg1"/>
                </a:solidFill>
              </a:defRPr>
            </a:lvl1pPr>
          </a:lstStyle>
          <a:p>
            <a:r>
              <a:rPr lang="en-US"/>
              <a:t>Delete or </a:t>
            </a:r>
            <a:br>
              <a:rPr lang="en-US"/>
            </a:br>
            <a:r>
              <a:rPr lang="en-US"/>
              <a:t>click icon </a:t>
            </a:r>
            <a:br>
              <a:rPr lang="en-US"/>
            </a:br>
            <a:r>
              <a:rPr lang="en-US"/>
              <a:t>to add picture</a:t>
            </a:r>
          </a:p>
        </p:txBody>
      </p:sp>
    </p:spTree>
    <p:extLst>
      <p:ext uri="{BB962C8B-B14F-4D97-AF65-F5344CB8AC3E}">
        <p14:creationId xmlns:p14="http://schemas.microsoft.com/office/powerpoint/2010/main" val="1306161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D3ED4E-61CE-294C-BDD9-F61A536D42BF}"/>
              </a:ext>
            </a:extLst>
          </p:cNvPr>
          <p:cNvPicPr>
            <a:picLocks noChangeAspect="1"/>
          </p:cNvPicPr>
          <p:nvPr userDrawn="1"/>
        </p:nvPicPr>
        <p:blipFill>
          <a:blip r:embed="rId2"/>
          <a:stretch>
            <a:fillRect/>
          </a:stretch>
        </p:blipFill>
        <p:spPr>
          <a:xfrm>
            <a:off x="541638" y="457201"/>
            <a:ext cx="2058924" cy="645414"/>
          </a:xfrm>
          <a:prstGeom prst="rect">
            <a:avLst/>
          </a:prstGeom>
        </p:spPr>
      </p:pic>
      <p:sp>
        <p:nvSpPr>
          <p:cNvPr id="13" name="Rectangle 12">
            <a:extLst>
              <a:ext uri="{FF2B5EF4-FFF2-40B4-BE49-F238E27FC236}">
                <a16:creationId xmlns:a16="http://schemas.microsoft.com/office/drawing/2014/main" id="{5DE3B88B-B2F2-C749-8664-396EB0580702}"/>
              </a:ext>
            </a:extLst>
          </p:cNvPr>
          <p:cNvSpPr/>
          <p:nvPr userDrawn="1"/>
        </p:nvSpPr>
        <p:spPr>
          <a:xfrm>
            <a:off x="0" y="1"/>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A9F1C143-7328-0141-9502-FFE25EB779F8}"/>
              </a:ext>
            </a:extLst>
          </p:cNvPr>
          <p:cNvSpPr>
            <a:spLocks noGrp="1"/>
          </p:cNvSpPr>
          <p:nvPr>
            <p:ph type="body" sz="half" idx="2" hasCustomPrompt="1"/>
          </p:nvPr>
        </p:nvSpPr>
        <p:spPr>
          <a:xfrm>
            <a:off x="541638" y="3151853"/>
            <a:ext cx="4328931" cy="1332000"/>
          </a:xfrm>
        </p:spPr>
        <p:txBody>
          <a:bodyPr lIns="0" tIns="0" rIns="0" bIns="0" anchor="ctr" anchorCtr="0">
            <a:normAutofit/>
          </a:bodyPr>
          <a:lstStyle>
            <a:lvl1pPr marL="0" indent="0" algn="l">
              <a:buNone/>
              <a:defRPr sz="4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Thank you</a:t>
            </a:r>
          </a:p>
        </p:txBody>
      </p:sp>
      <p:pic>
        <p:nvPicPr>
          <p:cNvPr id="3" name="Picture 2">
            <a:extLst>
              <a:ext uri="{FF2B5EF4-FFF2-40B4-BE49-F238E27FC236}">
                <a16:creationId xmlns:a16="http://schemas.microsoft.com/office/drawing/2014/main" id="{B55EDAEA-497D-0E4B-B181-F202AFB673C5}"/>
              </a:ext>
            </a:extLst>
          </p:cNvPr>
          <p:cNvPicPr>
            <a:picLocks noChangeAspect="1"/>
          </p:cNvPicPr>
          <p:nvPr userDrawn="1"/>
        </p:nvPicPr>
        <p:blipFill>
          <a:blip r:embed="rId3"/>
          <a:srcRect/>
          <a:stretch/>
        </p:blipFill>
        <p:spPr>
          <a:xfrm>
            <a:off x="511438" y="6007099"/>
            <a:ext cx="1574800" cy="393700"/>
          </a:xfrm>
          <a:prstGeom prst="rect">
            <a:avLst/>
          </a:prstGeom>
        </p:spPr>
      </p:pic>
    </p:spTree>
    <p:extLst>
      <p:ext uri="{BB962C8B-B14F-4D97-AF65-F5344CB8AC3E}">
        <p14:creationId xmlns:p14="http://schemas.microsoft.com/office/powerpoint/2010/main" val="5726918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User guide only">
    <p:spTree>
      <p:nvGrpSpPr>
        <p:cNvPr id="1" name=""/>
        <p:cNvGrpSpPr/>
        <p:nvPr/>
      </p:nvGrpSpPr>
      <p:grpSpPr>
        <a:xfrm>
          <a:off x="0" y="0"/>
          <a:ext cx="0" cy="0"/>
          <a:chOff x="0" y="0"/>
          <a:chExt cx="0" cy="0"/>
        </a:xfrm>
      </p:grpSpPr>
      <p:sp>
        <p:nvSpPr>
          <p:cNvPr id="7" name="Fast overskrift">
            <a:extLst>
              <a:ext uri="{FF2B5EF4-FFF2-40B4-BE49-F238E27FC236}">
                <a16:creationId xmlns:a16="http://schemas.microsoft.com/office/drawing/2014/main" id="{CAFEEFE8-84FF-EA4E-B8BB-049E603BB2AF}"/>
              </a:ext>
            </a:extLst>
          </p:cNvPr>
          <p:cNvSpPr txBox="1"/>
          <p:nvPr userDrawn="1"/>
        </p:nvSpPr>
        <p:spPr>
          <a:xfrm>
            <a:off x="539752" y="448713"/>
            <a:ext cx="11109321" cy="650171"/>
          </a:xfrm>
          <a:prstGeom prst="rect">
            <a:avLst/>
          </a:prstGeom>
          <a:noFill/>
        </p:spPr>
        <p:txBody>
          <a:bodyPr wrap="square" lIns="0" tIns="0" rIns="0" bIns="0" rtlCol="0" anchor="t" anchorCtr="0">
            <a:noAutofit/>
          </a:bodyPr>
          <a:lstStyle/>
          <a:p>
            <a:r>
              <a:rPr lang="da-DK" sz="3200" b="0" noProof="1">
                <a:solidFill>
                  <a:schemeClr val="tx1"/>
                </a:solidFill>
                <a:latin typeface="Arial" panose="020B0604020202020204" pitchFamily="34" charset="0"/>
                <a:cs typeface="Arial" panose="020B0604020202020204" pitchFamily="34" charset="0"/>
              </a:rPr>
              <a:t>User guidance &amp; tips</a:t>
            </a:r>
          </a:p>
        </p:txBody>
      </p:sp>
      <p:sp>
        <p:nvSpPr>
          <p:cNvPr id="8" name="Text Box 2">
            <a:extLst>
              <a:ext uri="{FF2B5EF4-FFF2-40B4-BE49-F238E27FC236}">
                <a16:creationId xmlns:a16="http://schemas.microsoft.com/office/drawing/2014/main" id="{259F24CF-69D2-234A-AAB9-4B0BC7A171C7}"/>
              </a:ext>
            </a:extLst>
          </p:cNvPr>
          <p:cNvSpPr txBox="1">
            <a:spLocks noChangeArrowheads="1"/>
          </p:cNvSpPr>
          <p:nvPr userDrawn="1"/>
        </p:nvSpPr>
        <p:spPr bwMode="auto">
          <a:xfrm>
            <a:off x="539751" y="1459334"/>
            <a:ext cx="277200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da-DK" sz="1600">
                <a:latin typeface="Arial" panose="020B0604020202020204" pitchFamily="34" charset="0"/>
                <a:cs typeface="Arial" panose="020B0604020202020204" pitchFamily="34" charset="0"/>
              </a:rPr>
              <a:t>General</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0" i="0" u="none" strike="noStrike" kern="1200">
                <a:solidFill>
                  <a:schemeClr val="tx1"/>
                </a:solidFill>
                <a:effectLst/>
                <a:latin typeface="Arial" charset="0"/>
                <a:ea typeface="+mn-ea"/>
                <a:cs typeface="+mn-cs"/>
              </a:rPr>
              <a:t>Always use this PPT template and don't change colours, fonts, text size or create different designs. See the brand book for more guidance.</a:t>
            </a:r>
            <a:endParaRPr lang="da-DK" altLang="da-DK" sz="105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900" b="0" noProof="1">
                <a:solidFill>
                  <a:schemeClr val="tx1"/>
                </a:solidFill>
                <a:latin typeface="Arial" panose="020B0604020202020204" pitchFamily="34" charset="0"/>
                <a:cs typeface="Arial" panose="020B0604020202020204" pitchFamily="34" charset="0"/>
              </a:rPr>
            </a:br>
            <a:r>
              <a:rPr lang="da-DK" sz="1600" err="1">
                <a:latin typeface="Arial" panose="020B0604020202020204" pitchFamily="34" charset="0"/>
                <a:cs typeface="Arial" panose="020B0604020202020204" pitchFamily="34" charset="0"/>
              </a:rPr>
              <a:t>Text</a:t>
            </a:r>
            <a:r>
              <a:rPr lang="da-DK" sz="1600">
                <a:latin typeface="Arial" panose="020B0604020202020204" pitchFamily="34" charset="0"/>
                <a:cs typeface="Arial" panose="020B0604020202020204" pitchFamily="34" charset="0"/>
              </a:rPr>
              <a:t> slides</a:t>
            </a: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Use the </a:t>
            </a:r>
            <a:r>
              <a:rPr lang="da-DK" altLang="da-DK" sz="1200" b="1" noProof="1">
                <a:solidFill>
                  <a:schemeClr val="tx1"/>
                </a:solidFill>
                <a:latin typeface="Arial" panose="020B0604020202020204" pitchFamily="34" charset="0"/>
                <a:cs typeface="Arial" panose="020B0604020202020204" pitchFamily="34" charset="0"/>
              </a:rPr>
              <a:t>TAB</a:t>
            </a:r>
            <a:r>
              <a:rPr lang="da-DK" altLang="da-DK" sz="1200" b="0" noProof="1">
                <a:solidFill>
                  <a:schemeClr val="tx1"/>
                </a:solidFill>
                <a:latin typeface="Arial" panose="020B0604020202020204" pitchFamily="34" charset="0"/>
                <a:cs typeface="Arial" panose="020B0604020202020204" pitchFamily="34" charset="0"/>
              </a:rPr>
              <a:t>-key</a:t>
            </a:r>
            <a:r>
              <a:rPr lang="da-DK" altLang="da-DK" sz="1200" b="0" baseline="0" noProof="1">
                <a:solidFill>
                  <a:schemeClr val="tx1"/>
                </a:solidFill>
                <a:latin typeface="Arial" panose="020B0604020202020204" pitchFamily="34" charset="0"/>
                <a:cs typeface="Arial" panose="020B0604020202020204" pitchFamily="34" charset="0"/>
              </a:rPr>
              <a:t> to jump through </a:t>
            </a:r>
            <a:br>
              <a:rPr lang="da-DK" altLang="da-DK" sz="1200" b="0" baseline="0" noProof="1">
                <a:solidFill>
                  <a:schemeClr val="tx1"/>
                </a:solidFill>
                <a:latin typeface="Arial" panose="020B0604020202020204" pitchFamily="34" charset="0"/>
                <a:cs typeface="Arial" panose="020B0604020202020204" pitchFamily="34" charset="0"/>
              </a:rPr>
            </a:br>
            <a:r>
              <a:rPr lang="da-DK" altLang="da-DK" sz="1200" b="0" baseline="0" noProof="1">
                <a:solidFill>
                  <a:schemeClr val="tx1"/>
                </a:solidFill>
                <a:latin typeface="Arial" panose="020B0604020202020204" pitchFamily="34" charset="0"/>
                <a:cs typeface="Arial" panose="020B0604020202020204" pitchFamily="34" charset="0"/>
              </a:rPr>
              <a:t>levels. Click </a:t>
            </a:r>
            <a:r>
              <a:rPr lang="da-DK" altLang="da-DK" sz="1200" b="1" baseline="0" noProof="1">
                <a:solidFill>
                  <a:schemeClr val="tx1"/>
                </a:solidFill>
                <a:latin typeface="Arial" panose="020B0604020202020204" pitchFamily="34" charset="0"/>
                <a:cs typeface="Arial" panose="020B0604020202020204" pitchFamily="34" charset="0"/>
              </a:rPr>
              <a:t>ENTER</a:t>
            </a:r>
            <a:r>
              <a:rPr lang="da-DK" altLang="da-DK" sz="1200" b="0" baseline="0" noProof="1">
                <a:solidFill>
                  <a:schemeClr val="tx1"/>
                </a:solidFill>
                <a:latin typeface="Arial" panose="020B0604020202020204" pitchFamily="34" charset="0"/>
                <a:cs typeface="Arial" panose="020B0604020202020204" pitchFamily="34" charset="0"/>
              </a:rPr>
              <a:t>, then </a:t>
            </a:r>
            <a:r>
              <a:rPr lang="da-DK" altLang="da-DK" sz="1200" b="1" baseline="0" noProof="1">
                <a:solidFill>
                  <a:schemeClr val="tx1"/>
                </a:solidFill>
                <a:latin typeface="Arial" panose="020B0604020202020204" pitchFamily="34" charset="0"/>
                <a:cs typeface="Arial" panose="020B0604020202020204" pitchFamily="34" charset="0"/>
              </a:rPr>
              <a:t>TAB</a:t>
            </a:r>
            <a:r>
              <a:rPr lang="da-DK" altLang="da-DK" sz="1200" b="0" baseline="0" noProof="1">
                <a:solidFill>
                  <a:schemeClr val="tx1"/>
                </a:solidFill>
                <a:latin typeface="Arial" panose="020B0604020202020204" pitchFamily="34" charset="0"/>
                <a:cs typeface="Arial" panose="020B0604020202020204" pitchFamily="34" charset="0"/>
              </a:rPr>
              <a:t> to switch from one level to the next level</a:t>
            </a:r>
          </a:p>
          <a:p>
            <a:pPr eaLnBrk="1" hangingPunct="1">
              <a:spcAft>
                <a:spcPts val="600"/>
              </a:spcAft>
              <a:defRPr/>
            </a:pPr>
            <a:r>
              <a:rPr lang="da-DK" altLang="da-DK" sz="1200" b="0" baseline="0" noProof="1">
                <a:solidFill>
                  <a:schemeClr val="tx1"/>
                </a:solidFill>
                <a:latin typeface="Arial" panose="020B0604020202020204" pitchFamily="34" charset="0"/>
                <a:cs typeface="Arial" panose="020B0604020202020204" pitchFamily="34" charset="0"/>
              </a:rPr>
              <a:t>To go back in levels use </a:t>
            </a:r>
            <a:r>
              <a:rPr lang="da-DK" altLang="da-DK" sz="1200" b="1" baseline="0" noProof="1">
                <a:solidFill>
                  <a:schemeClr val="tx1"/>
                </a:solidFill>
                <a:latin typeface="Arial" panose="020B0604020202020204" pitchFamily="34" charset="0"/>
                <a:cs typeface="Arial" panose="020B0604020202020204" pitchFamily="34" charset="0"/>
              </a:rPr>
              <a:t>SHIFT-TAB</a:t>
            </a:r>
            <a:endParaRPr lang="da-DK" sz="12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sz="1200" noProof="1">
                <a:solidFill>
                  <a:schemeClr val="tx1"/>
                </a:solidFill>
                <a:latin typeface="Arial" panose="020B0604020202020204" pitchFamily="34" charset="0"/>
                <a:cs typeface="Arial" panose="020B0604020202020204" pitchFamily="34" charset="0"/>
              </a:rPr>
              <a:t>Alternatively, </a:t>
            </a:r>
            <a:r>
              <a:rPr lang="da-DK" sz="1200" b="1" noProof="1">
                <a:solidFill>
                  <a:schemeClr val="tx1"/>
                </a:solidFill>
                <a:latin typeface="Arial" panose="020B0604020202020204" pitchFamily="34" charset="0"/>
                <a:cs typeface="Arial" panose="020B0604020202020204" pitchFamily="34" charset="0"/>
              </a:rPr>
              <a:t>Increase</a:t>
            </a:r>
            <a:r>
              <a:rPr lang="da-DK" sz="1200" baseline="0" noProof="1">
                <a:solidFill>
                  <a:schemeClr val="tx1"/>
                </a:solidFill>
                <a:latin typeface="Arial" panose="020B0604020202020204" pitchFamily="34" charset="0"/>
                <a:cs typeface="Arial" panose="020B0604020202020204" pitchFamily="34" charset="0"/>
              </a:rPr>
              <a:t> and</a:t>
            </a:r>
            <a:br>
              <a:rPr lang="da-DK" sz="1200" baseline="0" noProof="1">
                <a:solidFill>
                  <a:schemeClr val="tx1"/>
                </a:solidFill>
                <a:latin typeface="Arial" panose="020B0604020202020204" pitchFamily="34" charset="0"/>
                <a:cs typeface="Arial" panose="020B0604020202020204" pitchFamily="34" charset="0"/>
              </a:rPr>
            </a:br>
            <a:r>
              <a:rPr lang="da-DK" sz="1200" b="1" baseline="0" noProof="1">
                <a:solidFill>
                  <a:schemeClr val="tx1"/>
                </a:solidFill>
                <a:latin typeface="Arial" panose="020B0604020202020204" pitchFamily="34" charset="0"/>
                <a:cs typeface="Arial" panose="020B0604020202020204" pitchFamily="34" charset="0"/>
              </a:rPr>
              <a:t>Decrease </a:t>
            </a:r>
            <a:r>
              <a:rPr lang="da-DK" sz="1200" baseline="0" noProof="1">
                <a:solidFill>
                  <a:schemeClr val="tx1"/>
                </a:solidFill>
                <a:latin typeface="Arial" panose="020B0604020202020204" pitchFamily="34" charset="0"/>
                <a:cs typeface="Arial" panose="020B0604020202020204" pitchFamily="34" charset="0"/>
              </a:rPr>
              <a:t>list level can be used</a:t>
            </a:r>
            <a:br>
              <a:rPr lang="da-DK" altLang="da-DK" sz="1200" b="0" noProof="1">
                <a:solidFill>
                  <a:schemeClr val="tx1"/>
                </a:solidFill>
                <a:latin typeface="Arial" panose="020B0604020202020204" pitchFamily="34" charset="0"/>
                <a:cs typeface="Arial" panose="020B0604020202020204" pitchFamily="34" charset="0"/>
              </a:rPr>
            </a:br>
            <a:endParaRPr lang="da-DK" altLang="da-DK" sz="12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1200" b="1" noProof="1">
                <a:solidFill>
                  <a:schemeClr val="tx1"/>
                </a:solidFill>
                <a:latin typeface="Arial" panose="020B0604020202020204" pitchFamily="34" charset="0"/>
                <a:cs typeface="Arial" panose="020B0604020202020204" pitchFamily="34" charset="0"/>
              </a:rPr>
              <a:t>HINT: </a:t>
            </a:r>
            <a:r>
              <a:rPr lang="da-DK" sz="1200" b="1" noProof="1">
                <a:solidFill>
                  <a:schemeClr val="tx1"/>
                </a:solidFill>
                <a:latin typeface="Arial" panose="020B0604020202020204" pitchFamily="34" charset="0"/>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0" noProof="1">
                <a:solidFill>
                  <a:schemeClr val="tx1"/>
                </a:solidFill>
                <a:latin typeface="Arial" panose="020B0604020202020204" pitchFamily="34" charset="0"/>
                <a:cs typeface="Arial" panose="020B0604020202020204" pitchFamily="34" charset="0"/>
              </a:rPr>
              <a:t>Delete bullet for regular text.</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Click on the bullet button to reaply</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900" b="0" noProof="1">
                <a:solidFill>
                  <a:schemeClr val="tx1"/>
                </a:solidFill>
                <a:latin typeface="Arial" panose="020B0604020202020204" pitchFamily="34" charset="0"/>
                <a:cs typeface="Arial" panose="020B0604020202020204" pitchFamily="34" charset="0"/>
              </a:rPr>
            </a:br>
            <a:r>
              <a:rPr lang="da-DK" sz="1600">
                <a:latin typeface="Arial" panose="020B0604020202020204" pitchFamily="34" charset="0"/>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0" noProof="1">
                <a:solidFill>
                  <a:schemeClr val="tx1"/>
                </a:solidFill>
                <a:latin typeface="Arial" panose="020B0604020202020204" pitchFamily="34" charset="0"/>
                <a:cs typeface="Arial" panose="020B0604020202020204" pitchFamily="34" charset="0"/>
              </a:rPr>
              <a:t>Click on the menu </a:t>
            </a:r>
            <a:r>
              <a:rPr lang="da-DK" altLang="da-DK" sz="1200" b="1" noProof="1">
                <a:solidFill>
                  <a:schemeClr val="tx1"/>
                </a:solidFill>
                <a:latin typeface="Arial" panose="020B0604020202020204" pitchFamily="34" charset="0"/>
                <a:cs typeface="Arial" panose="020B0604020202020204" pitchFamily="34" charset="0"/>
              </a:rPr>
              <a:t>New Slide </a:t>
            </a:r>
            <a:r>
              <a:rPr lang="da-DK" altLang="da-DK" sz="1200" b="0" noProof="1">
                <a:solidFill>
                  <a:schemeClr val="tx1"/>
                </a:solidFill>
                <a:latin typeface="Arial" panose="020B0604020202020204" pitchFamily="34" charset="0"/>
                <a:cs typeface="Arial" panose="020B0604020202020204" pitchFamily="34" charset="0"/>
              </a:rPr>
              <a:t>in the </a:t>
            </a:r>
            <a:r>
              <a:rPr lang="da-DK" altLang="da-DK" sz="1200" b="1" noProof="1">
                <a:solidFill>
                  <a:schemeClr val="tx1"/>
                </a:solidFill>
                <a:latin typeface="Arial" panose="020B0604020202020204" pitchFamily="34" charset="0"/>
                <a:cs typeface="Arial" panose="020B0604020202020204" pitchFamily="34" charset="0"/>
              </a:rPr>
              <a:t>Home</a:t>
            </a:r>
            <a:r>
              <a:rPr lang="da-DK" altLang="da-DK" sz="1200" b="0" noProof="1">
                <a:solidFill>
                  <a:schemeClr val="tx1"/>
                </a:solidFill>
                <a:latin typeface="Arial" panose="020B0604020202020204" pitchFamily="34" charset="0"/>
                <a:cs typeface="Arial" panose="020B0604020202020204" pitchFamily="34" charset="0"/>
              </a:rPr>
              <a:t> tab to insert a new slide</a:t>
            </a:r>
            <a:br>
              <a:rPr lang="da-DK" altLang="da-DK" sz="1200" b="0" noProof="1">
                <a:solidFill>
                  <a:schemeClr val="tx1"/>
                </a:solidFill>
                <a:latin typeface="Arial" panose="020B0604020202020204" pitchFamily="34" charset="0"/>
                <a:cs typeface="Arial" panose="020B0604020202020204" pitchFamily="34" charset="0"/>
              </a:rPr>
            </a:br>
            <a:br>
              <a:rPr lang="da-DK" altLang="da-DK" sz="1200" b="0" noProof="1">
                <a:solidFill>
                  <a:schemeClr val="tx1"/>
                </a:solidFill>
                <a:latin typeface="Arial" panose="020B0604020202020204" pitchFamily="34" charset="0"/>
                <a:cs typeface="Arial" panose="020B0604020202020204" pitchFamily="34" charset="0"/>
              </a:rPr>
            </a:br>
            <a:endParaRPr lang="da-DK" sz="1200">
              <a:solidFill>
                <a:schemeClr val="tx1"/>
              </a:solidFill>
              <a:latin typeface="Times New Roman" panose="02020603050405020304" pitchFamily="18" charset="0"/>
              <a:ea typeface="Times New Roman" panose="02020603050405020304" pitchFamily="18" charset="0"/>
            </a:endParaRPr>
          </a:p>
        </p:txBody>
      </p:sp>
      <p:sp>
        <p:nvSpPr>
          <p:cNvPr id="9" name="Text Box 3">
            <a:extLst>
              <a:ext uri="{FF2B5EF4-FFF2-40B4-BE49-F238E27FC236}">
                <a16:creationId xmlns:a16="http://schemas.microsoft.com/office/drawing/2014/main" id="{31ADB34C-EDBF-CD41-B8DC-CF366240FB97}"/>
              </a:ext>
            </a:extLst>
          </p:cNvPr>
          <p:cNvSpPr txBox="1">
            <a:spLocks noChangeArrowheads="1"/>
          </p:cNvSpPr>
          <p:nvPr userDrawn="1"/>
        </p:nvSpPr>
        <p:spPr bwMode="auto">
          <a:xfrm>
            <a:off x="4497227" y="1459334"/>
            <a:ext cx="277031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1" noProof="1">
                <a:solidFill>
                  <a:schemeClr val="tx1"/>
                </a:solidFill>
                <a:latin typeface="Arial" panose="020B0604020202020204" pitchFamily="34" charset="0"/>
                <a:cs typeface="Arial" panose="020B0604020202020204" pitchFamily="34" charset="0"/>
              </a:rPr>
              <a:t>Change layout</a:t>
            </a:r>
            <a:endParaRPr lang="da-DK" altLang="da-DK" sz="1200" b="0" noProof="1">
              <a:solidFill>
                <a:schemeClr val="tx1"/>
              </a:solidFill>
              <a:latin typeface="Arial" panose="020B0604020202020204" pitchFamily="34" charset="0"/>
              <a:cs typeface="Arial" panose="020B0604020202020204" pitchFamily="34" charset="0"/>
            </a:endParaRPr>
          </a:p>
          <a:p>
            <a:pPr marL="0" indent="0">
              <a:spcAft>
                <a:spcPts val="600"/>
              </a:spcAft>
              <a:buFont typeface="+mj-lt"/>
              <a:buNone/>
            </a:pPr>
            <a:r>
              <a:rPr lang="da-DK" sz="1200" err="1">
                <a:solidFill>
                  <a:schemeClr val="tx1"/>
                </a:solidFill>
                <a:latin typeface="Arial" panose="020B0604020202020204" pitchFamily="34" charset="0"/>
                <a:ea typeface="Times New Roman" panose="02020603050405020304" pitchFamily="18" charset="0"/>
              </a:rPr>
              <a:t>Click</a:t>
            </a:r>
            <a:r>
              <a:rPr lang="da-DK" sz="1200">
                <a:solidFill>
                  <a:schemeClr val="tx1"/>
                </a:solidFill>
                <a:latin typeface="Arial" panose="020B0604020202020204" pitchFamily="34" charset="0"/>
                <a:ea typeface="Times New Roman" panose="02020603050405020304" pitchFamily="18" charset="0"/>
              </a:rPr>
              <a:t> on the </a:t>
            </a:r>
            <a:r>
              <a:rPr lang="da-DK" sz="1200" err="1">
                <a:solidFill>
                  <a:schemeClr val="tx1"/>
                </a:solidFill>
                <a:latin typeface="Arial" panose="020B0604020202020204" pitchFamily="34" charset="0"/>
                <a:ea typeface="Times New Roman" panose="02020603050405020304" pitchFamily="18" charset="0"/>
              </a:rPr>
              <a:t>arrow</a:t>
            </a:r>
            <a:r>
              <a:rPr lang="da-DK" sz="1200">
                <a:solidFill>
                  <a:schemeClr val="tx1"/>
                </a:solidFill>
                <a:latin typeface="Arial" panose="020B0604020202020204" pitchFamily="34" charset="0"/>
                <a:ea typeface="Times New Roman" panose="02020603050405020304" pitchFamily="18" charset="0"/>
              </a:rPr>
              <a:t> </a:t>
            </a:r>
            <a:r>
              <a:rPr lang="da-DK" sz="1200" err="1">
                <a:solidFill>
                  <a:schemeClr val="tx1"/>
                </a:solidFill>
                <a:latin typeface="Arial" panose="020B0604020202020204" pitchFamily="34" charset="0"/>
                <a:ea typeface="Times New Roman" panose="02020603050405020304" pitchFamily="18" charset="0"/>
              </a:rPr>
              <a:t>next</a:t>
            </a:r>
            <a:r>
              <a:rPr lang="da-DK" sz="1200">
                <a:solidFill>
                  <a:schemeClr val="tx1"/>
                </a:solidFill>
                <a:latin typeface="Arial" panose="020B0604020202020204" pitchFamily="34" charset="0"/>
                <a:ea typeface="Times New Roman" panose="02020603050405020304" pitchFamily="18" charset="0"/>
              </a:rPr>
              <a:t> to </a:t>
            </a:r>
            <a:r>
              <a:rPr lang="da-DK" sz="1200" b="1">
                <a:solidFill>
                  <a:schemeClr val="tx1"/>
                </a:solidFill>
                <a:latin typeface="Arial" panose="020B0604020202020204" pitchFamily="34" charset="0"/>
                <a:ea typeface="Times New Roman" panose="02020603050405020304" pitchFamily="18" charset="0"/>
              </a:rPr>
              <a:t>Layout</a:t>
            </a:r>
            <a:br>
              <a:rPr lang="da-DK" sz="1200" b="1">
                <a:solidFill>
                  <a:schemeClr val="tx1"/>
                </a:solidFill>
                <a:latin typeface="Arial" panose="020B0604020202020204" pitchFamily="34" charset="0"/>
                <a:ea typeface="Times New Roman" panose="02020603050405020304" pitchFamily="18" charset="0"/>
              </a:rPr>
            </a:br>
            <a:r>
              <a:rPr lang="da-DK" sz="1200">
                <a:solidFill>
                  <a:schemeClr val="tx1"/>
                </a:solidFill>
                <a:latin typeface="Arial" panose="020B0604020202020204" pitchFamily="34" charset="0"/>
                <a:ea typeface="Times New Roman" panose="02020603050405020304" pitchFamily="18" charset="0"/>
              </a:rPr>
              <a:t>to </a:t>
            </a:r>
            <a:r>
              <a:rPr lang="da-DK" sz="1200" err="1">
                <a:solidFill>
                  <a:schemeClr val="tx1"/>
                </a:solidFill>
                <a:latin typeface="Arial" panose="020B0604020202020204" pitchFamily="34" charset="0"/>
                <a:ea typeface="Times New Roman" panose="02020603050405020304" pitchFamily="18" charset="0"/>
              </a:rPr>
              <a:t>view</a:t>
            </a:r>
            <a:r>
              <a:rPr lang="da-DK" sz="1200">
                <a:solidFill>
                  <a:schemeClr val="tx1"/>
                </a:solidFill>
                <a:latin typeface="Arial" panose="020B0604020202020204" pitchFamily="34" charset="0"/>
                <a:ea typeface="Times New Roman" panose="02020603050405020304" pitchFamily="18" charset="0"/>
              </a:rPr>
              <a:t> a </a:t>
            </a:r>
            <a:r>
              <a:rPr lang="da-DK" sz="1200" err="1">
                <a:solidFill>
                  <a:schemeClr val="tx1"/>
                </a:solidFill>
                <a:latin typeface="Arial" panose="020B0604020202020204" pitchFamily="34" charset="0"/>
                <a:ea typeface="Times New Roman" panose="02020603050405020304" pitchFamily="18" charset="0"/>
              </a:rPr>
              <a:t>dropdown</a:t>
            </a:r>
            <a:r>
              <a:rPr lang="da-DK" sz="1200">
                <a:solidFill>
                  <a:schemeClr val="tx1"/>
                </a:solidFill>
                <a:latin typeface="Arial" panose="020B0604020202020204" pitchFamily="34" charset="0"/>
                <a:ea typeface="Times New Roman" panose="02020603050405020304" pitchFamily="18" charset="0"/>
              </a:rPr>
              <a:t> menu of </a:t>
            </a:r>
            <a:br>
              <a:rPr lang="da-DK" sz="1200">
                <a:solidFill>
                  <a:schemeClr val="tx1"/>
                </a:solidFill>
                <a:latin typeface="Arial" panose="020B0604020202020204" pitchFamily="34" charset="0"/>
                <a:ea typeface="Times New Roman" panose="02020603050405020304" pitchFamily="18" charset="0"/>
              </a:rPr>
            </a:br>
            <a:r>
              <a:rPr lang="da-DK" sz="1200" err="1">
                <a:solidFill>
                  <a:schemeClr val="tx1"/>
                </a:solidFill>
                <a:latin typeface="Arial" panose="020B0604020202020204" pitchFamily="34" charset="0"/>
                <a:ea typeface="Times New Roman" panose="02020603050405020304" pitchFamily="18" charset="0"/>
              </a:rPr>
              <a:t>possible</a:t>
            </a:r>
            <a:r>
              <a:rPr lang="da-DK" sz="1200">
                <a:solidFill>
                  <a:schemeClr val="tx1"/>
                </a:solidFill>
                <a:latin typeface="Arial" panose="020B0604020202020204" pitchFamily="34" charset="0"/>
                <a:ea typeface="Times New Roman" panose="02020603050405020304" pitchFamily="18" charset="0"/>
              </a:rPr>
              <a:t> slide layouts</a:t>
            </a:r>
            <a:endParaRPr lang="da-DK" sz="1200">
              <a:solidFill>
                <a:schemeClr val="tx1"/>
              </a:solidFill>
              <a:latin typeface="Times New Roman" panose="02020603050405020304" pitchFamily="18" charset="0"/>
              <a:ea typeface="Times New Roman" panose="02020603050405020304" pitchFamily="18" charset="0"/>
            </a:endParaRPr>
          </a:p>
          <a:p>
            <a:pPr fontAlgn="auto">
              <a:spcBef>
                <a:spcPts val="1200"/>
              </a:spcBef>
              <a:spcAft>
                <a:spcPts val="600"/>
              </a:spcAft>
              <a:buFont typeface="+mj-lt"/>
              <a:buNone/>
              <a:defRPr/>
            </a:pPr>
            <a:r>
              <a:rPr lang="da-DK" sz="1200" b="1" noProof="1">
                <a:solidFill>
                  <a:schemeClr val="tx1"/>
                </a:solidFill>
                <a:latin typeface="Arial" panose="020B0604020202020204" pitchFamily="34" charset="0"/>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1200" noProof="1">
                <a:solidFill>
                  <a:schemeClr val="tx1"/>
                </a:solidFill>
                <a:latin typeface="Arial" panose="020B0604020202020204" pitchFamily="34" charset="0"/>
                <a:cs typeface="Arial" panose="020B0604020202020204" pitchFamily="34" charset="0"/>
              </a:rPr>
              <a:t>Click the </a:t>
            </a:r>
            <a:r>
              <a:rPr lang="da-DK" altLang="da-DK" sz="1200" b="1" baseline="0" noProof="1">
                <a:solidFill>
                  <a:schemeClr val="tx1"/>
                </a:solidFill>
                <a:latin typeface="Arial" panose="020B0604020202020204" pitchFamily="34" charset="0"/>
                <a:cs typeface="Arial" panose="020B0604020202020204" pitchFamily="34" charset="0"/>
              </a:rPr>
              <a:t>Reset </a:t>
            </a:r>
            <a:r>
              <a:rPr lang="da-DK" altLang="da-DK" sz="1200" noProof="1">
                <a:solidFill>
                  <a:schemeClr val="tx1"/>
                </a:solidFill>
                <a:latin typeface="Arial" panose="020B0604020202020204" pitchFamily="34" charset="0"/>
                <a:cs typeface="Arial" panose="020B0604020202020204" pitchFamily="34" charset="0"/>
              </a:rPr>
              <a:t>menu to reset position, size</a:t>
            </a:r>
            <a:r>
              <a:rPr lang="da-DK" altLang="da-DK" sz="1200" baseline="0" noProof="1">
                <a:solidFill>
                  <a:schemeClr val="tx1"/>
                </a:solidFill>
                <a:latin typeface="Arial" panose="020B0604020202020204" pitchFamily="34" charset="0"/>
                <a:cs typeface="Arial" panose="020B0604020202020204" pitchFamily="34" charset="0"/>
              </a:rPr>
              <a:t> and formatting of the slide placeholders to their default settings</a:t>
            </a:r>
          </a:p>
          <a:p>
            <a:pPr marL="0" marR="0" indent="0" algn="l" defTabSz="914400" rtl="0" eaLnBrk="1" fontAlgn="auto" latinLnBrk="0" hangingPunct="1">
              <a:lnSpc>
                <a:spcPct val="100000"/>
              </a:lnSpc>
              <a:spcBef>
                <a:spcPts val="0"/>
              </a:spcBef>
              <a:spcAft>
                <a:spcPts val="600"/>
              </a:spcAft>
              <a:buClrTx/>
              <a:buSzTx/>
              <a:buFont typeface="+mj-lt"/>
              <a:buNone/>
              <a:tabLst/>
              <a:defRPr/>
            </a:pPr>
            <a:endParaRPr lang="da-DK" sz="900" b="1"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Arial" panose="020B0604020202020204" pitchFamily="34" charset="0"/>
                <a:cs typeface="Arial" panose="020B0604020202020204" pitchFamily="34" charset="0"/>
              </a:rPr>
              <a:t>Pictures</a:t>
            </a:r>
            <a:endParaRPr lang="da-DK" sz="16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On slides with picture placeholder, click on the icon and choose </a:t>
            </a:r>
            <a:r>
              <a:rPr lang="da-DK" altLang="da-DK" sz="1200" b="1" noProof="1">
                <a:solidFill>
                  <a:schemeClr val="tx1"/>
                </a:solidFill>
                <a:latin typeface="Arial" panose="020B0604020202020204" pitchFamily="34" charset="0"/>
                <a:cs typeface="Arial" panose="020B0604020202020204" pitchFamily="34" charset="0"/>
              </a:rPr>
              <a:t>Insert</a:t>
            </a:r>
          </a:p>
          <a:p>
            <a:pPr eaLnBrk="1" hangingPunct="1">
              <a:spcBef>
                <a:spcPts val="1200"/>
              </a:spcBef>
              <a:spcAft>
                <a:spcPts val="600"/>
              </a:spcAft>
              <a:defRPr/>
            </a:pPr>
            <a:r>
              <a:rPr lang="da-DK" sz="1200" b="1" noProof="1">
                <a:solidFill>
                  <a:schemeClr val="tx1"/>
                </a:solidFill>
                <a:latin typeface="Arial" panose="020B0604020202020204" pitchFamily="34" charset="0"/>
                <a:cs typeface="Arial" panose="020B0604020202020204" pitchFamily="34" charset="0"/>
              </a:rPr>
              <a:t>Crop picture</a:t>
            </a:r>
          </a:p>
          <a:p>
            <a:pPr eaLnBrk="1" hangingPunct="1">
              <a:spcAft>
                <a:spcPts val="600"/>
              </a:spcAft>
              <a:defRPr/>
            </a:pPr>
            <a:r>
              <a:rPr lang="da-DK" altLang="da-DK" sz="1200" b="1" noProof="1">
                <a:solidFill>
                  <a:schemeClr val="tx1"/>
                </a:solidFill>
                <a:latin typeface="Arial" panose="020B0604020202020204" pitchFamily="34" charset="0"/>
                <a:cs typeface="Arial" panose="020B0604020202020204" pitchFamily="34" charset="0"/>
              </a:rPr>
              <a:t>1. </a:t>
            </a:r>
            <a:r>
              <a:rPr lang="da-DK" altLang="da-DK" sz="1200" b="0" noProof="1">
                <a:solidFill>
                  <a:schemeClr val="tx1"/>
                </a:solidFill>
                <a:latin typeface="Arial" panose="020B0604020202020204" pitchFamily="34" charset="0"/>
                <a:cs typeface="Arial" panose="020B0604020202020204" pitchFamily="34" charset="0"/>
              </a:rPr>
              <a:t>Click </a:t>
            </a:r>
            <a:r>
              <a:rPr lang="da-DK" altLang="da-DK" sz="1200" b="1" noProof="1">
                <a:solidFill>
                  <a:schemeClr val="tx1"/>
                </a:solidFill>
                <a:latin typeface="Arial" panose="020B0604020202020204" pitchFamily="34" charset="0"/>
                <a:cs typeface="Arial" panose="020B0604020202020204" pitchFamily="34" charset="0"/>
              </a:rPr>
              <a:t>Crop</a:t>
            </a:r>
            <a:r>
              <a:rPr lang="da-DK" altLang="da-DK" sz="1200" b="0" noProof="1">
                <a:solidFill>
                  <a:schemeClr val="tx1"/>
                </a:solidFill>
                <a:latin typeface="Arial" panose="020B0604020202020204" pitchFamily="34" charset="0"/>
                <a:cs typeface="Arial" panose="020B0604020202020204" pitchFamily="34" charset="0"/>
              </a:rPr>
              <a:t> to change size or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focus of the picture</a:t>
            </a:r>
          </a:p>
          <a:p>
            <a:pPr eaLnBrk="1" hangingPunct="1">
              <a:spcAft>
                <a:spcPts val="600"/>
              </a:spcAft>
              <a:defRPr/>
            </a:pPr>
            <a:r>
              <a:rPr lang="da-DK" altLang="da-DK" sz="1200" b="1" noProof="1">
                <a:solidFill>
                  <a:schemeClr val="tx1"/>
                </a:solidFill>
                <a:latin typeface="Arial" panose="020B0604020202020204" pitchFamily="34" charset="0"/>
                <a:cs typeface="Arial" panose="020B0604020202020204" pitchFamily="34" charset="0"/>
              </a:rPr>
              <a:t>2. </a:t>
            </a:r>
            <a:r>
              <a:rPr lang="da-DK" altLang="da-DK" sz="1200" b="0" noProof="1">
                <a:solidFill>
                  <a:schemeClr val="tx1"/>
                </a:solidFill>
                <a:latin typeface="Arial" panose="020B0604020202020204" pitchFamily="34" charset="0"/>
                <a:cs typeface="Arial" panose="020B0604020202020204" pitchFamily="34" charset="0"/>
              </a:rPr>
              <a:t>If you want to scale the picture,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hold </a:t>
            </a:r>
            <a:r>
              <a:rPr lang="da-DK" altLang="da-DK" sz="1200" b="1" noProof="1">
                <a:solidFill>
                  <a:schemeClr val="tx1"/>
                </a:solidFill>
                <a:latin typeface="Arial" panose="020B0604020202020204" pitchFamily="34" charset="0"/>
                <a:cs typeface="Arial" panose="020B0604020202020204" pitchFamily="34" charset="0"/>
              </a:rPr>
              <a:t>SHIFT</a:t>
            </a:r>
            <a:r>
              <a:rPr lang="da-DK" altLang="da-DK" sz="1200" b="0" noProof="1">
                <a:solidFill>
                  <a:schemeClr val="tx1"/>
                </a:solidFill>
                <a:latin typeface="Arial" panose="020B0604020202020204" pitchFamily="34" charset="0"/>
                <a:cs typeface="Arial" panose="020B0604020202020204" pitchFamily="34" charset="0"/>
              </a:rPr>
              <a:t>-key down while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dragging the corners of the picture</a:t>
            </a:r>
            <a:br>
              <a:rPr lang="da-DK" altLang="da-DK" sz="1200" b="0" noProof="1">
                <a:solidFill>
                  <a:schemeClr val="tx1"/>
                </a:solidFill>
                <a:latin typeface="Arial" panose="020B0604020202020204" pitchFamily="34" charset="0"/>
                <a:cs typeface="Arial" panose="020B0604020202020204" pitchFamily="34" charset="0"/>
              </a:rPr>
            </a:br>
            <a:endParaRPr lang="da-DK" altLang="da-DK" sz="1200" b="0" noProof="1">
              <a:solidFill>
                <a:schemeClr val="tx1"/>
              </a:solidFill>
              <a:latin typeface="Arial" panose="020B0604020202020204" pitchFamily="34" charset="0"/>
              <a:cs typeface="Arial" panose="020B0604020202020204" pitchFamily="34" charset="0"/>
            </a:endParaRPr>
          </a:p>
        </p:txBody>
      </p:sp>
      <p:sp>
        <p:nvSpPr>
          <p:cNvPr id="10" name="Text Box 4">
            <a:extLst>
              <a:ext uri="{FF2B5EF4-FFF2-40B4-BE49-F238E27FC236}">
                <a16:creationId xmlns:a16="http://schemas.microsoft.com/office/drawing/2014/main" id="{A0368FCE-A14D-684D-B294-762F608A278D}"/>
              </a:ext>
            </a:extLst>
          </p:cNvPr>
          <p:cNvSpPr txBox="1">
            <a:spLocks noChangeArrowheads="1"/>
          </p:cNvSpPr>
          <p:nvPr userDrawn="1"/>
        </p:nvSpPr>
        <p:spPr bwMode="auto">
          <a:xfrm>
            <a:off x="8868233" y="1459334"/>
            <a:ext cx="27720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1" noProof="1">
                <a:solidFill>
                  <a:schemeClr val="tx1"/>
                </a:solidFill>
                <a:latin typeface="Arial" panose="020B0604020202020204" pitchFamily="34" charset="0"/>
                <a:cs typeface="Arial" panose="020B0604020202020204" pitchFamily="34" charset="0"/>
              </a:rPr>
              <a:t>HINT: </a:t>
            </a:r>
            <a:r>
              <a:rPr lang="da-DK" altLang="da-DK" sz="1200" b="0" noProof="1">
                <a:solidFill>
                  <a:schemeClr val="tx1"/>
                </a:solidFill>
                <a:latin typeface="Arial" panose="020B0604020202020204" pitchFamily="34" charset="0"/>
                <a:cs typeface="Arial" panose="020B0604020202020204" pitchFamily="34" charset="0"/>
              </a:rPr>
              <a:t>If you delete the picture and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insert a new one, the picture may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lie in front of the text or graphic.</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If this happens, select the picture,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right-click and choose </a:t>
            </a:r>
            <a:r>
              <a:rPr lang="da-DK" altLang="da-DK" sz="1200" b="1" noProof="1">
                <a:solidFill>
                  <a:schemeClr val="tx1"/>
                </a:solidFill>
                <a:latin typeface="Arial" panose="020B0604020202020204" pitchFamily="34" charset="0"/>
                <a:cs typeface="Arial" panose="020B0604020202020204" pitchFamily="34" charset="0"/>
              </a:rPr>
              <a:t>Send to Back</a:t>
            </a:r>
            <a:endParaRPr lang="da-DK" altLang="da-DK" sz="105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900" b="0" noProof="1">
                <a:solidFill>
                  <a:schemeClr val="tx1"/>
                </a:solidFill>
                <a:latin typeface="Arial" panose="020B0604020202020204" pitchFamily="34" charset="0"/>
                <a:cs typeface="Arial" panose="020B0604020202020204" pitchFamily="34" charset="0"/>
              </a:rPr>
            </a:br>
            <a:r>
              <a:rPr lang="da-DK" sz="1600">
                <a:latin typeface="Arial" panose="020B0604020202020204" pitchFamily="34" charset="0"/>
                <a:cs typeface="Arial" panose="020B0604020202020204" pitchFamily="34" charset="0"/>
              </a:rPr>
              <a:t>Header &amp; </a:t>
            </a:r>
            <a:r>
              <a:rPr lang="da-DK" sz="1600" err="1">
                <a:latin typeface="Arial" panose="020B0604020202020204" pitchFamily="34" charset="0"/>
                <a:cs typeface="Arial" panose="020B0604020202020204" pitchFamily="34" charset="0"/>
              </a:rPr>
              <a:t>footer</a:t>
            </a:r>
            <a:endParaRPr lang="da-DK" sz="1600">
              <a:latin typeface="Arial" panose="020B0604020202020204" pitchFamily="34" charset="0"/>
              <a:cs typeface="Arial" panose="020B0604020202020204" pitchFamily="34" charset="0"/>
            </a:endParaRP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Do this at the very end to apply the changes on all slides</a:t>
            </a: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Click on </a:t>
            </a:r>
            <a:r>
              <a:rPr lang="da-DK" altLang="da-DK" sz="1200" b="1" noProof="1">
                <a:solidFill>
                  <a:schemeClr val="tx1"/>
                </a:solidFill>
                <a:latin typeface="Arial" panose="020B0604020202020204" pitchFamily="34" charset="0"/>
                <a:cs typeface="Arial" panose="020B0604020202020204" pitchFamily="34" charset="0"/>
              </a:rPr>
              <a:t>Header and Footer </a:t>
            </a:r>
            <a:r>
              <a:rPr lang="da-DK" altLang="da-DK" sz="1200" b="0" noProof="1">
                <a:solidFill>
                  <a:schemeClr val="tx1"/>
                </a:solidFill>
                <a:latin typeface="Arial" panose="020B0604020202020204" pitchFamily="34" charset="0"/>
                <a:cs typeface="Arial" panose="020B0604020202020204" pitchFamily="34" charset="0"/>
              </a:rPr>
              <a:t>in the </a:t>
            </a:r>
            <a:r>
              <a:rPr lang="da-DK" altLang="da-DK" sz="1200" b="1" noProof="1">
                <a:solidFill>
                  <a:schemeClr val="tx1"/>
                </a:solidFill>
                <a:latin typeface="Arial" panose="020B0604020202020204" pitchFamily="34" charset="0"/>
                <a:cs typeface="Arial" panose="020B0604020202020204" pitchFamily="34" charset="0"/>
              </a:rPr>
              <a:t>Insert</a:t>
            </a:r>
            <a:r>
              <a:rPr lang="da-DK" altLang="da-DK" sz="1200" b="0" noProof="1">
                <a:solidFill>
                  <a:schemeClr val="tx1"/>
                </a:solidFill>
                <a:latin typeface="Arial" panose="020B0604020202020204" pitchFamily="34" charset="0"/>
                <a:cs typeface="Arial" panose="020B0604020202020204" pitchFamily="34" charset="0"/>
              </a:rPr>
              <a:t> tab (write the desired text)</a:t>
            </a: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Click </a:t>
            </a:r>
            <a:r>
              <a:rPr lang="da-DK" altLang="da-DK" sz="1200" b="1" noProof="1">
                <a:solidFill>
                  <a:schemeClr val="tx1"/>
                </a:solidFill>
                <a:latin typeface="Arial" panose="020B0604020202020204" pitchFamily="34" charset="0"/>
                <a:cs typeface="Arial" panose="020B0604020202020204" pitchFamily="34" charset="0"/>
              </a:rPr>
              <a:t>Apply to All </a:t>
            </a:r>
            <a:r>
              <a:rPr lang="da-DK" altLang="da-DK" sz="1200" b="0" noProof="1">
                <a:solidFill>
                  <a:schemeClr val="tx1"/>
                </a:solidFill>
                <a:latin typeface="Arial" panose="020B0604020202020204" pitchFamily="34" charset="0"/>
                <a:cs typeface="Arial" panose="020B0604020202020204" pitchFamily="34" charset="0"/>
              </a:rPr>
              <a:t>or </a:t>
            </a:r>
            <a:r>
              <a:rPr lang="da-DK" altLang="da-DK" sz="1200" b="1" noProof="1">
                <a:solidFill>
                  <a:schemeClr val="tx1"/>
                </a:solidFill>
                <a:latin typeface="Arial" panose="020B0604020202020204" pitchFamily="34" charset="0"/>
                <a:cs typeface="Arial" panose="020B0604020202020204" pitchFamily="34" charset="0"/>
              </a:rPr>
              <a:t>Apply</a:t>
            </a:r>
            <a:r>
              <a:rPr lang="da-DK" altLang="da-DK" sz="1200" b="0" noProof="1">
                <a:solidFill>
                  <a:schemeClr val="tx1"/>
                </a:solidFill>
                <a:latin typeface="Arial" panose="020B0604020202020204" pitchFamily="34" charset="0"/>
                <a:cs typeface="Arial" panose="020B0604020202020204" pitchFamily="34" charset="0"/>
              </a:rPr>
              <a:t> if only used on one slide</a:t>
            </a:r>
            <a:br>
              <a:rPr lang="da-DK" altLang="da-DK" sz="900" b="0" noProof="1">
                <a:solidFill>
                  <a:schemeClr val="tx1"/>
                </a:solidFill>
                <a:latin typeface="Arial" panose="020B0604020202020204" pitchFamily="34" charset="0"/>
                <a:cs typeface="Arial" panose="020B0604020202020204" pitchFamily="34" charset="0"/>
              </a:rPr>
            </a:b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sz="1600" err="1">
                <a:latin typeface="Arial" panose="020B0604020202020204" pitchFamily="34" charset="0"/>
                <a:cs typeface="Arial" panose="020B0604020202020204" pitchFamily="34" charset="0"/>
              </a:rPr>
              <a:t>Gridlines</a:t>
            </a:r>
            <a:endParaRPr lang="da-DK" sz="1600">
              <a:latin typeface="Arial" panose="020B0604020202020204" pitchFamily="34" charset="0"/>
              <a:cs typeface="Arial" panose="020B0604020202020204" pitchFamily="34" charset="0"/>
            </a:endParaRPr>
          </a:p>
          <a:p>
            <a:pPr eaLnBrk="1" hangingPunct="1">
              <a:lnSpc>
                <a:spcPct val="100000"/>
              </a:lnSpc>
              <a:spcAft>
                <a:spcPts val="600"/>
              </a:spcAft>
              <a:defRPr/>
            </a:pPr>
            <a:r>
              <a:rPr lang="da-DK" altLang="da-DK" sz="1200" b="0" noProof="1">
                <a:solidFill>
                  <a:schemeClr val="tx1"/>
                </a:solidFill>
                <a:latin typeface="Arial" panose="020B0604020202020204" pitchFamily="34" charset="0"/>
                <a:cs typeface="Arial" panose="020B0604020202020204" pitchFamily="34" charset="0"/>
              </a:rPr>
              <a:t>Click the </a:t>
            </a:r>
            <a:r>
              <a:rPr lang="da-DK" altLang="da-DK" sz="1200" b="1" noProof="1">
                <a:solidFill>
                  <a:schemeClr val="tx1"/>
                </a:solidFill>
                <a:latin typeface="Arial" panose="020B0604020202020204" pitchFamily="34" charset="0"/>
                <a:cs typeface="Arial" panose="020B0604020202020204" pitchFamily="34" charset="0"/>
              </a:rPr>
              <a:t>View</a:t>
            </a:r>
            <a:r>
              <a:rPr lang="da-DK" altLang="da-DK" sz="1200" b="0" noProof="1">
                <a:solidFill>
                  <a:schemeClr val="tx1"/>
                </a:solidFill>
                <a:latin typeface="Arial" panose="020B0604020202020204" pitchFamily="34" charset="0"/>
                <a:cs typeface="Arial" panose="020B0604020202020204" pitchFamily="34" charset="0"/>
              </a:rPr>
              <a:t> tab and set tick mark next to </a:t>
            </a:r>
            <a:r>
              <a:rPr lang="da-DK" altLang="da-DK" sz="1200" b="1" noProof="1">
                <a:solidFill>
                  <a:schemeClr val="tx1"/>
                </a:solidFill>
                <a:latin typeface="Arial" panose="020B0604020202020204" pitchFamily="34" charset="0"/>
                <a:cs typeface="Arial" panose="020B0604020202020204" pitchFamily="34" charset="0"/>
              </a:rPr>
              <a:t>Guides</a:t>
            </a:r>
            <a:endParaRPr lang="da-DK" altLang="da-DK" sz="1200" b="0" noProof="1">
              <a:solidFill>
                <a:schemeClr val="tx1"/>
              </a:solidFill>
              <a:latin typeface="Arial" panose="020B0604020202020204" pitchFamily="34" charset="0"/>
              <a:cs typeface="Arial" panose="020B0604020202020204" pitchFamily="34" charset="0"/>
            </a:endParaRPr>
          </a:p>
          <a:p>
            <a:pPr eaLnBrk="1" hangingPunct="1">
              <a:lnSpc>
                <a:spcPct val="100000"/>
              </a:lnSpc>
              <a:spcAft>
                <a:spcPts val="600"/>
              </a:spcAft>
              <a:defRPr/>
            </a:pPr>
            <a:r>
              <a:rPr lang="da-DK" altLang="da-DK" sz="1200" b="1" noProof="1">
                <a:solidFill>
                  <a:schemeClr val="tx1"/>
                </a:solidFill>
                <a:latin typeface="Arial" panose="020B0604020202020204" pitchFamily="34" charset="0"/>
                <a:cs typeface="Arial" panose="020B0604020202020204" pitchFamily="34" charset="0"/>
              </a:rPr>
              <a:t>HINT: Alt + F9 </a:t>
            </a:r>
            <a:r>
              <a:rPr lang="da-DK" altLang="da-DK" sz="1200" b="0" noProof="1">
                <a:solidFill>
                  <a:schemeClr val="tx1"/>
                </a:solidFill>
                <a:latin typeface="Arial" panose="020B0604020202020204" pitchFamily="34" charset="0"/>
                <a:cs typeface="Arial" panose="020B0604020202020204" pitchFamily="34" charset="0"/>
              </a:rPr>
              <a:t>for quick view of guides</a:t>
            </a:r>
          </a:p>
          <a:p>
            <a:pPr eaLnBrk="1" hangingPunct="1">
              <a:lnSpc>
                <a:spcPct val="100000"/>
              </a:lnSpc>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64DBEAA-0DB8-8D4A-B98F-36F9404ECAEF}"/>
              </a:ext>
            </a:extLst>
          </p:cNvPr>
          <p:cNvPicPr>
            <a:picLocks noChangeAspect="1"/>
          </p:cNvPicPr>
          <p:nvPr userDrawn="1"/>
        </p:nvPicPr>
        <p:blipFill>
          <a:blip r:embed="rId2"/>
          <a:stretch>
            <a:fillRect/>
          </a:stretch>
        </p:blipFill>
        <p:spPr>
          <a:xfrm>
            <a:off x="3107691" y="4777577"/>
            <a:ext cx="337820" cy="371602"/>
          </a:xfrm>
          <a:prstGeom prst="rect">
            <a:avLst/>
          </a:prstGeom>
        </p:spPr>
      </p:pic>
      <p:pic>
        <p:nvPicPr>
          <p:cNvPr id="12" name="Picture 11">
            <a:extLst>
              <a:ext uri="{FF2B5EF4-FFF2-40B4-BE49-F238E27FC236}">
                <a16:creationId xmlns:a16="http://schemas.microsoft.com/office/drawing/2014/main" id="{46D06B6D-71E9-3846-B694-6DCA90702F8F}"/>
              </a:ext>
            </a:extLst>
          </p:cNvPr>
          <p:cNvPicPr>
            <a:picLocks noChangeAspect="1"/>
          </p:cNvPicPr>
          <p:nvPr userDrawn="1"/>
        </p:nvPicPr>
        <p:blipFill>
          <a:blip r:embed="rId3"/>
          <a:stretch>
            <a:fillRect/>
          </a:stretch>
        </p:blipFill>
        <p:spPr>
          <a:xfrm>
            <a:off x="3155654" y="3967049"/>
            <a:ext cx="608076" cy="337820"/>
          </a:xfrm>
          <a:prstGeom prst="rect">
            <a:avLst/>
          </a:prstGeom>
        </p:spPr>
      </p:pic>
      <p:pic>
        <p:nvPicPr>
          <p:cNvPr id="13" name="Picture 12">
            <a:extLst>
              <a:ext uri="{FF2B5EF4-FFF2-40B4-BE49-F238E27FC236}">
                <a16:creationId xmlns:a16="http://schemas.microsoft.com/office/drawing/2014/main" id="{3ED7E66E-93E4-0C48-80BE-60A45005774C}"/>
              </a:ext>
            </a:extLst>
          </p:cNvPr>
          <p:cNvPicPr>
            <a:picLocks noChangeAspect="1"/>
          </p:cNvPicPr>
          <p:nvPr userDrawn="1"/>
        </p:nvPicPr>
        <p:blipFill>
          <a:blip r:embed="rId4"/>
          <a:stretch>
            <a:fillRect/>
          </a:stretch>
        </p:blipFill>
        <p:spPr>
          <a:xfrm>
            <a:off x="7281785" y="1807403"/>
            <a:ext cx="736600" cy="266700"/>
          </a:xfrm>
          <a:prstGeom prst="rect">
            <a:avLst/>
          </a:prstGeom>
        </p:spPr>
      </p:pic>
      <p:pic>
        <p:nvPicPr>
          <p:cNvPr id="14" name="Picture 13">
            <a:extLst>
              <a:ext uri="{FF2B5EF4-FFF2-40B4-BE49-F238E27FC236}">
                <a16:creationId xmlns:a16="http://schemas.microsoft.com/office/drawing/2014/main" id="{DC83D3E1-8B82-EE45-8C31-4B388F1DB8EB}"/>
              </a:ext>
            </a:extLst>
          </p:cNvPr>
          <p:cNvPicPr>
            <a:picLocks noChangeAspect="1"/>
          </p:cNvPicPr>
          <p:nvPr userDrawn="1"/>
        </p:nvPicPr>
        <p:blipFill rotWithShape="1">
          <a:blip r:embed="rId5"/>
          <a:srcRect l="3901" t="45142" r="62601" b="9046"/>
          <a:stretch/>
        </p:blipFill>
        <p:spPr>
          <a:xfrm>
            <a:off x="7204344" y="3796898"/>
            <a:ext cx="421170" cy="395632"/>
          </a:xfrm>
          <a:prstGeom prst="rect">
            <a:avLst/>
          </a:prstGeom>
        </p:spPr>
      </p:pic>
      <p:pic>
        <p:nvPicPr>
          <p:cNvPr id="15" name="Picture 16">
            <a:extLst>
              <a:ext uri="{FF2B5EF4-FFF2-40B4-BE49-F238E27FC236}">
                <a16:creationId xmlns:a16="http://schemas.microsoft.com/office/drawing/2014/main" id="{C26EBEA4-4F9A-114A-B324-72CB4B441C88}"/>
              </a:ext>
            </a:extLst>
          </p:cNvPr>
          <p:cNvPicPr>
            <a:picLocks noChangeAspect="1"/>
          </p:cNvPicPr>
          <p:nvPr userDrawn="1"/>
        </p:nvPicPr>
        <p:blipFill>
          <a:blip r:embed="rId6"/>
          <a:stretch>
            <a:fillRect/>
          </a:stretch>
        </p:blipFill>
        <p:spPr>
          <a:xfrm>
            <a:off x="3072296" y="5621887"/>
            <a:ext cx="508000" cy="787400"/>
          </a:xfrm>
          <a:prstGeom prst="rect">
            <a:avLst/>
          </a:prstGeom>
        </p:spPr>
      </p:pic>
      <p:pic>
        <p:nvPicPr>
          <p:cNvPr id="16" name="Picture 20">
            <a:extLst>
              <a:ext uri="{FF2B5EF4-FFF2-40B4-BE49-F238E27FC236}">
                <a16:creationId xmlns:a16="http://schemas.microsoft.com/office/drawing/2014/main" id="{7AC8BA73-346D-784A-89CC-42D3BE8889EF}"/>
              </a:ext>
            </a:extLst>
          </p:cNvPr>
          <p:cNvPicPr>
            <a:picLocks noChangeAspect="1"/>
          </p:cNvPicPr>
          <p:nvPr userDrawn="1"/>
        </p:nvPicPr>
        <p:blipFill>
          <a:blip r:embed="rId7"/>
          <a:stretch>
            <a:fillRect/>
          </a:stretch>
        </p:blipFill>
        <p:spPr>
          <a:xfrm>
            <a:off x="7276760" y="2983250"/>
            <a:ext cx="800100" cy="253365"/>
          </a:xfrm>
          <a:prstGeom prst="rect">
            <a:avLst/>
          </a:prstGeom>
        </p:spPr>
      </p:pic>
      <p:pic>
        <p:nvPicPr>
          <p:cNvPr id="17" name="Picture 19">
            <a:extLst>
              <a:ext uri="{FF2B5EF4-FFF2-40B4-BE49-F238E27FC236}">
                <a16:creationId xmlns:a16="http://schemas.microsoft.com/office/drawing/2014/main" id="{FA8DD67E-D0B2-6A4B-B938-54BADA8BDE01}"/>
              </a:ext>
            </a:extLst>
          </p:cNvPr>
          <p:cNvPicPr>
            <a:picLocks noChangeAspect="1"/>
          </p:cNvPicPr>
          <p:nvPr userDrawn="1"/>
        </p:nvPicPr>
        <p:blipFill>
          <a:blip r:embed="rId8"/>
          <a:stretch>
            <a:fillRect/>
          </a:stretch>
        </p:blipFill>
        <p:spPr>
          <a:xfrm>
            <a:off x="7280478" y="5054909"/>
            <a:ext cx="419100" cy="736600"/>
          </a:xfrm>
          <a:prstGeom prst="rect">
            <a:avLst/>
          </a:prstGeom>
        </p:spPr>
      </p:pic>
    </p:spTree>
    <p:extLst>
      <p:ext uri="{BB962C8B-B14F-4D97-AF65-F5344CB8AC3E}">
        <p14:creationId xmlns:p14="http://schemas.microsoft.com/office/powerpoint/2010/main" val="12429303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00E31FE-9BC0-4B9C-817C-60726191076B}"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6D46F5-C691-47B8-84CA-A267522970EB}" type="slidenum">
              <a:rPr lang="en-GB" smtClean="0"/>
              <a:t>‹#›</a:t>
            </a:fld>
            <a:endParaRPr lang="en-GB"/>
          </a:p>
        </p:txBody>
      </p:sp>
      <p:pic>
        <p:nvPicPr>
          <p:cNvPr id="7" name="Picture 6"/>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14487" y="389732"/>
            <a:ext cx="2844800" cy="762000"/>
          </a:xfrm>
          <a:prstGeom prst="rect">
            <a:avLst/>
          </a:prstGeom>
          <a:noFill/>
          <a:ln>
            <a:noFill/>
          </a:ln>
        </p:spPr>
      </p:pic>
    </p:spTree>
    <p:extLst>
      <p:ext uri="{BB962C8B-B14F-4D97-AF65-F5344CB8AC3E}">
        <p14:creationId xmlns:p14="http://schemas.microsoft.com/office/powerpoint/2010/main" val="33833909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0E31FE-9BC0-4B9C-817C-60726191076B}"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6D46F5-C691-47B8-84CA-A267522970EB}" type="slidenum">
              <a:rPr lang="en-GB" smtClean="0"/>
              <a:t>‹#›</a:t>
            </a:fld>
            <a:endParaRPr lang="en-GB"/>
          </a:p>
        </p:txBody>
      </p:sp>
    </p:spTree>
    <p:extLst>
      <p:ext uri="{BB962C8B-B14F-4D97-AF65-F5344CB8AC3E}">
        <p14:creationId xmlns:p14="http://schemas.microsoft.com/office/powerpoint/2010/main" val="38216141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0E31FE-9BC0-4B9C-817C-60726191076B}"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6D46F5-C691-47B8-84CA-A267522970EB}" type="slidenum">
              <a:rPr lang="en-GB" smtClean="0"/>
              <a:t>‹#›</a:t>
            </a:fld>
            <a:endParaRPr lang="en-GB"/>
          </a:p>
        </p:txBody>
      </p:sp>
    </p:spTree>
    <p:extLst>
      <p:ext uri="{BB962C8B-B14F-4D97-AF65-F5344CB8AC3E}">
        <p14:creationId xmlns:p14="http://schemas.microsoft.com/office/powerpoint/2010/main" val="6748469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0E31FE-9BC0-4B9C-817C-60726191076B}" type="datetimeFigureOut">
              <a:rPr lang="en-GB" smtClean="0"/>
              <a:t>30/03/2023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6D46F5-C691-47B8-84CA-A267522970EB}" type="slidenum">
              <a:rPr lang="en-GB" smtClean="0"/>
              <a:t>‹#›</a:t>
            </a:fld>
            <a:endParaRPr lang="en-GB"/>
          </a:p>
        </p:txBody>
      </p:sp>
    </p:spTree>
    <p:extLst>
      <p:ext uri="{BB962C8B-B14F-4D97-AF65-F5344CB8AC3E}">
        <p14:creationId xmlns:p14="http://schemas.microsoft.com/office/powerpoint/2010/main" val="18521957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0E31FE-9BC0-4B9C-817C-60726191076B}" type="datetimeFigureOut">
              <a:rPr lang="en-GB" smtClean="0"/>
              <a:t>30/03/2023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6D46F5-C691-47B8-84CA-A267522970EB}" type="slidenum">
              <a:rPr lang="en-GB" smtClean="0"/>
              <a:t>‹#›</a:t>
            </a:fld>
            <a:endParaRPr lang="en-GB"/>
          </a:p>
        </p:txBody>
      </p:sp>
    </p:spTree>
    <p:extLst>
      <p:ext uri="{BB962C8B-B14F-4D97-AF65-F5344CB8AC3E}">
        <p14:creationId xmlns:p14="http://schemas.microsoft.com/office/powerpoint/2010/main" val="32127938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0E31FE-9BC0-4B9C-817C-60726191076B}" type="datetimeFigureOut">
              <a:rPr lang="en-GB" smtClean="0"/>
              <a:t>30/03/2023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6D46F5-C691-47B8-84CA-A267522970EB}" type="slidenum">
              <a:rPr lang="en-GB" smtClean="0"/>
              <a:t>‹#›</a:t>
            </a:fld>
            <a:endParaRPr lang="en-GB"/>
          </a:p>
        </p:txBody>
      </p:sp>
    </p:spTree>
    <p:extLst>
      <p:ext uri="{BB962C8B-B14F-4D97-AF65-F5344CB8AC3E}">
        <p14:creationId xmlns:p14="http://schemas.microsoft.com/office/powerpoint/2010/main" val="36507677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0E31FE-9BC0-4B9C-817C-60726191076B}" type="datetimeFigureOut">
              <a:rPr lang="en-GB" smtClean="0"/>
              <a:t>30/03/2023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6D46F5-C691-47B8-84CA-A267522970EB}" type="slidenum">
              <a:rPr lang="en-GB" smtClean="0"/>
              <a:t>‹#›</a:t>
            </a:fld>
            <a:endParaRPr lang="en-GB"/>
          </a:p>
        </p:txBody>
      </p:sp>
    </p:spTree>
    <p:extLst>
      <p:ext uri="{BB962C8B-B14F-4D97-AF65-F5344CB8AC3E}">
        <p14:creationId xmlns:p14="http://schemas.microsoft.com/office/powerpoint/2010/main" val="830391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BEC74E-85C4-FD4A-ADCD-F68FCCD62B6B}"/>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C818D588-9CF1-AC4B-AA40-F3AA7180A13D}"/>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949D0716-FCE9-FF47-9ABE-434154D75C76}"/>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515577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0E31FE-9BC0-4B9C-817C-60726191076B}" type="datetimeFigureOut">
              <a:rPr lang="en-GB" smtClean="0"/>
              <a:t>30/03/2023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6D46F5-C691-47B8-84CA-A267522970EB}" type="slidenum">
              <a:rPr lang="en-GB" smtClean="0"/>
              <a:t>‹#›</a:t>
            </a:fld>
            <a:endParaRPr lang="en-GB"/>
          </a:p>
        </p:txBody>
      </p:sp>
    </p:spTree>
    <p:extLst>
      <p:ext uri="{BB962C8B-B14F-4D97-AF65-F5344CB8AC3E}">
        <p14:creationId xmlns:p14="http://schemas.microsoft.com/office/powerpoint/2010/main" val="4495587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0E31FE-9BC0-4B9C-817C-60726191076B}" type="datetimeFigureOut">
              <a:rPr lang="en-GB" smtClean="0"/>
              <a:t>30/03/2023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6D46F5-C691-47B8-84CA-A267522970EB}" type="slidenum">
              <a:rPr lang="en-GB" smtClean="0"/>
              <a:t>‹#›</a:t>
            </a:fld>
            <a:endParaRPr lang="en-GB"/>
          </a:p>
        </p:txBody>
      </p:sp>
    </p:spTree>
    <p:extLst>
      <p:ext uri="{BB962C8B-B14F-4D97-AF65-F5344CB8AC3E}">
        <p14:creationId xmlns:p14="http://schemas.microsoft.com/office/powerpoint/2010/main" val="38671487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0E31FE-9BC0-4B9C-817C-60726191076B}"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6D46F5-C691-47B8-84CA-A267522970EB}" type="slidenum">
              <a:rPr lang="en-GB" smtClean="0"/>
              <a:t>‹#›</a:t>
            </a:fld>
            <a:endParaRPr lang="en-GB"/>
          </a:p>
        </p:txBody>
      </p:sp>
    </p:spTree>
    <p:extLst>
      <p:ext uri="{BB962C8B-B14F-4D97-AF65-F5344CB8AC3E}">
        <p14:creationId xmlns:p14="http://schemas.microsoft.com/office/powerpoint/2010/main" val="40323289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0E31FE-9BC0-4B9C-817C-60726191076B}"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6D46F5-C691-47B8-84CA-A267522970EB}" type="slidenum">
              <a:rPr lang="en-GB" smtClean="0"/>
              <a:t>‹#›</a:t>
            </a:fld>
            <a:endParaRPr lang="en-GB"/>
          </a:p>
        </p:txBody>
      </p:sp>
    </p:spTree>
    <p:extLst>
      <p:ext uri="{BB962C8B-B14F-4D97-AF65-F5344CB8AC3E}">
        <p14:creationId xmlns:p14="http://schemas.microsoft.com/office/powerpoint/2010/main" val="21761642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resentation slide 36p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47976" b="11837"/>
          <a:stretch/>
        </p:blipFill>
        <p:spPr>
          <a:xfrm>
            <a:off x="7761329" y="3573016"/>
            <a:ext cx="4430672" cy="3284984"/>
          </a:xfrm>
          <a:prstGeom prst="rect">
            <a:avLst/>
          </a:prstGeom>
        </p:spPr>
      </p:pic>
      <p:sp>
        <p:nvSpPr>
          <p:cNvPr id="9" name="Title 1"/>
          <p:cNvSpPr>
            <a:spLocks noGrp="1"/>
          </p:cNvSpPr>
          <p:nvPr>
            <p:ph type="title" hasCustomPrompt="1"/>
          </p:nvPr>
        </p:nvSpPr>
        <p:spPr>
          <a:xfrm>
            <a:off x="645460" y="2636912"/>
            <a:ext cx="11115169" cy="864096"/>
          </a:xfrm>
        </p:spPr>
        <p:txBody>
          <a:bodyPr/>
          <a:lstStyle>
            <a:lvl1pPr>
              <a:spcAft>
                <a:spcPts val="2400"/>
              </a:spcAft>
              <a:defRPr sz="3200">
                <a:solidFill>
                  <a:srgbClr val="005EB8"/>
                </a:solidFill>
              </a:defRPr>
            </a:lvl1pPr>
          </a:lstStyle>
          <a:p>
            <a:pPr>
              <a:spcAft>
                <a:spcPts val="2400"/>
              </a:spcAft>
            </a:pPr>
            <a:r>
              <a:rPr lang="en-GB" sz="3600" b="1">
                <a:solidFill>
                  <a:srgbClr val="005EB8"/>
                </a:solidFill>
                <a:latin typeface="Arial" panose="020B0604020202020204" pitchFamily="34" charset="0"/>
                <a:cs typeface="Arial" panose="020B0604020202020204" pitchFamily="34" charset="0"/>
              </a:rPr>
              <a:t>Presentation title slide 36pt</a:t>
            </a:r>
            <a:endParaRPr lang="en-GB"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7336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resentation/Presenter slide 36pt/24p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5460" y="2636912"/>
            <a:ext cx="11115169" cy="792088"/>
          </a:xfrm>
        </p:spPr>
        <p:txBody>
          <a:bodyPr/>
          <a:lstStyle>
            <a:lvl1pPr>
              <a:spcAft>
                <a:spcPts val="2400"/>
              </a:spcAft>
              <a:defRPr sz="3200"/>
            </a:lvl1pPr>
          </a:lstStyle>
          <a:p>
            <a:pPr>
              <a:spcAft>
                <a:spcPts val="2400"/>
              </a:spcAft>
            </a:pPr>
            <a:r>
              <a:rPr lang="en-GB" sz="3600" b="1">
                <a:solidFill>
                  <a:srgbClr val="005EB8"/>
                </a:solidFill>
                <a:latin typeface="Arial" panose="020B0604020202020204" pitchFamily="34" charset="0"/>
                <a:cs typeface="Arial" panose="020B0604020202020204" pitchFamily="34" charset="0"/>
              </a:rPr>
              <a:t>Presentation title slide 36pt</a:t>
            </a:r>
            <a:endParaRPr lang="en-GB" sz="3600">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47976" b="11837"/>
          <a:stretch/>
        </p:blipFill>
        <p:spPr>
          <a:xfrm>
            <a:off x="7761329" y="3573016"/>
            <a:ext cx="4430672" cy="3284984"/>
          </a:xfrm>
          <a:prstGeom prst="rect">
            <a:avLst/>
          </a:prstGeom>
        </p:spPr>
      </p:pic>
      <p:sp>
        <p:nvSpPr>
          <p:cNvPr id="8" name="Text Placeholder 7"/>
          <p:cNvSpPr>
            <a:spLocks noGrp="1"/>
          </p:cNvSpPr>
          <p:nvPr>
            <p:ph type="body" sz="quarter" idx="10" hasCustomPrompt="1"/>
          </p:nvPr>
        </p:nvSpPr>
        <p:spPr>
          <a:xfrm>
            <a:off x="667483" y="3501008"/>
            <a:ext cx="6527667" cy="1440160"/>
          </a:xfrm>
        </p:spPr>
        <p:txBody>
          <a:bodyPr>
            <a:noAutofit/>
          </a:bodyPr>
          <a:lstStyle>
            <a:lvl1pPr marL="0" indent="0">
              <a:buNone/>
              <a:defRPr sz="2400" b="1" baseline="0"/>
            </a:lvl1pPr>
          </a:lstStyle>
          <a:p>
            <a:pPr lvl="0"/>
            <a:r>
              <a:rPr lang="en-GB"/>
              <a:t>Presenter name 24pt</a:t>
            </a:r>
            <a:br>
              <a:rPr lang="en-GB"/>
            </a:br>
            <a:r>
              <a:rPr lang="en-GB"/>
              <a:t>Presenter job title</a:t>
            </a:r>
            <a:br>
              <a:rPr lang="en-GB"/>
            </a:br>
            <a:r>
              <a:rPr lang="en-GB"/>
              <a:t>Date</a:t>
            </a:r>
          </a:p>
        </p:txBody>
      </p:sp>
    </p:spTree>
    <p:extLst>
      <p:ext uri="{BB962C8B-B14F-4D97-AF65-F5344CB8AC3E}">
        <p14:creationId xmlns:p14="http://schemas.microsoft.com/office/powerpoint/2010/main" val="1141750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pter/breaker slide 36p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5460" y="2636912"/>
            <a:ext cx="11115169" cy="1224136"/>
          </a:xfrm>
        </p:spPr>
        <p:txBody>
          <a:bodyPr/>
          <a:lstStyle>
            <a:lvl1pPr>
              <a:spcAft>
                <a:spcPts val="2400"/>
              </a:spcAft>
              <a:defRPr sz="3200"/>
            </a:lvl1pPr>
          </a:lstStyle>
          <a:p>
            <a:pPr>
              <a:spcAft>
                <a:spcPts val="2400"/>
              </a:spcAft>
            </a:pPr>
            <a:r>
              <a:rPr lang="en-GB" sz="3600" b="1">
                <a:solidFill>
                  <a:srgbClr val="005EB8"/>
                </a:solidFill>
                <a:latin typeface="Arial" panose="020B0604020202020204" pitchFamily="34" charset="0"/>
                <a:cs typeface="Arial" panose="020B0604020202020204" pitchFamily="34" charset="0"/>
              </a:rPr>
              <a:t>Chapter/breaker/question </a:t>
            </a:r>
            <a:br>
              <a:rPr lang="en-GB" sz="3600" b="1">
                <a:solidFill>
                  <a:srgbClr val="005EB8"/>
                </a:solidFill>
                <a:latin typeface="Arial" panose="020B0604020202020204" pitchFamily="34" charset="0"/>
                <a:cs typeface="Arial" panose="020B0604020202020204" pitchFamily="34" charset="0"/>
              </a:rPr>
            </a:br>
            <a:r>
              <a:rPr lang="en-GB" sz="3600" b="1">
                <a:solidFill>
                  <a:srgbClr val="005EB8"/>
                </a:solidFill>
                <a:latin typeface="Arial" panose="020B0604020202020204" pitchFamily="34" charset="0"/>
                <a:cs typeface="Arial" panose="020B0604020202020204" pitchFamily="34" charset="0"/>
              </a:rPr>
              <a:t>slide 36pt</a:t>
            </a: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47976" b="11837"/>
          <a:stretch/>
        </p:blipFill>
        <p:spPr>
          <a:xfrm>
            <a:off x="7761329" y="3573016"/>
            <a:ext cx="4430672" cy="3284984"/>
          </a:xfrm>
          <a:prstGeom prst="rect">
            <a:avLst/>
          </a:prstGeom>
        </p:spPr>
      </p:pic>
    </p:spTree>
    <p:extLst>
      <p:ext uri="{BB962C8B-B14F-4D97-AF65-F5344CB8AC3E}">
        <p14:creationId xmlns:p14="http://schemas.microsoft.com/office/powerpoint/2010/main" val="32336028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Content slide v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688490" y="2420889"/>
            <a:ext cx="11072140" cy="3528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664335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v2">
    <p:spTree>
      <p:nvGrpSpPr>
        <p:cNvPr id="1" name=""/>
        <p:cNvGrpSpPr/>
        <p:nvPr/>
      </p:nvGrpSpPr>
      <p:grpSpPr>
        <a:xfrm>
          <a:off x="0" y="0"/>
          <a:ext cx="0" cy="0"/>
          <a:chOff x="0" y="0"/>
          <a:chExt cx="0" cy="0"/>
        </a:xfrm>
      </p:grpSpPr>
      <p:sp>
        <p:nvSpPr>
          <p:cNvPr id="3" name="Rectangle 2"/>
          <p:cNvSpPr/>
          <p:nvPr userDrawn="1"/>
        </p:nvSpPr>
        <p:spPr>
          <a:xfrm>
            <a:off x="0" y="12541"/>
            <a:ext cx="12192000" cy="5864733"/>
          </a:xfrm>
          <a:prstGeom prst="rect">
            <a:avLst/>
          </a:prstGeom>
          <a:solidFill>
            <a:srgbClr val="005EB8"/>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pic>
        <p:nvPicPr>
          <p:cNvPr id="4" name="Picture 2" descr="K:\HRODCOMM-C&amp;E_Design\PHOTO LIBRARY\6. LOGOS\1. KCHFT_Kent Community Health Foundation Trust\LOGO 2017\KCHFT\Professional Use\Kent Community Health NHS Foundation Trust RGB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00257" y="365026"/>
            <a:ext cx="3317604" cy="74374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717177" y="2420890"/>
            <a:ext cx="11043452" cy="331236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066914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Content slide v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9891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E11A-CC06-FB48-834F-BCACE1CC9AE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FCF8B14-D93E-4A4C-BD58-307144294D41}"/>
              </a:ext>
            </a:extLst>
          </p:cNvPr>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E98094B-7506-C242-9C70-CDF72D6FD2A0}"/>
              </a:ext>
            </a:extLst>
          </p:cNvPr>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88430A6-84A1-4542-9BA0-C12A0C456F64}"/>
              </a:ext>
            </a:extLst>
          </p:cNvPr>
          <p:cNvSpPr>
            <a:spLocks noGrp="1"/>
          </p:cNvSpPr>
          <p:nvPr>
            <p:ph type="dt" sz="half" idx="10"/>
          </p:nvPr>
        </p:nvSpPr>
        <p:spPr/>
        <p:txBody>
          <a:bodyPr/>
          <a:lstStyle/>
          <a:p>
            <a:fld id="{634E4A8A-2F73-6648-8D71-D14DED53B234}" type="datetimeFigureOut">
              <a:rPr lang="en-US" smtClean="0"/>
              <a:t>3/30/2023</a:t>
            </a:fld>
            <a:endParaRPr lang="en-US"/>
          </a:p>
        </p:txBody>
      </p:sp>
      <p:sp>
        <p:nvSpPr>
          <p:cNvPr id="6" name="Footer Placeholder 5">
            <a:extLst>
              <a:ext uri="{FF2B5EF4-FFF2-40B4-BE49-F238E27FC236}">
                <a16:creationId xmlns:a16="http://schemas.microsoft.com/office/drawing/2014/main" id="{FE68413D-F8E0-9948-A790-AFE64BC27D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815075-3F7E-644A-873E-214D399DEFBE}"/>
              </a:ext>
            </a:extLst>
          </p:cNvPr>
          <p:cNvSpPr>
            <a:spLocks noGrp="1"/>
          </p:cNvSpPr>
          <p:nvPr>
            <p:ph type="sldNum" sz="quarter" idx="12"/>
          </p:nvPr>
        </p:nvSpPr>
        <p:spPr/>
        <p:txBody>
          <a:bodyPr/>
          <a:lstStyle/>
          <a:p>
            <a:fld id="{893F68ED-3D63-214A-AC1C-36E5601A95BD}" type="slidenum">
              <a:rPr lang="en-US" smtClean="0"/>
              <a:t>‹#›</a:t>
            </a:fld>
            <a:endParaRPr lang="en-US"/>
          </a:p>
        </p:txBody>
      </p:sp>
    </p:spTree>
    <p:extLst>
      <p:ext uri="{BB962C8B-B14F-4D97-AF65-F5344CB8AC3E}">
        <p14:creationId xmlns:p14="http://schemas.microsoft.com/office/powerpoint/2010/main" val="27193485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6141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rategy with enablers">
    <p:spTree>
      <p:nvGrpSpPr>
        <p:cNvPr id="1" name=""/>
        <p:cNvGrpSpPr/>
        <p:nvPr/>
      </p:nvGrpSpPr>
      <p:grpSpPr>
        <a:xfrm>
          <a:off x="0" y="0"/>
          <a:ext cx="0" cy="0"/>
          <a:chOff x="0" y="0"/>
          <a:chExt cx="0" cy="0"/>
        </a:xfrm>
      </p:grpSpPr>
      <p:grpSp>
        <p:nvGrpSpPr>
          <p:cNvPr id="52" name="Group 51"/>
          <p:cNvGrpSpPr/>
          <p:nvPr userDrawn="1"/>
        </p:nvGrpSpPr>
        <p:grpSpPr>
          <a:xfrm>
            <a:off x="689696" y="4301753"/>
            <a:ext cx="11328400" cy="1782291"/>
            <a:chOff x="517272" y="4077072"/>
            <a:chExt cx="8496300" cy="1782291"/>
          </a:xfrm>
        </p:grpSpPr>
        <p:sp>
          <p:nvSpPr>
            <p:cNvPr id="4" name="Rounded Rectangle 3"/>
            <p:cNvSpPr/>
            <p:nvPr userDrawn="1"/>
          </p:nvSpPr>
          <p:spPr>
            <a:xfrm>
              <a:off x="671197" y="4107199"/>
              <a:ext cx="1627799" cy="1687552"/>
            </a:xfrm>
            <a:prstGeom prst="roundRect">
              <a:avLst>
                <a:gd name="adj" fmla="val 272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defRPr/>
              </a:pPr>
              <a:r>
                <a:rPr lang="en-GB" sz="1400" b="1">
                  <a:solidFill>
                    <a:srgbClr val="005EB8"/>
                  </a:solidFill>
                  <a:latin typeface="Arial" panose="020B0604020202020204" pitchFamily="34" charset="0"/>
                  <a:cs typeface="Arial" panose="020B0604020202020204" pitchFamily="34" charset="0"/>
                </a:rPr>
                <a:t>Digital – </a:t>
              </a:r>
              <a:br>
                <a:rPr lang="en-GB" sz="1400" b="1">
                  <a:solidFill>
                    <a:srgbClr val="005EB8"/>
                  </a:solidFill>
                  <a:latin typeface="Arial" panose="020B0604020202020204" pitchFamily="34" charset="0"/>
                  <a:cs typeface="Arial" panose="020B0604020202020204" pitchFamily="34" charset="0"/>
                </a:rPr>
              </a:br>
              <a:r>
                <a:rPr lang="en-GB" sz="1400" b="0">
                  <a:solidFill>
                    <a:srgbClr val="005EB8"/>
                  </a:solidFill>
                  <a:latin typeface="Arial" panose="020B0604020202020204" pitchFamily="34" charset="0"/>
                  <a:cs typeface="Arial" panose="020B0604020202020204" pitchFamily="34" charset="0"/>
                </a:rPr>
                <a:t>having accessible and integrated technology.</a:t>
              </a:r>
            </a:p>
          </p:txBody>
        </p:sp>
        <p:sp>
          <p:nvSpPr>
            <p:cNvPr id="5" name="Rounded Rectangle 4"/>
            <p:cNvSpPr/>
            <p:nvPr userDrawn="1"/>
          </p:nvSpPr>
          <p:spPr>
            <a:xfrm>
              <a:off x="2638215" y="4196849"/>
              <a:ext cx="1884637" cy="1502008"/>
            </a:xfrm>
            <a:prstGeom prst="roundRect">
              <a:avLst>
                <a:gd name="adj" fmla="val 41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defRPr/>
              </a:pPr>
              <a:r>
                <a:rPr lang="en-GB" sz="1400" b="1">
                  <a:solidFill>
                    <a:srgbClr val="005EB8"/>
                  </a:solidFill>
                  <a:latin typeface="Arial" panose="020B0604020202020204" pitchFamily="34" charset="0"/>
                  <a:cs typeface="Arial" panose="020B0604020202020204" pitchFamily="34" charset="0"/>
                </a:rPr>
                <a:t>People – </a:t>
              </a:r>
              <a:br>
                <a:rPr lang="en-GB" sz="1400" b="1">
                  <a:solidFill>
                    <a:srgbClr val="005EB8"/>
                  </a:solidFill>
                  <a:latin typeface="Arial" panose="020B0604020202020204" pitchFamily="34" charset="0"/>
                  <a:cs typeface="Arial" panose="020B0604020202020204" pitchFamily="34" charset="0"/>
                </a:rPr>
              </a:br>
              <a:r>
                <a:rPr lang="en-GB" sz="1400" b="0">
                  <a:solidFill>
                    <a:srgbClr val="005EB8"/>
                  </a:solidFill>
                  <a:latin typeface="Arial" panose="020B0604020202020204" pitchFamily="34" charset="0"/>
                  <a:cs typeface="Arial" panose="020B0604020202020204" pitchFamily="34" charset="0"/>
                </a:rPr>
                <a:t>engaging, developing and valuing our people.</a:t>
              </a:r>
            </a:p>
          </p:txBody>
        </p:sp>
        <p:sp>
          <p:nvSpPr>
            <p:cNvPr id="6" name="Rounded Rectangle 5"/>
            <p:cNvSpPr/>
            <p:nvPr userDrawn="1"/>
          </p:nvSpPr>
          <p:spPr>
            <a:xfrm>
              <a:off x="4504609" y="4271521"/>
              <a:ext cx="1908826" cy="1587842"/>
            </a:xfrm>
            <a:prstGeom prst="roundRect">
              <a:avLst>
                <a:gd name="adj" fmla="val 41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defRPr/>
              </a:pPr>
              <a:r>
                <a:rPr lang="en-GB" sz="1400" b="1">
                  <a:solidFill>
                    <a:srgbClr val="005EB8"/>
                  </a:solidFill>
                  <a:latin typeface="Arial" panose="020B0604020202020204" pitchFamily="34" charset="0"/>
                  <a:cs typeface="Arial" panose="020B0604020202020204" pitchFamily="34" charset="0"/>
                </a:rPr>
                <a:t>Environmental sustainability – </a:t>
              </a:r>
              <a:r>
                <a:rPr lang="en-GB" sz="1400" b="0">
                  <a:solidFill>
                    <a:srgbClr val="005EB8"/>
                  </a:solidFill>
                  <a:latin typeface="Arial" panose="020B0604020202020204" pitchFamily="34" charset="0"/>
                  <a:cs typeface="Arial" panose="020B0604020202020204" pitchFamily="34" charset="0"/>
                </a:rPr>
                <a:t>improving our environmental impact.</a:t>
              </a:r>
            </a:p>
          </p:txBody>
        </p:sp>
        <p:sp>
          <p:nvSpPr>
            <p:cNvPr id="7" name="Rounded Rectangle 6"/>
            <p:cNvSpPr/>
            <p:nvPr userDrawn="1"/>
          </p:nvSpPr>
          <p:spPr>
            <a:xfrm>
              <a:off x="6472894" y="4077072"/>
              <a:ext cx="2033480" cy="1575792"/>
            </a:xfrm>
            <a:prstGeom prst="roundRect">
              <a:avLst>
                <a:gd name="adj" fmla="val 41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defRPr/>
              </a:pPr>
              <a:r>
                <a:rPr lang="en-GB" sz="1400" b="1">
                  <a:solidFill>
                    <a:srgbClr val="005EB8"/>
                  </a:solidFill>
                  <a:latin typeface="Arial" panose="020B0604020202020204" pitchFamily="34" charset="0"/>
                  <a:cs typeface="Arial" panose="020B0604020202020204" pitchFamily="34" charset="0"/>
                </a:rPr>
                <a:t>System leadership –</a:t>
              </a:r>
              <a:r>
                <a:rPr lang="en-GB" sz="1400" b="0">
                  <a:solidFill>
                    <a:srgbClr val="005EB8"/>
                  </a:solidFill>
                  <a:latin typeface="Arial" panose="020B0604020202020204" pitchFamily="34" charset="0"/>
                  <a:cs typeface="Arial" panose="020B0604020202020204" pitchFamily="34" charset="0"/>
                </a:rPr>
                <a:t>improving population health and wellbeing.</a:t>
              </a:r>
            </a:p>
          </p:txBody>
        </p:sp>
        <p:sp>
          <p:nvSpPr>
            <p:cNvPr id="8" name="Title 1"/>
            <p:cNvSpPr txBox="1">
              <a:spLocks/>
            </p:cNvSpPr>
            <p:nvPr userDrawn="1"/>
          </p:nvSpPr>
          <p:spPr bwMode="auto">
            <a:xfrm>
              <a:off x="517272" y="4113267"/>
              <a:ext cx="84963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defTabSz="914400" eaLnBrk="1" fontAlgn="base" hangingPunct="1">
                <a:spcBef>
                  <a:spcPct val="0"/>
                </a:spcBef>
                <a:spcAft>
                  <a:spcPct val="0"/>
                </a:spcAft>
              </a:pPr>
              <a:r>
                <a:rPr lang="en-GB" altLang="en-US" sz="1900" b="1">
                  <a:solidFill>
                    <a:srgbClr val="005EB8"/>
                  </a:solidFill>
                  <a:latin typeface="Arial "/>
                </a:rPr>
                <a:t>Our enablers</a:t>
              </a:r>
            </a:p>
          </p:txBody>
        </p:sp>
        <p:sp>
          <p:nvSpPr>
            <p:cNvPr id="9" name="Oval 8"/>
            <p:cNvSpPr/>
            <p:nvPr userDrawn="1"/>
          </p:nvSpPr>
          <p:spPr>
            <a:xfrm>
              <a:off x="633159" y="4611311"/>
              <a:ext cx="80963" cy="80962"/>
            </a:xfrm>
            <a:prstGeom prst="ellipse">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sz="1800">
                <a:solidFill>
                  <a:prstClr val="white"/>
                </a:solidFill>
              </a:endParaRPr>
            </a:p>
          </p:txBody>
        </p:sp>
        <p:sp>
          <p:nvSpPr>
            <p:cNvPr id="10" name="Oval 9"/>
            <p:cNvSpPr/>
            <p:nvPr userDrawn="1"/>
          </p:nvSpPr>
          <p:spPr>
            <a:xfrm>
              <a:off x="2586527" y="4616435"/>
              <a:ext cx="80962" cy="80963"/>
            </a:xfrm>
            <a:prstGeom prst="ellipse">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sz="1800">
                <a:solidFill>
                  <a:prstClr val="white"/>
                </a:solidFill>
              </a:endParaRPr>
            </a:p>
          </p:txBody>
        </p:sp>
        <p:sp>
          <p:nvSpPr>
            <p:cNvPr id="11" name="Oval 10"/>
            <p:cNvSpPr/>
            <p:nvPr userDrawn="1"/>
          </p:nvSpPr>
          <p:spPr>
            <a:xfrm>
              <a:off x="4463608" y="4611311"/>
              <a:ext cx="80962" cy="80962"/>
            </a:xfrm>
            <a:prstGeom prst="ellipse">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sz="1800">
                <a:solidFill>
                  <a:prstClr val="white"/>
                </a:solidFill>
              </a:endParaRPr>
            </a:p>
          </p:txBody>
        </p:sp>
        <p:sp>
          <p:nvSpPr>
            <p:cNvPr id="12" name="Oval 11"/>
            <p:cNvSpPr/>
            <p:nvPr userDrawn="1"/>
          </p:nvSpPr>
          <p:spPr>
            <a:xfrm>
              <a:off x="6422400" y="4611311"/>
              <a:ext cx="80962" cy="80962"/>
            </a:xfrm>
            <a:prstGeom prst="ellipse">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sz="1800">
                <a:solidFill>
                  <a:prstClr val="white"/>
                </a:solidFill>
              </a:endParaRPr>
            </a:p>
          </p:txBody>
        </p:sp>
      </p:grpSp>
      <p:grpSp>
        <p:nvGrpSpPr>
          <p:cNvPr id="14" name="Group 13"/>
          <p:cNvGrpSpPr/>
          <p:nvPr userDrawn="1"/>
        </p:nvGrpSpPr>
        <p:grpSpPr>
          <a:xfrm>
            <a:off x="7694400" y="1268760"/>
            <a:ext cx="4371024" cy="2260952"/>
            <a:chOff x="5740320" y="1227138"/>
            <a:chExt cx="3062368" cy="2069014"/>
          </a:xfrm>
        </p:grpSpPr>
        <p:grpSp>
          <p:nvGrpSpPr>
            <p:cNvPr id="15" name="Group 14"/>
            <p:cNvGrpSpPr/>
            <p:nvPr userDrawn="1"/>
          </p:nvGrpSpPr>
          <p:grpSpPr>
            <a:xfrm>
              <a:off x="5749925" y="1227138"/>
              <a:ext cx="3052763" cy="2035175"/>
              <a:chOff x="5749925" y="1227138"/>
              <a:chExt cx="3052763" cy="2035175"/>
            </a:xfrm>
          </p:grpSpPr>
          <p:pic>
            <p:nvPicPr>
              <p:cNvPr id="17" name="Picture 61"/>
              <p:cNvPicPr>
                <a:picLocks noChangeAspect="1"/>
              </p:cNvPicPr>
              <p:nvPr/>
            </p:nvPicPr>
            <p:blipFill>
              <a:blip r:embed="rId2">
                <a:extLst>
                  <a:ext uri="{28A0092B-C50C-407E-A947-70E740481C1C}">
                    <a14:useLocalDpi xmlns:a14="http://schemas.microsoft.com/office/drawing/2010/main" val="0"/>
                  </a:ext>
                </a:extLst>
              </a:blip>
              <a:srcRect l="21550" t="16553" r="17287" b="25780"/>
              <a:stretch>
                <a:fillRect/>
              </a:stretch>
            </p:blipFill>
            <p:spPr bwMode="auto">
              <a:xfrm>
                <a:off x="5749925" y="1227138"/>
                <a:ext cx="3052763"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6951663" y="1227138"/>
                <a:ext cx="324643" cy="257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16" name="Rectangle 15"/>
            <p:cNvSpPr/>
            <p:nvPr userDrawn="1"/>
          </p:nvSpPr>
          <p:spPr>
            <a:xfrm>
              <a:off x="5740320" y="2880226"/>
              <a:ext cx="914400" cy="4159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25" name="Rectangle 28"/>
          <p:cNvSpPr>
            <a:spLocks noChangeArrowheads="1"/>
          </p:cNvSpPr>
          <p:nvPr userDrawn="1"/>
        </p:nvSpPr>
        <p:spPr bwMode="auto">
          <a:xfrm>
            <a:off x="704851" y="1484785"/>
            <a:ext cx="7137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defTabSz="914400" eaLnBrk="1" fontAlgn="base" hangingPunct="1">
              <a:spcBef>
                <a:spcPct val="0"/>
              </a:spcBef>
              <a:spcAft>
                <a:spcPct val="0"/>
              </a:spcAft>
            </a:pPr>
            <a:r>
              <a:rPr lang="en-GB" altLang="en-US" sz="1400">
                <a:solidFill>
                  <a:srgbClr val="005EB8"/>
                </a:solidFill>
                <a:cs typeface="Arial" pitchFamily="34" charset="0"/>
              </a:rPr>
              <a:t>A community which </a:t>
            </a:r>
            <a:r>
              <a:rPr lang="en-GB" altLang="en-US" sz="1400" b="1">
                <a:solidFill>
                  <a:srgbClr val="005EB8"/>
                </a:solidFill>
                <a:cs typeface="Arial" pitchFamily="34" charset="0"/>
              </a:rPr>
              <a:t>supports each other </a:t>
            </a:r>
            <a:r>
              <a:rPr lang="en-GB" altLang="en-US" sz="1400">
                <a:solidFill>
                  <a:srgbClr val="005EB8"/>
                </a:solidFill>
                <a:cs typeface="Arial" pitchFamily="34" charset="0"/>
              </a:rPr>
              <a:t>to </a:t>
            </a:r>
            <a:r>
              <a:rPr lang="en-GB" altLang="en-US" sz="1400" b="1">
                <a:solidFill>
                  <a:srgbClr val="005EB8"/>
                </a:solidFill>
                <a:cs typeface="Arial" pitchFamily="34" charset="0"/>
              </a:rPr>
              <a:t>live well</a:t>
            </a:r>
            <a:r>
              <a:rPr lang="en-GB" altLang="en-US" sz="1400">
                <a:solidFill>
                  <a:srgbClr val="005EB8"/>
                </a:solidFill>
                <a:cs typeface="Arial" pitchFamily="34" charset="0"/>
              </a:rPr>
              <a:t>.</a:t>
            </a:r>
            <a:endParaRPr lang="en-GB" altLang="en-US" sz="1400" b="1">
              <a:solidFill>
                <a:srgbClr val="005EB8"/>
              </a:solidFill>
              <a:cs typeface="Arial" pitchFamily="34" charset="0"/>
            </a:endParaRPr>
          </a:p>
        </p:txBody>
      </p:sp>
      <p:sp>
        <p:nvSpPr>
          <p:cNvPr id="26" name="Rectangle 29"/>
          <p:cNvSpPr>
            <a:spLocks noChangeArrowheads="1"/>
          </p:cNvSpPr>
          <p:nvPr userDrawn="1"/>
        </p:nvSpPr>
        <p:spPr bwMode="auto">
          <a:xfrm>
            <a:off x="719667" y="2312444"/>
            <a:ext cx="604731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defTabSz="914400" eaLnBrk="1" fontAlgn="base" hangingPunct="1">
              <a:spcBef>
                <a:spcPct val="0"/>
              </a:spcBef>
              <a:spcAft>
                <a:spcPct val="0"/>
              </a:spcAft>
            </a:pPr>
            <a:r>
              <a:rPr lang="en-GB" altLang="en-US" sz="1400">
                <a:solidFill>
                  <a:srgbClr val="005EB8"/>
                </a:solidFill>
                <a:cs typeface="Arial" pitchFamily="34" charset="0"/>
              </a:rPr>
              <a:t>To </a:t>
            </a:r>
            <a:r>
              <a:rPr lang="en-GB" altLang="en-US" sz="1400" b="1">
                <a:solidFill>
                  <a:srgbClr val="005EB8"/>
                </a:solidFill>
                <a:cs typeface="Arial" pitchFamily="34" charset="0"/>
              </a:rPr>
              <a:t>empower adults and children </a:t>
            </a:r>
            <a:r>
              <a:rPr lang="en-GB" altLang="en-US" sz="1400">
                <a:solidFill>
                  <a:srgbClr val="005EB8"/>
                </a:solidFill>
                <a:cs typeface="Arial" pitchFamily="34" charset="0"/>
              </a:rPr>
              <a:t>to live well, to be the </a:t>
            </a:r>
            <a:r>
              <a:rPr lang="en-GB" altLang="en-US" sz="1400" b="1">
                <a:solidFill>
                  <a:srgbClr val="005EB8"/>
                </a:solidFill>
                <a:cs typeface="Arial" pitchFamily="34" charset="0"/>
              </a:rPr>
              <a:t>best employer </a:t>
            </a:r>
            <a:r>
              <a:rPr lang="en-GB" altLang="en-US" sz="1400">
                <a:solidFill>
                  <a:srgbClr val="005EB8"/>
                </a:solidFill>
                <a:cs typeface="Arial" pitchFamily="34" charset="0"/>
              </a:rPr>
              <a:t>and </a:t>
            </a:r>
            <a:r>
              <a:rPr lang="en-GB" altLang="en-US" sz="1400" b="1">
                <a:solidFill>
                  <a:srgbClr val="005EB8"/>
                </a:solidFill>
                <a:cs typeface="Arial" pitchFamily="34" charset="0"/>
              </a:rPr>
              <a:t>work with our partners</a:t>
            </a:r>
            <a:r>
              <a:rPr lang="en-GB" altLang="en-US" sz="1400">
                <a:solidFill>
                  <a:srgbClr val="005EB8"/>
                </a:solidFill>
                <a:cs typeface="Arial" pitchFamily="34" charset="0"/>
              </a:rPr>
              <a:t> as one.</a:t>
            </a:r>
          </a:p>
        </p:txBody>
      </p:sp>
      <p:sp>
        <p:nvSpPr>
          <p:cNvPr id="27" name="Title 1"/>
          <p:cNvSpPr txBox="1">
            <a:spLocks/>
          </p:cNvSpPr>
          <p:nvPr userDrawn="1"/>
        </p:nvSpPr>
        <p:spPr bwMode="auto">
          <a:xfrm>
            <a:off x="685800" y="1170584"/>
            <a:ext cx="11328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defTabSz="914400" eaLnBrk="1" fontAlgn="base" hangingPunct="1">
              <a:spcBef>
                <a:spcPct val="0"/>
              </a:spcBef>
              <a:spcAft>
                <a:spcPct val="0"/>
              </a:spcAft>
            </a:pPr>
            <a:r>
              <a:rPr lang="en-GB" altLang="en-US" sz="1900" b="1">
                <a:solidFill>
                  <a:srgbClr val="005EB8"/>
                </a:solidFill>
                <a:latin typeface="Arial "/>
              </a:rPr>
              <a:t>Our vision</a:t>
            </a:r>
          </a:p>
        </p:txBody>
      </p:sp>
      <p:sp>
        <p:nvSpPr>
          <p:cNvPr id="28" name="Title 1"/>
          <p:cNvSpPr txBox="1">
            <a:spLocks/>
          </p:cNvSpPr>
          <p:nvPr userDrawn="1"/>
        </p:nvSpPr>
        <p:spPr bwMode="auto">
          <a:xfrm>
            <a:off x="685800" y="1998244"/>
            <a:ext cx="11328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defTabSz="914400" eaLnBrk="1" fontAlgn="base" hangingPunct="1">
              <a:spcBef>
                <a:spcPct val="0"/>
              </a:spcBef>
              <a:spcAft>
                <a:spcPct val="0"/>
              </a:spcAft>
            </a:pPr>
            <a:r>
              <a:rPr lang="en-GB" altLang="en-US" sz="1900" b="1">
                <a:solidFill>
                  <a:srgbClr val="005EB8"/>
                </a:solidFill>
                <a:latin typeface="Arial "/>
              </a:rPr>
              <a:t>Our mission</a:t>
            </a:r>
          </a:p>
        </p:txBody>
      </p:sp>
      <p:sp>
        <p:nvSpPr>
          <p:cNvPr id="30" name="Title 1"/>
          <p:cNvSpPr txBox="1">
            <a:spLocks/>
          </p:cNvSpPr>
          <p:nvPr userDrawn="1"/>
        </p:nvSpPr>
        <p:spPr bwMode="auto">
          <a:xfrm>
            <a:off x="2904067" y="6176964"/>
            <a:ext cx="8832851"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defTabSz="914400" eaLnBrk="1" fontAlgn="base" hangingPunct="1">
              <a:spcBef>
                <a:spcPct val="0"/>
              </a:spcBef>
              <a:spcAft>
                <a:spcPct val="0"/>
              </a:spcAft>
            </a:pPr>
            <a:r>
              <a:rPr lang="en-GB" altLang="en-US" sz="1900" b="1">
                <a:solidFill>
                  <a:srgbClr val="005EB8"/>
                </a:solidFill>
                <a:latin typeface="Arial "/>
              </a:rPr>
              <a:t>Our values</a:t>
            </a:r>
          </a:p>
        </p:txBody>
      </p:sp>
      <p:cxnSp>
        <p:nvCxnSpPr>
          <p:cNvPr id="31" name="Straight Connector 30"/>
          <p:cNvCxnSpPr/>
          <p:nvPr userDrawn="1"/>
        </p:nvCxnSpPr>
        <p:spPr>
          <a:xfrm>
            <a:off x="827247" y="1124744"/>
            <a:ext cx="6398683" cy="0"/>
          </a:xfrm>
          <a:prstGeom prst="line">
            <a:avLst/>
          </a:prstGeom>
          <a:ln w="6350">
            <a:solidFill>
              <a:srgbClr val="768692">
                <a:alpha val="58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27247" y="1916544"/>
            <a:ext cx="6398683" cy="0"/>
          </a:xfrm>
          <a:prstGeom prst="line">
            <a:avLst/>
          </a:prstGeom>
          <a:ln w="6350">
            <a:solidFill>
              <a:srgbClr val="768692">
                <a:alpha val="58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827247" y="2979022"/>
            <a:ext cx="6493933" cy="0"/>
          </a:xfrm>
          <a:prstGeom prst="line">
            <a:avLst/>
          </a:prstGeom>
          <a:ln w="6350">
            <a:solidFill>
              <a:srgbClr val="768692">
                <a:alpha val="58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827247" y="4274878"/>
            <a:ext cx="10915988" cy="0"/>
          </a:xfrm>
          <a:prstGeom prst="line">
            <a:avLst/>
          </a:prstGeom>
          <a:ln w="6350">
            <a:solidFill>
              <a:srgbClr val="768692">
                <a:alpha val="58000"/>
              </a:srgbClr>
            </a:solidFill>
          </a:ln>
        </p:spPr>
        <p:style>
          <a:lnRef idx="1">
            <a:schemeClr val="accent1"/>
          </a:lnRef>
          <a:fillRef idx="0">
            <a:schemeClr val="accent1"/>
          </a:fillRef>
          <a:effectRef idx="0">
            <a:schemeClr val="accent1"/>
          </a:effectRef>
          <a:fontRef idx="minor">
            <a:schemeClr val="tx1"/>
          </a:fontRef>
        </p:style>
      </p:cxnSp>
      <p:pic>
        <p:nvPicPr>
          <p:cNvPr id="40" name="Picture 5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18618" y="6059488"/>
            <a:ext cx="664633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p:cNvSpPr txBox="1"/>
          <p:nvPr userDrawn="1"/>
        </p:nvSpPr>
        <p:spPr>
          <a:xfrm>
            <a:off x="636939" y="478414"/>
            <a:ext cx="5766261" cy="646331"/>
          </a:xfrm>
          <a:prstGeom prst="rect">
            <a:avLst/>
          </a:prstGeom>
          <a:noFill/>
        </p:spPr>
        <p:txBody>
          <a:bodyPr wrap="square" rtlCol="0">
            <a:spAutoFit/>
          </a:bodyPr>
          <a:lstStyle/>
          <a:p>
            <a:r>
              <a:rPr kumimoji="0" lang="en-GB" altLang="en-US" sz="3600" b="1" i="0" u="none" strike="noStrike" kern="1200" cap="none" spc="0" normalizeH="0" baseline="0" noProof="0">
                <a:ln>
                  <a:noFill/>
                </a:ln>
                <a:solidFill>
                  <a:srgbClr val="005EB8"/>
                </a:solidFill>
                <a:effectLst/>
                <a:uLnTx/>
                <a:uFillTx/>
                <a:latin typeface="Arial" panose="020B0604020202020204" pitchFamily="34" charset="0"/>
                <a:ea typeface="+mj-ea"/>
                <a:cs typeface="Arial" panose="020B0604020202020204" pitchFamily="34" charset="0"/>
              </a:rPr>
              <a:t>Our strategy</a:t>
            </a:r>
            <a:endParaRPr lang="en-GB" sz="1800"/>
          </a:p>
        </p:txBody>
      </p:sp>
      <p:pic>
        <p:nvPicPr>
          <p:cNvPr id="20" name="Picture 62"/>
          <p:cNvPicPr>
            <a:picLocks noChangeAspect="1"/>
          </p:cNvPicPr>
          <p:nvPr userDrawn="1"/>
        </p:nvPicPr>
        <p:blipFill>
          <a:blip r:embed="rId4">
            <a:extLst>
              <a:ext uri="{28A0092B-C50C-407E-A947-70E740481C1C}">
                <a14:useLocalDpi xmlns:a14="http://schemas.microsoft.com/office/drawing/2010/main" val="0"/>
              </a:ext>
            </a:extLst>
          </a:blip>
          <a:srcRect l="23468" t="24915" r="26025" b="37543"/>
          <a:stretch>
            <a:fillRect/>
          </a:stretch>
        </p:blipFill>
        <p:spPr bwMode="auto">
          <a:xfrm>
            <a:off x="815976" y="3279130"/>
            <a:ext cx="220768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1"/>
          <p:cNvSpPr txBox="1">
            <a:spLocks/>
          </p:cNvSpPr>
          <p:nvPr userDrawn="1"/>
        </p:nvSpPr>
        <p:spPr bwMode="auto">
          <a:xfrm>
            <a:off x="685800" y="3042792"/>
            <a:ext cx="11328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defTabSz="914400" eaLnBrk="1" fontAlgn="base" hangingPunct="1">
              <a:spcBef>
                <a:spcPct val="0"/>
              </a:spcBef>
              <a:spcAft>
                <a:spcPct val="0"/>
              </a:spcAft>
            </a:pPr>
            <a:r>
              <a:rPr lang="en-GB" altLang="en-US" sz="1900" b="1">
                <a:solidFill>
                  <a:srgbClr val="005EB8"/>
                </a:solidFill>
                <a:latin typeface="Arial "/>
              </a:rPr>
              <a:t>Our goals</a:t>
            </a:r>
          </a:p>
        </p:txBody>
      </p:sp>
      <p:sp>
        <p:nvSpPr>
          <p:cNvPr id="42" name="Rounded Rectangle 41"/>
          <p:cNvSpPr/>
          <p:nvPr userDrawn="1"/>
        </p:nvSpPr>
        <p:spPr>
          <a:xfrm>
            <a:off x="2725130" y="3096250"/>
            <a:ext cx="2442633" cy="323850"/>
          </a:xfrm>
          <a:prstGeom prst="roundRect">
            <a:avLst>
              <a:gd name="adj" fmla="val 695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defRPr/>
            </a:pPr>
            <a:r>
              <a:rPr lang="en-GB" sz="1400" b="1">
                <a:solidFill>
                  <a:srgbClr val="005EB8"/>
                </a:solidFill>
                <a:latin typeface="Arial" panose="020B0604020202020204" pitchFamily="34" charset="0"/>
                <a:cs typeface="Arial" panose="020B0604020202020204" pitchFamily="34" charset="0"/>
              </a:rPr>
              <a:t>Prevent</a:t>
            </a:r>
            <a:r>
              <a:rPr lang="en-GB" sz="1400">
                <a:solidFill>
                  <a:srgbClr val="005EB8"/>
                </a:solidFill>
                <a:latin typeface="Arial" panose="020B0604020202020204" pitchFamily="34" charset="0"/>
                <a:cs typeface="Arial" panose="020B0604020202020204" pitchFamily="34" charset="0"/>
              </a:rPr>
              <a:t> ill health</a:t>
            </a:r>
          </a:p>
        </p:txBody>
      </p:sp>
      <p:sp>
        <p:nvSpPr>
          <p:cNvPr id="43" name="Rounded Rectangle 42"/>
          <p:cNvSpPr/>
          <p:nvPr userDrawn="1"/>
        </p:nvSpPr>
        <p:spPr>
          <a:xfrm>
            <a:off x="2720897" y="3196262"/>
            <a:ext cx="3839633" cy="922338"/>
          </a:xfrm>
          <a:prstGeom prst="roundRect">
            <a:avLst>
              <a:gd name="adj" fmla="val 695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defRPr/>
            </a:pPr>
            <a:r>
              <a:rPr lang="en-GB" sz="1400">
                <a:solidFill>
                  <a:srgbClr val="005EB8"/>
                </a:solidFill>
                <a:latin typeface="Arial" panose="020B0604020202020204" pitchFamily="34" charset="0"/>
                <a:cs typeface="Arial" panose="020B0604020202020204" pitchFamily="34" charset="0"/>
              </a:rPr>
              <a:t>Deliver high quality care </a:t>
            </a:r>
            <a:r>
              <a:rPr lang="en-GB" sz="1400" b="1">
                <a:solidFill>
                  <a:srgbClr val="005EB8"/>
                </a:solidFill>
                <a:latin typeface="Arial" panose="020B0604020202020204" pitchFamily="34" charset="0"/>
                <a:cs typeface="Arial" panose="020B0604020202020204" pitchFamily="34" charset="0"/>
              </a:rPr>
              <a:t>at </a:t>
            </a:r>
            <a:br>
              <a:rPr lang="en-GB" sz="1400" b="1">
                <a:solidFill>
                  <a:srgbClr val="005EB8"/>
                </a:solidFill>
                <a:latin typeface="Arial" panose="020B0604020202020204" pitchFamily="34" charset="0"/>
                <a:cs typeface="Arial" panose="020B0604020202020204" pitchFamily="34" charset="0"/>
              </a:rPr>
            </a:br>
            <a:r>
              <a:rPr lang="en-GB" sz="1400" b="1">
                <a:solidFill>
                  <a:srgbClr val="005EB8"/>
                </a:solidFill>
                <a:latin typeface="Arial" panose="020B0604020202020204" pitchFamily="34" charset="0"/>
                <a:cs typeface="Arial" panose="020B0604020202020204" pitchFamily="34" charset="0"/>
              </a:rPr>
              <a:t>home </a:t>
            </a:r>
            <a:r>
              <a:rPr lang="en-GB" sz="1400">
                <a:solidFill>
                  <a:srgbClr val="005EB8"/>
                </a:solidFill>
                <a:latin typeface="Arial" panose="020B0604020202020204" pitchFamily="34" charset="0"/>
                <a:cs typeface="Arial" panose="020B0604020202020204" pitchFamily="34" charset="0"/>
              </a:rPr>
              <a:t>and</a:t>
            </a:r>
            <a:r>
              <a:rPr lang="en-GB" sz="1400" b="1">
                <a:solidFill>
                  <a:srgbClr val="005EB8"/>
                </a:solidFill>
                <a:latin typeface="Arial" panose="020B0604020202020204" pitchFamily="34" charset="0"/>
                <a:cs typeface="Arial" panose="020B0604020202020204" pitchFamily="34" charset="0"/>
              </a:rPr>
              <a:t> in the community</a:t>
            </a:r>
          </a:p>
        </p:txBody>
      </p:sp>
      <p:sp>
        <p:nvSpPr>
          <p:cNvPr id="44" name="Rounded Rectangle 43"/>
          <p:cNvSpPr/>
          <p:nvPr userDrawn="1"/>
        </p:nvSpPr>
        <p:spPr>
          <a:xfrm>
            <a:off x="6191252" y="3096250"/>
            <a:ext cx="2493433" cy="328612"/>
          </a:xfrm>
          <a:prstGeom prst="roundRect">
            <a:avLst>
              <a:gd name="adj" fmla="val 695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defRPr/>
            </a:pPr>
            <a:r>
              <a:rPr lang="en-GB" sz="1400" b="1">
                <a:solidFill>
                  <a:srgbClr val="005EB8"/>
                </a:solidFill>
                <a:latin typeface="Arial" panose="020B0604020202020204" pitchFamily="34" charset="0"/>
                <a:cs typeface="Arial" panose="020B0604020202020204" pitchFamily="34" charset="0"/>
              </a:rPr>
              <a:t>Integrate </a:t>
            </a:r>
            <a:r>
              <a:rPr lang="en-GB" sz="1400">
                <a:solidFill>
                  <a:srgbClr val="005EB8"/>
                </a:solidFill>
                <a:latin typeface="Arial" panose="020B0604020202020204" pitchFamily="34" charset="0"/>
                <a:cs typeface="Arial" panose="020B0604020202020204" pitchFamily="34" charset="0"/>
              </a:rPr>
              <a:t>services</a:t>
            </a:r>
          </a:p>
        </p:txBody>
      </p:sp>
      <p:sp>
        <p:nvSpPr>
          <p:cNvPr id="45" name="Rounded Rectangle 44"/>
          <p:cNvSpPr/>
          <p:nvPr userDrawn="1"/>
        </p:nvSpPr>
        <p:spPr>
          <a:xfrm>
            <a:off x="6191251" y="3385176"/>
            <a:ext cx="3649133" cy="396875"/>
          </a:xfrm>
          <a:prstGeom prst="roundRect">
            <a:avLst>
              <a:gd name="adj" fmla="val 695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defRPr/>
            </a:pPr>
            <a:r>
              <a:rPr lang="en-GB" sz="1400">
                <a:solidFill>
                  <a:srgbClr val="005EB8"/>
                </a:solidFill>
                <a:latin typeface="Arial" panose="020B0604020202020204" pitchFamily="34" charset="0"/>
                <a:cs typeface="Arial" panose="020B0604020202020204" pitchFamily="34" charset="0"/>
              </a:rPr>
              <a:t>Develop </a:t>
            </a:r>
            <a:r>
              <a:rPr lang="en-GB" sz="1400" b="1">
                <a:solidFill>
                  <a:srgbClr val="005EB8"/>
                </a:solidFill>
                <a:latin typeface="Arial" panose="020B0604020202020204" pitchFamily="34" charset="0"/>
                <a:cs typeface="Arial" panose="020B0604020202020204" pitchFamily="34" charset="0"/>
              </a:rPr>
              <a:t>sustainable </a:t>
            </a:r>
            <a:r>
              <a:rPr lang="en-GB" sz="1400">
                <a:solidFill>
                  <a:srgbClr val="005EB8"/>
                </a:solidFill>
                <a:latin typeface="Arial" panose="020B0604020202020204" pitchFamily="34" charset="0"/>
                <a:cs typeface="Arial" panose="020B0604020202020204" pitchFamily="34" charset="0"/>
              </a:rPr>
              <a:t>services</a:t>
            </a:r>
          </a:p>
        </p:txBody>
      </p:sp>
      <p:sp>
        <p:nvSpPr>
          <p:cNvPr id="46" name="Oval 45"/>
          <p:cNvSpPr/>
          <p:nvPr userDrawn="1"/>
        </p:nvSpPr>
        <p:spPr>
          <a:xfrm>
            <a:off x="2585430" y="3205788"/>
            <a:ext cx="107951" cy="80963"/>
          </a:xfrm>
          <a:prstGeom prst="ellipse">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sz="1800">
              <a:solidFill>
                <a:prstClr val="white"/>
              </a:solidFill>
            </a:endParaRPr>
          </a:p>
        </p:txBody>
      </p:sp>
      <p:sp>
        <p:nvSpPr>
          <p:cNvPr id="47" name="Oval 46"/>
          <p:cNvSpPr/>
          <p:nvPr userDrawn="1"/>
        </p:nvSpPr>
        <p:spPr>
          <a:xfrm>
            <a:off x="2585430" y="3512175"/>
            <a:ext cx="107951" cy="80962"/>
          </a:xfrm>
          <a:prstGeom prst="ellipse">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sz="1800">
              <a:solidFill>
                <a:prstClr val="white"/>
              </a:solidFill>
            </a:endParaRPr>
          </a:p>
        </p:txBody>
      </p:sp>
      <p:sp>
        <p:nvSpPr>
          <p:cNvPr id="48" name="Oval 47"/>
          <p:cNvSpPr/>
          <p:nvPr userDrawn="1"/>
        </p:nvSpPr>
        <p:spPr>
          <a:xfrm>
            <a:off x="6096001" y="3221663"/>
            <a:ext cx="107951" cy="80963"/>
          </a:xfrm>
          <a:prstGeom prst="ellipse">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sz="1800">
              <a:solidFill>
                <a:prstClr val="white"/>
              </a:solidFill>
            </a:endParaRPr>
          </a:p>
        </p:txBody>
      </p:sp>
      <p:sp>
        <p:nvSpPr>
          <p:cNvPr id="49" name="Oval 48"/>
          <p:cNvSpPr/>
          <p:nvPr userDrawn="1"/>
        </p:nvSpPr>
        <p:spPr>
          <a:xfrm>
            <a:off x="6096001" y="3540750"/>
            <a:ext cx="107951" cy="80962"/>
          </a:xfrm>
          <a:prstGeom prst="ellipse">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sz="1800">
              <a:solidFill>
                <a:prstClr val="white"/>
              </a:solidFill>
            </a:endParaRPr>
          </a:p>
        </p:txBody>
      </p:sp>
    </p:spTree>
    <p:extLst>
      <p:ext uri="{BB962C8B-B14F-4D97-AF65-F5344CB8AC3E}">
        <p14:creationId xmlns:p14="http://schemas.microsoft.com/office/powerpoint/2010/main" val="32890079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trategy with priorities">
    <p:spTree>
      <p:nvGrpSpPr>
        <p:cNvPr id="1" name=""/>
        <p:cNvGrpSpPr/>
        <p:nvPr/>
      </p:nvGrpSpPr>
      <p:grpSpPr>
        <a:xfrm>
          <a:off x="0" y="0"/>
          <a:ext cx="0" cy="0"/>
          <a:chOff x="0" y="0"/>
          <a:chExt cx="0" cy="0"/>
        </a:xfrm>
      </p:grpSpPr>
      <p:grpSp>
        <p:nvGrpSpPr>
          <p:cNvPr id="52" name="Group 51"/>
          <p:cNvGrpSpPr/>
          <p:nvPr userDrawn="1"/>
        </p:nvGrpSpPr>
        <p:grpSpPr>
          <a:xfrm>
            <a:off x="689696" y="4337948"/>
            <a:ext cx="11358965" cy="1871933"/>
            <a:chOff x="517272" y="4149843"/>
            <a:chExt cx="8519224" cy="1871933"/>
          </a:xfrm>
        </p:grpSpPr>
        <p:sp>
          <p:nvSpPr>
            <p:cNvPr id="4" name="Rounded Rectangle 3"/>
            <p:cNvSpPr/>
            <p:nvPr userDrawn="1"/>
          </p:nvSpPr>
          <p:spPr>
            <a:xfrm>
              <a:off x="671197" y="4288504"/>
              <a:ext cx="1855871" cy="1687552"/>
            </a:xfrm>
            <a:prstGeom prst="roundRect">
              <a:avLst>
                <a:gd name="adj" fmla="val 272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defRPr/>
              </a:pPr>
              <a:r>
                <a:rPr lang="en-GB" sz="1100" b="1" i="0" kern="1200">
                  <a:solidFill>
                    <a:schemeClr val="tx2"/>
                  </a:solidFill>
                  <a:effectLst/>
                  <a:latin typeface="Arial" panose="020B0604020202020204" pitchFamily="34" charset="0"/>
                  <a:ea typeface="+mn-ea"/>
                  <a:cs typeface="Arial" panose="020B0604020202020204" pitchFamily="34" charset="0"/>
                </a:rPr>
                <a:t>Increase staffing level </a:t>
              </a:r>
              <a:r>
                <a:rPr lang="en-GB" sz="1100" b="0" i="0" kern="1200">
                  <a:solidFill>
                    <a:schemeClr val="tx2"/>
                  </a:solidFill>
                  <a:effectLst/>
                  <a:latin typeface="Arial" panose="020B0604020202020204" pitchFamily="34" charset="0"/>
                  <a:ea typeface="+mn-ea"/>
                  <a:cs typeface="Arial" panose="020B0604020202020204" pitchFamily="34" charset="0"/>
                </a:rPr>
                <a:t>by 132 people by March 2023, include 100 new international recruits and retention activities to retain our staff (reducing turnover by 14.5 per cent).</a:t>
              </a:r>
              <a:endParaRPr lang="en-GB" sz="1100" b="0">
                <a:solidFill>
                  <a:schemeClr val="tx2"/>
                </a:solidFill>
                <a:latin typeface="Arial" panose="020B0604020202020204" pitchFamily="34" charset="0"/>
                <a:cs typeface="Arial" panose="020B0604020202020204" pitchFamily="34" charset="0"/>
              </a:endParaRPr>
            </a:p>
          </p:txBody>
        </p:sp>
        <p:sp>
          <p:nvSpPr>
            <p:cNvPr id="5" name="Rounded Rectangle 4"/>
            <p:cNvSpPr/>
            <p:nvPr userDrawn="1"/>
          </p:nvSpPr>
          <p:spPr>
            <a:xfrm>
              <a:off x="2711041" y="4266342"/>
              <a:ext cx="2437023" cy="1755434"/>
            </a:xfrm>
            <a:prstGeom prst="roundRect">
              <a:avLst>
                <a:gd name="adj" fmla="val 41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defRPr/>
              </a:pPr>
              <a:r>
                <a:rPr lang="en-GB" sz="1100" b="1" i="0" kern="1200">
                  <a:solidFill>
                    <a:schemeClr val="tx2"/>
                  </a:solidFill>
                  <a:effectLst/>
                  <a:latin typeface="Arial" panose="020B0604020202020204" pitchFamily="34" charset="0"/>
                  <a:ea typeface="+mn-ea"/>
                  <a:cs typeface="Arial" panose="020B0604020202020204" pitchFamily="34" charset="0"/>
                </a:rPr>
                <a:t>EDI and reigniting the passion</a:t>
              </a:r>
              <a:r>
                <a:rPr lang="en-GB" sz="1100" b="0" i="0" kern="1200">
                  <a:solidFill>
                    <a:schemeClr val="tx2"/>
                  </a:solidFill>
                  <a:effectLst/>
                  <a:latin typeface="Arial" panose="020B0604020202020204" pitchFamily="34" charset="0"/>
                  <a:ea typeface="+mn-ea"/>
                  <a:cs typeface="Arial" panose="020B0604020202020204" pitchFamily="34" charset="0"/>
                </a:rPr>
                <a:t> to make KCHFT a place where everyone can bring their whole self to work, focus on health and wellbeing, rest services. 75 per cent of staff recommend KCHFT as a place to work.</a:t>
              </a:r>
              <a:endParaRPr lang="en-GB" sz="1100" b="0">
                <a:solidFill>
                  <a:schemeClr val="tx2"/>
                </a:solidFill>
                <a:latin typeface="Arial" panose="020B0604020202020204" pitchFamily="34" charset="0"/>
                <a:cs typeface="Arial" panose="020B0604020202020204" pitchFamily="34" charset="0"/>
              </a:endParaRPr>
            </a:p>
          </p:txBody>
        </p:sp>
        <p:sp>
          <p:nvSpPr>
            <p:cNvPr id="6" name="Rounded Rectangle 5"/>
            <p:cNvSpPr/>
            <p:nvPr userDrawn="1"/>
          </p:nvSpPr>
          <p:spPr>
            <a:xfrm>
              <a:off x="5286872" y="4271521"/>
              <a:ext cx="1733400" cy="1587842"/>
            </a:xfrm>
            <a:prstGeom prst="roundRect">
              <a:avLst>
                <a:gd name="adj" fmla="val 41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defRPr/>
              </a:pPr>
              <a:r>
                <a:rPr lang="en-GB" sz="1100" b="1">
                  <a:solidFill>
                    <a:srgbClr val="005EB8"/>
                  </a:solidFill>
                  <a:latin typeface="Arial" panose="020B0604020202020204" pitchFamily="34" charset="0"/>
                  <a:cs typeface="Arial" panose="020B0604020202020204" pitchFamily="34" charset="0"/>
                </a:rPr>
                <a:t>Continual quality improvement </a:t>
              </a:r>
              <a:r>
                <a:rPr lang="en-GB" sz="1100" b="0">
                  <a:solidFill>
                    <a:srgbClr val="005EB8"/>
                  </a:solidFill>
                  <a:latin typeface="Arial" panose="020B0604020202020204" pitchFamily="34" charset="0"/>
                  <a:cs typeface="Arial" panose="020B0604020202020204" pitchFamily="34" charset="0"/>
                </a:rPr>
                <a:t>embedded into the culture, empowering staff to deliver changes they want to make.</a:t>
              </a:r>
            </a:p>
          </p:txBody>
        </p:sp>
        <p:sp>
          <p:nvSpPr>
            <p:cNvPr id="7" name="Rounded Rectangle 6"/>
            <p:cNvSpPr/>
            <p:nvPr userDrawn="1"/>
          </p:nvSpPr>
          <p:spPr>
            <a:xfrm>
              <a:off x="7003016" y="4643492"/>
              <a:ext cx="2033480" cy="1009372"/>
            </a:xfrm>
            <a:prstGeom prst="roundRect">
              <a:avLst>
                <a:gd name="adj" fmla="val 41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defRPr/>
              </a:pPr>
              <a:r>
                <a:rPr lang="en-GB" sz="1100" b="1" i="0" kern="1200">
                  <a:solidFill>
                    <a:schemeClr val="tx2"/>
                  </a:solidFill>
                  <a:effectLst/>
                  <a:latin typeface="Arial" panose="020B0604020202020204" pitchFamily="34" charset="0"/>
                  <a:ea typeface="+mn-ea"/>
                  <a:cs typeface="Arial" panose="020B0604020202020204" pitchFamily="34" charset="0"/>
                </a:rPr>
                <a:t>Digital</a:t>
              </a:r>
              <a:r>
                <a:rPr lang="en-GB" sz="1100" b="0" i="0" kern="1200">
                  <a:solidFill>
                    <a:schemeClr val="tx2"/>
                  </a:solidFill>
                  <a:effectLst/>
                  <a:latin typeface="Arial" panose="020B0604020202020204" pitchFamily="34" charset="0"/>
                  <a:ea typeface="+mn-ea"/>
                  <a:cs typeface="Arial" panose="020B0604020202020204" pitchFamily="34" charset="0"/>
                </a:rPr>
                <a:t> use KMCR to give staff a joined-up view of patient care and treatment, give patients access to My Care, improve and invest in systems and equipment to help staff do their job. </a:t>
              </a:r>
              <a:endParaRPr lang="en-GB" sz="1100" b="0">
                <a:solidFill>
                  <a:schemeClr val="tx2"/>
                </a:solidFill>
                <a:latin typeface="Arial" panose="020B0604020202020204" pitchFamily="34" charset="0"/>
                <a:cs typeface="Arial" panose="020B0604020202020204" pitchFamily="34" charset="0"/>
              </a:endParaRPr>
            </a:p>
          </p:txBody>
        </p:sp>
        <p:sp>
          <p:nvSpPr>
            <p:cNvPr id="8" name="Title 1"/>
            <p:cNvSpPr txBox="1">
              <a:spLocks/>
            </p:cNvSpPr>
            <p:nvPr userDrawn="1"/>
          </p:nvSpPr>
          <p:spPr bwMode="auto">
            <a:xfrm>
              <a:off x="517272" y="4149843"/>
              <a:ext cx="84963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defTabSz="914400" eaLnBrk="1" fontAlgn="base" hangingPunct="1">
                <a:spcBef>
                  <a:spcPct val="0"/>
                </a:spcBef>
                <a:spcAft>
                  <a:spcPct val="0"/>
                </a:spcAft>
              </a:pPr>
              <a:r>
                <a:rPr lang="en-GB" altLang="en-US" sz="1900" b="1">
                  <a:solidFill>
                    <a:srgbClr val="005EB8"/>
                  </a:solidFill>
                  <a:latin typeface="Arial "/>
                </a:rPr>
                <a:t>Our priorities</a:t>
              </a:r>
            </a:p>
          </p:txBody>
        </p:sp>
        <p:sp>
          <p:nvSpPr>
            <p:cNvPr id="9" name="Oval 8"/>
            <p:cNvSpPr/>
            <p:nvPr userDrawn="1"/>
          </p:nvSpPr>
          <p:spPr>
            <a:xfrm>
              <a:off x="624015" y="4611311"/>
              <a:ext cx="80963" cy="80962"/>
            </a:xfrm>
            <a:prstGeom prst="ellipse">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sz="1800">
                <a:solidFill>
                  <a:prstClr val="white"/>
                </a:solidFill>
              </a:endParaRPr>
            </a:p>
          </p:txBody>
        </p:sp>
        <p:sp>
          <p:nvSpPr>
            <p:cNvPr id="10" name="Oval 9"/>
            <p:cNvSpPr/>
            <p:nvPr userDrawn="1"/>
          </p:nvSpPr>
          <p:spPr>
            <a:xfrm>
              <a:off x="2659353" y="4616435"/>
              <a:ext cx="80962" cy="80963"/>
            </a:xfrm>
            <a:prstGeom prst="ellipse">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sz="1800">
                <a:solidFill>
                  <a:prstClr val="white"/>
                </a:solidFill>
              </a:endParaRPr>
            </a:p>
          </p:txBody>
        </p:sp>
        <p:sp>
          <p:nvSpPr>
            <p:cNvPr id="11" name="Oval 10"/>
            <p:cNvSpPr/>
            <p:nvPr userDrawn="1"/>
          </p:nvSpPr>
          <p:spPr>
            <a:xfrm>
              <a:off x="5245871" y="4611311"/>
              <a:ext cx="80962" cy="80962"/>
            </a:xfrm>
            <a:prstGeom prst="ellipse">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sz="1800">
                <a:solidFill>
                  <a:prstClr val="white"/>
                </a:solidFill>
              </a:endParaRPr>
            </a:p>
          </p:txBody>
        </p:sp>
        <p:sp>
          <p:nvSpPr>
            <p:cNvPr id="12" name="Oval 11"/>
            <p:cNvSpPr/>
            <p:nvPr userDrawn="1"/>
          </p:nvSpPr>
          <p:spPr>
            <a:xfrm>
              <a:off x="6939310" y="4611311"/>
              <a:ext cx="80962" cy="80962"/>
            </a:xfrm>
            <a:prstGeom prst="ellipse">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sz="1800">
                <a:solidFill>
                  <a:prstClr val="white"/>
                </a:solidFill>
              </a:endParaRPr>
            </a:p>
          </p:txBody>
        </p:sp>
      </p:grpSp>
      <p:grpSp>
        <p:nvGrpSpPr>
          <p:cNvPr id="14" name="Group 13"/>
          <p:cNvGrpSpPr/>
          <p:nvPr userDrawn="1"/>
        </p:nvGrpSpPr>
        <p:grpSpPr>
          <a:xfrm>
            <a:off x="7694400" y="1268760"/>
            <a:ext cx="4371024" cy="2260952"/>
            <a:chOff x="5740320" y="1227138"/>
            <a:chExt cx="3062368" cy="2069014"/>
          </a:xfrm>
        </p:grpSpPr>
        <p:grpSp>
          <p:nvGrpSpPr>
            <p:cNvPr id="15" name="Group 14"/>
            <p:cNvGrpSpPr/>
            <p:nvPr userDrawn="1"/>
          </p:nvGrpSpPr>
          <p:grpSpPr>
            <a:xfrm>
              <a:off x="5749925" y="1227138"/>
              <a:ext cx="3052763" cy="2035175"/>
              <a:chOff x="5749925" y="1227138"/>
              <a:chExt cx="3052763" cy="2035175"/>
            </a:xfrm>
          </p:grpSpPr>
          <p:pic>
            <p:nvPicPr>
              <p:cNvPr id="17" name="Picture 61"/>
              <p:cNvPicPr>
                <a:picLocks noChangeAspect="1"/>
              </p:cNvPicPr>
              <p:nvPr/>
            </p:nvPicPr>
            <p:blipFill>
              <a:blip r:embed="rId2">
                <a:extLst>
                  <a:ext uri="{28A0092B-C50C-407E-A947-70E740481C1C}">
                    <a14:useLocalDpi xmlns:a14="http://schemas.microsoft.com/office/drawing/2010/main" val="0"/>
                  </a:ext>
                </a:extLst>
              </a:blip>
              <a:srcRect l="21550" t="16553" r="17287" b="25780"/>
              <a:stretch>
                <a:fillRect/>
              </a:stretch>
            </p:blipFill>
            <p:spPr bwMode="auto">
              <a:xfrm>
                <a:off x="5749925" y="1227138"/>
                <a:ext cx="3052763"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6951663" y="1227138"/>
                <a:ext cx="324643" cy="257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16" name="Rectangle 15"/>
            <p:cNvSpPr/>
            <p:nvPr userDrawn="1"/>
          </p:nvSpPr>
          <p:spPr>
            <a:xfrm>
              <a:off x="5740320" y="2880226"/>
              <a:ext cx="914400" cy="4159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25" name="Rectangle 28"/>
          <p:cNvSpPr>
            <a:spLocks noChangeArrowheads="1"/>
          </p:cNvSpPr>
          <p:nvPr userDrawn="1"/>
        </p:nvSpPr>
        <p:spPr bwMode="auto">
          <a:xfrm>
            <a:off x="704851" y="1484785"/>
            <a:ext cx="7137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defTabSz="914400" eaLnBrk="1" fontAlgn="base" hangingPunct="1">
              <a:spcBef>
                <a:spcPct val="0"/>
              </a:spcBef>
              <a:spcAft>
                <a:spcPct val="0"/>
              </a:spcAft>
            </a:pPr>
            <a:r>
              <a:rPr lang="en-GB" altLang="en-US" sz="1400">
                <a:solidFill>
                  <a:srgbClr val="005EB8"/>
                </a:solidFill>
                <a:cs typeface="Arial" pitchFamily="34" charset="0"/>
              </a:rPr>
              <a:t>A community which </a:t>
            </a:r>
            <a:r>
              <a:rPr lang="en-GB" altLang="en-US" sz="1400" b="1">
                <a:solidFill>
                  <a:srgbClr val="005EB8"/>
                </a:solidFill>
                <a:cs typeface="Arial" pitchFamily="34" charset="0"/>
              </a:rPr>
              <a:t>supports each other </a:t>
            </a:r>
            <a:r>
              <a:rPr lang="en-GB" altLang="en-US" sz="1400">
                <a:solidFill>
                  <a:srgbClr val="005EB8"/>
                </a:solidFill>
                <a:cs typeface="Arial" pitchFamily="34" charset="0"/>
              </a:rPr>
              <a:t>to </a:t>
            </a:r>
            <a:r>
              <a:rPr lang="en-GB" altLang="en-US" sz="1400" b="1">
                <a:solidFill>
                  <a:srgbClr val="005EB8"/>
                </a:solidFill>
                <a:cs typeface="Arial" pitchFamily="34" charset="0"/>
              </a:rPr>
              <a:t>live well</a:t>
            </a:r>
            <a:r>
              <a:rPr lang="en-GB" altLang="en-US" sz="1400">
                <a:solidFill>
                  <a:srgbClr val="005EB8"/>
                </a:solidFill>
                <a:cs typeface="Arial" pitchFamily="34" charset="0"/>
              </a:rPr>
              <a:t>.</a:t>
            </a:r>
            <a:endParaRPr lang="en-GB" altLang="en-US" sz="1400" b="1">
              <a:solidFill>
                <a:srgbClr val="005EB8"/>
              </a:solidFill>
              <a:cs typeface="Arial" pitchFamily="34" charset="0"/>
            </a:endParaRPr>
          </a:p>
        </p:txBody>
      </p:sp>
      <p:sp>
        <p:nvSpPr>
          <p:cNvPr id="26" name="Rectangle 29"/>
          <p:cNvSpPr>
            <a:spLocks noChangeArrowheads="1"/>
          </p:cNvSpPr>
          <p:nvPr userDrawn="1"/>
        </p:nvSpPr>
        <p:spPr bwMode="auto">
          <a:xfrm>
            <a:off x="719667" y="2312444"/>
            <a:ext cx="604731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defTabSz="914400" eaLnBrk="1" fontAlgn="base" hangingPunct="1">
              <a:spcBef>
                <a:spcPct val="0"/>
              </a:spcBef>
              <a:spcAft>
                <a:spcPct val="0"/>
              </a:spcAft>
            </a:pPr>
            <a:r>
              <a:rPr lang="en-GB" altLang="en-US" sz="1400">
                <a:solidFill>
                  <a:srgbClr val="005EB8"/>
                </a:solidFill>
                <a:cs typeface="Arial" pitchFamily="34" charset="0"/>
              </a:rPr>
              <a:t>To </a:t>
            </a:r>
            <a:r>
              <a:rPr lang="en-GB" altLang="en-US" sz="1400" b="1">
                <a:solidFill>
                  <a:srgbClr val="005EB8"/>
                </a:solidFill>
                <a:cs typeface="Arial" pitchFamily="34" charset="0"/>
              </a:rPr>
              <a:t>empower adults and children </a:t>
            </a:r>
            <a:r>
              <a:rPr lang="en-GB" altLang="en-US" sz="1400">
                <a:solidFill>
                  <a:srgbClr val="005EB8"/>
                </a:solidFill>
                <a:cs typeface="Arial" pitchFamily="34" charset="0"/>
              </a:rPr>
              <a:t>to live well, to be the </a:t>
            </a:r>
            <a:r>
              <a:rPr lang="en-GB" altLang="en-US" sz="1400" b="1">
                <a:solidFill>
                  <a:srgbClr val="005EB8"/>
                </a:solidFill>
                <a:cs typeface="Arial" pitchFamily="34" charset="0"/>
              </a:rPr>
              <a:t>best employer </a:t>
            </a:r>
            <a:r>
              <a:rPr lang="en-GB" altLang="en-US" sz="1400">
                <a:solidFill>
                  <a:srgbClr val="005EB8"/>
                </a:solidFill>
                <a:cs typeface="Arial" pitchFamily="34" charset="0"/>
              </a:rPr>
              <a:t>and </a:t>
            </a:r>
            <a:r>
              <a:rPr lang="en-GB" altLang="en-US" sz="1400" b="1">
                <a:solidFill>
                  <a:srgbClr val="005EB8"/>
                </a:solidFill>
                <a:cs typeface="Arial" pitchFamily="34" charset="0"/>
              </a:rPr>
              <a:t>work with our partners</a:t>
            </a:r>
            <a:r>
              <a:rPr lang="en-GB" altLang="en-US" sz="1400">
                <a:solidFill>
                  <a:srgbClr val="005EB8"/>
                </a:solidFill>
                <a:cs typeface="Arial" pitchFamily="34" charset="0"/>
              </a:rPr>
              <a:t> as one.</a:t>
            </a:r>
          </a:p>
        </p:txBody>
      </p:sp>
      <p:sp>
        <p:nvSpPr>
          <p:cNvPr id="27" name="Title 1"/>
          <p:cNvSpPr txBox="1">
            <a:spLocks/>
          </p:cNvSpPr>
          <p:nvPr userDrawn="1"/>
        </p:nvSpPr>
        <p:spPr bwMode="auto">
          <a:xfrm>
            <a:off x="685800" y="1170584"/>
            <a:ext cx="11328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defTabSz="914400" eaLnBrk="1" fontAlgn="base" hangingPunct="1">
              <a:spcBef>
                <a:spcPct val="0"/>
              </a:spcBef>
              <a:spcAft>
                <a:spcPct val="0"/>
              </a:spcAft>
            </a:pPr>
            <a:r>
              <a:rPr lang="en-GB" altLang="en-US" sz="1900" b="1">
                <a:solidFill>
                  <a:srgbClr val="005EB8"/>
                </a:solidFill>
                <a:latin typeface="Arial "/>
              </a:rPr>
              <a:t>Our vision</a:t>
            </a:r>
          </a:p>
        </p:txBody>
      </p:sp>
      <p:sp>
        <p:nvSpPr>
          <p:cNvPr id="28" name="Title 1"/>
          <p:cNvSpPr txBox="1">
            <a:spLocks/>
          </p:cNvSpPr>
          <p:nvPr userDrawn="1"/>
        </p:nvSpPr>
        <p:spPr bwMode="auto">
          <a:xfrm>
            <a:off x="685800" y="1998244"/>
            <a:ext cx="11328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defTabSz="914400" eaLnBrk="1" fontAlgn="base" hangingPunct="1">
              <a:spcBef>
                <a:spcPct val="0"/>
              </a:spcBef>
              <a:spcAft>
                <a:spcPct val="0"/>
              </a:spcAft>
            </a:pPr>
            <a:r>
              <a:rPr lang="en-GB" altLang="en-US" sz="1900" b="1">
                <a:solidFill>
                  <a:srgbClr val="005EB8"/>
                </a:solidFill>
                <a:latin typeface="Arial "/>
              </a:rPr>
              <a:t>Our mission</a:t>
            </a:r>
          </a:p>
        </p:txBody>
      </p:sp>
      <p:sp>
        <p:nvSpPr>
          <p:cNvPr id="30" name="Title 1"/>
          <p:cNvSpPr txBox="1">
            <a:spLocks/>
          </p:cNvSpPr>
          <p:nvPr userDrawn="1"/>
        </p:nvSpPr>
        <p:spPr bwMode="auto">
          <a:xfrm>
            <a:off x="2904067" y="6176964"/>
            <a:ext cx="8832851"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defTabSz="914400" eaLnBrk="1" fontAlgn="base" hangingPunct="1">
              <a:spcBef>
                <a:spcPct val="0"/>
              </a:spcBef>
              <a:spcAft>
                <a:spcPct val="0"/>
              </a:spcAft>
            </a:pPr>
            <a:r>
              <a:rPr lang="en-GB" altLang="en-US" sz="1900" b="1">
                <a:solidFill>
                  <a:srgbClr val="005EB8"/>
                </a:solidFill>
                <a:latin typeface="Arial "/>
              </a:rPr>
              <a:t>Our values</a:t>
            </a:r>
          </a:p>
        </p:txBody>
      </p:sp>
      <p:cxnSp>
        <p:nvCxnSpPr>
          <p:cNvPr id="31" name="Straight Connector 30"/>
          <p:cNvCxnSpPr/>
          <p:nvPr userDrawn="1"/>
        </p:nvCxnSpPr>
        <p:spPr>
          <a:xfrm>
            <a:off x="827247" y="1124744"/>
            <a:ext cx="6398683" cy="0"/>
          </a:xfrm>
          <a:prstGeom prst="line">
            <a:avLst/>
          </a:prstGeom>
          <a:ln w="6350">
            <a:solidFill>
              <a:srgbClr val="768692">
                <a:alpha val="58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27247" y="1916544"/>
            <a:ext cx="6398683" cy="0"/>
          </a:xfrm>
          <a:prstGeom prst="line">
            <a:avLst/>
          </a:prstGeom>
          <a:ln w="6350">
            <a:solidFill>
              <a:srgbClr val="768692">
                <a:alpha val="58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827247" y="2979022"/>
            <a:ext cx="6493933" cy="0"/>
          </a:xfrm>
          <a:prstGeom prst="line">
            <a:avLst/>
          </a:prstGeom>
          <a:ln w="6350">
            <a:solidFill>
              <a:srgbClr val="768692">
                <a:alpha val="58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827247" y="4274878"/>
            <a:ext cx="10915988" cy="0"/>
          </a:xfrm>
          <a:prstGeom prst="line">
            <a:avLst/>
          </a:prstGeom>
          <a:ln w="6350">
            <a:solidFill>
              <a:srgbClr val="768692">
                <a:alpha val="58000"/>
              </a:srgbClr>
            </a:solidFill>
          </a:ln>
        </p:spPr>
        <p:style>
          <a:lnRef idx="1">
            <a:schemeClr val="accent1"/>
          </a:lnRef>
          <a:fillRef idx="0">
            <a:schemeClr val="accent1"/>
          </a:fillRef>
          <a:effectRef idx="0">
            <a:schemeClr val="accent1"/>
          </a:effectRef>
          <a:fontRef idx="minor">
            <a:schemeClr val="tx1"/>
          </a:fontRef>
        </p:style>
      </p:cxnSp>
      <p:pic>
        <p:nvPicPr>
          <p:cNvPr id="40" name="Picture 5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18618" y="6059488"/>
            <a:ext cx="664633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p:cNvSpPr txBox="1"/>
          <p:nvPr userDrawn="1"/>
        </p:nvSpPr>
        <p:spPr>
          <a:xfrm>
            <a:off x="636939" y="478414"/>
            <a:ext cx="5766261" cy="646331"/>
          </a:xfrm>
          <a:prstGeom prst="rect">
            <a:avLst/>
          </a:prstGeom>
          <a:noFill/>
        </p:spPr>
        <p:txBody>
          <a:bodyPr wrap="square" rtlCol="0">
            <a:spAutoFit/>
          </a:bodyPr>
          <a:lstStyle/>
          <a:p>
            <a:r>
              <a:rPr kumimoji="0" lang="en-GB" altLang="en-US" sz="3600" b="1" i="0" u="none" strike="noStrike" kern="1200" cap="none" spc="0" normalizeH="0" baseline="0" noProof="0">
                <a:ln>
                  <a:noFill/>
                </a:ln>
                <a:solidFill>
                  <a:srgbClr val="005EB8"/>
                </a:solidFill>
                <a:effectLst/>
                <a:uLnTx/>
                <a:uFillTx/>
                <a:latin typeface="Arial" panose="020B0604020202020204" pitchFamily="34" charset="0"/>
                <a:ea typeface="+mj-ea"/>
                <a:cs typeface="Arial" panose="020B0604020202020204" pitchFamily="34" charset="0"/>
              </a:rPr>
              <a:t>Our strategy</a:t>
            </a:r>
            <a:endParaRPr lang="en-GB" sz="1800"/>
          </a:p>
        </p:txBody>
      </p:sp>
      <p:pic>
        <p:nvPicPr>
          <p:cNvPr id="20" name="Picture 62"/>
          <p:cNvPicPr>
            <a:picLocks noChangeAspect="1"/>
          </p:cNvPicPr>
          <p:nvPr userDrawn="1"/>
        </p:nvPicPr>
        <p:blipFill>
          <a:blip r:embed="rId4">
            <a:extLst>
              <a:ext uri="{28A0092B-C50C-407E-A947-70E740481C1C}">
                <a14:useLocalDpi xmlns:a14="http://schemas.microsoft.com/office/drawing/2010/main" val="0"/>
              </a:ext>
            </a:extLst>
          </a:blip>
          <a:srcRect l="23468" t="24915" r="26025" b="37543"/>
          <a:stretch>
            <a:fillRect/>
          </a:stretch>
        </p:blipFill>
        <p:spPr bwMode="auto">
          <a:xfrm>
            <a:off x="815976" y="3279130"/>
            <a:ext cx="220768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1"/>
          <p:cNvSpPr txBox="1">
            <a:spLocks/>
          </p:cNvSpPr>
          <p:nvPr userDrawn="1"/>
        </p:nvSpPr>
        <p:spPr bwMode="auto">
          <a:xfrm>
            <a:off x="685800" y="3042792"/>
            <a:ext cx="11328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defTabSz="914400" eaLnBrk="1" fontAlgn="base" hangingPunct="1">
              <a:spcBef>
                <a:spcPct val="0"/>
              </a:spcBef>
              <a:spcAft>
                <a:spcPct val="0"/>
              </a:spcAft>
            </a:pPr>
            <a:r>
              <a:rPr lang="en-GB" altLang="en-US" sz="1900" b="1">
                <a:solidFill>
                  <a:srgbClr val="005EB8"/>
                </a:solidFill>
                <a:latin typeface="Arial "/>
              </a:rPr>
              <a:t>Our goals</a:t>
            </a:r>
          </a:p>
        </p:txBody>
      </p:sp>
      <p:sp>
        <p:nvSpPr>
          <p:cNvPr id="42" name="Rounded Rectangle 41"/>
          <p:cNvSpPr/>
          <p:nvPr userDrawn="1"/>
        </p:nvSpPr>
        <p:spPr>
          <a:xfrm>
            <a:off x="2725130" y="3096250"/>
            <a:ext cx="2442633" cy="323850"/>
          </a:xfrm>
          <a:prstGeom prst="roundRect">
            <a:avLst>
              <a:gd name="adj" fmla="val 695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defRPr/>
            </a:pPr>
            <a:r>
              <a:rPr lang="en-GB" sz="1400" b="1">
                <a:solidFill>
                  <a:srgbClr val="005EB8"/>
                </a:solidFill>
                <a:latin typeface="Arial" panose="020B0604020202020204" pitchFamily="34" charset="0"/>
                <a:cs typeface="Arial" panose="020B0604020202020204" pitchFamily="34" charset="0"/>
              </a:rPr>
              <a:t>Prevent</a:t>
            </a:r>
            <a:r>
              <a:rPr lang="en-GB" sz="1400">
                <a:solidFill>
                  <a:srgbClr val="005EB8"/>
                </a:solidFill>
                <a:latin typeface="Arial" panose="020B0604020202020204" pitchFamily="34" charset="0"/>
                <a:cs typeface="Arial" panose="020B0604020202020204" pitchFamily="34" charset="0"/>
              </a:rPr>
              <a:t> ill health</a:t>
            </a:r>
          </a:p>
        </p:txBody>
      </p:sp>
      <p:sp>
        <p:nvSpPr>
          <p:cNvPr id="43" name="Rounded Rectangle 42"/>
          <p:cNvSpPr/>
          <p:nvPr userDrawn="1"/>
        </p:nvSpPr>
        <p:spPr>
          <a:xfrm>
            <a:off x="2720897" y="3196262"/>
            <a:ext cx="3839633" cy="922338"/>
          </a:xfrm>
          <a:prstGeom prst="roundRect">
            <a:avLst>
              <a:gd name="adj" fmla="val 695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defRPr/>
            </a:pPr>
            <a:r>
              <a:rPr lang="en-GB" sz="1400">
                <a:solidFill>
                  <a:srgbClr val="005EB8"/>
                </a:solidFill>
                <a:latin typeface="Arial" panose="020B0604020202020204" pitchFamily="34" charset="0"/>
                <a:cs typeface="Arial" panose="020B0604020202020204" pitchFamily="34" charset="0"/>
              </a:rPr>
              <a:t>Deliver high quality care </a:t>
            </a:r>
            <a:r>
              <a:rPr lang="en-GB" sz="1400" b="1">
                <a:solidFill>
                  <a:srgbClr val="005EB8"/>
                </a:solidFill>
                <a:latin typeface="Arial" panose="020B0604020202020204" pitchFamily="34" charset="0"/>
                <a:cs typeface="Arial" panose="020B0604020202020204" pitchFamily="34" charset="0"/>
              </a:rPr>
              <a:t>at </a:t>
            </a:r>
            <a:br>
              <a:rPr lang="en-GB" sz="1400" b="1">
                <a:solidFill>
                  <a:srgbClr val="005EB8"/>
                </a:solidFill>
                <a:latin typeface="Arial" panose="020B0604020202020204" pitchFamily="34" charset="0"/>
                <a:cs typeface="Arial" panose="020B0604020202020204" pitchFamily="34" charset="0"/>
              </a:rPr>
            </a:br>
            <a:r>
              <a:rPr lang="en-GB" sz="1400" b="1">
                <a:solidFill>
                  <a:srgbClr val="005EB8"/>
                </a:solidFill>
                <a:latin typeface="Arial" panose="020B0604020202020204" pitchFamily="34" charset="0"/>
                <a:cs typeface="Arial" panose="020B0604020202020204" pitchFamily="34" charset="0"/>
              </a:rPr>
              <a:t>home </a:t>
            </a:r>
            <a:r>
              <a:rPr lang="en-GB" sz="1400">
                <a:solidFill>
                  <a:srgbClr val="005EB8"/>
                </a:solidFill>
                <a:latin typeface="Arial" panose="020B0604020202020204" pitchFamily="34" charset="0"/>
                <a:cs typeface="Arial" panose="020B0604020202020204" pitchFamily="34" charset="0"/>
              </a:rPr>
              <a:t>and</a:t>
            </a:r>
            <a:r>
              <a:rPr lang="en-GB" sz="1400" b="1">
                <a:solidFill>
                  <a:srgbClr val="005EB8"/>
                </a:solidFill>
                <a:latin typeface="Arial" panose="020B0604020202020204" pitchFamily="34" charset="0"/>
                <a:cs typeface="Arial" panose="020B0604020202020204" pitchFamily="34" charset="0"/>
              </a:rPr>
              <a:t> in the community</a:t>
            </a:r>
          </a:p>
        </p:txBody>
      </p:sp>
      <p:sp>
        <p:nvSpPr>
          <p:cNvPr id="44" name="Rounded Rectangle 43"/>
          <p:cNvSpPr/>
          <p:nvPr userDrawn="1"/>
        </p:nvSpPr>
        <p:spPr>
          <a:xfrm>
            <a:off x="6191252" y="3096250"/>
            <a:ext cx="2493433" cy="328612"/>
          </a:xfrm>
          <a:prstGeom prst="roundRect">
            <a:avLst>
              <a:gd name="adj" fmla="val 695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defRPr/>
            </a:pPr>
            <a:r>
              <a:rPr lang="en-GB" sz="1400" b="1">
                <a:solidFill>
                  <a:srgbClr val="005EB8"/>
                </a:solidFill>
                <a:latin typeface="Arial" panose="020B0604020202020204" pitchFamily="34" charset="0"/>
                <a:cs typeface="Arial" panose="020B0604020202020204" pitchFamily="34" charset="0"/>
              </a:rPr>
              <a:t>Integrate </a:t>
            </a:r>
            <a:r>
              <a:rPr lang="en-GB" sz="1400">
                <a:solidFill>
                  <a:srgbClr val="005EB8"/>
                </a:solidFill>
                <a:latin typeface="Arial" panose="020B0604020202020204" pitchFamily="34" charset="0"/>
                <a:cs typeface="Arial" panose="020B0604020202020204" pitchFamily="34" charset="0"/>
              </a:rPr>
              <a:t>services</a:t>
            </a:r>
          </a:p>
        </p:txBody>
      </p:sp>
      <p:sp>
        <p:nvSpPr>
          <p:cNvPr id="45" name="Rounded Rectangle 44"/>
          <p:cNvSpPr/>
          <p:nvPr userDrawn="1"/>
        </p:nvSpPr>
        <p:spPr>
          <a:xfrm>
            <a:off x="6191251" y="3385176"/>
            <a:ext cx="3649133" cy="396875"/>
          </a:xfrm>
          <a:prstGeom prst="roundRect">
            <a:avLst>
              <a:gd name="adj" fmla="val 695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defRPr/>
            </a:pPr>
            <a:r>
              <a:rPr lang="en-GB" sz="1400">
                <a:solidFill>
                  <a:srgbClr val="005EB8"/>
                </a:solidFill>
                <a:latin typeface="Arial" panose="020B0604020202020204" pitchFamily="34" charset="0"/>
                <a:cs typeface="Arial" panose="020B0604020202020204" pitchFamily="34" charset="0"/>
              </a:rPr>
              <a:t>Develop </a:t>
            </a:r>
            <a:r>
              <a:rPr lang="en-GB" sz="1400" b="1">
                <a:solidFill>
                  <a:srgbClr val="005EB8"/>
                </a:solidFill>
                <a:latin typeface="Arial" panose="020B0604020202020204" pitchFamily="34" charset="0"/>
                <a:cs typeface="Arial" panose="020B0604020202020204" pitchFamily="34" charset="0"/>
              </a:rPr>
              <a:t>sustainable </a:t>
            </a:r>
            <a:r>
              <a:rPr lang="en-GB" sz="1400">
                <a:solidFill>
                  <a:srgbClr val="005EB8"/>
                </a:solidFill>
                <a:latin typeface="Arial" panose="020B0604020202020204" pitchFamily="34" charset="0"/>
                <a:cs typeface="Arial" panose="020B0604020202020204" pitchFamily="34" charset="0"/>
              </a:rPr>
              <a:t>services</a:t>
            </a:r>
          </a:p>
        </p:txBody>
      </p:sp>
      <p:sp>
        <p:nvSpPr>
          <p:cNvPr id="46" name="Oval 45"/>
          <p:cNvSpPr/>
          <p:nvPr userDrawn="1"/>
        </p:nvSpPr>
        <p:spPr>
          <a:xfrm>
            <a:off x="2585430" y="3205788"/>
            <a:ext cx="107951" cy="80963"/>
          </a:xfrm>
          <a:prstGeom prst="ellipse">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sz="1800">
              <a:solidFill>
                <a:prstClr val="white"/>
              </a:solidFill>
            </a:endParaRPr>
          </a:p>
        </p:txBody>
      </p:sp>
      <p:sp>
        <p:nvSpPr>
          <p:cNvPr id="47" name="Oval 46"/>
          <p:cNvSpPr/>
          <p:nvPr userDrawn="1"/>
        </p:nvSpPr>
        <p:spPr>
          <a:xfrm>
            <a:off x="2585430" y="3512175"/>
            <a:ext cx="107951" cy="80962"/>
          </a:xfrm>
          <a:prstGeom prst="ellipse">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sz="1800">
              <a:solidFill>
                <a:prstClr val="white"/>
              </a:solidFill>
            </a:endParaRPr>
          </a:p>
        </p:txBody>
      </p:sp>
      <p:sp>
        <p:nvSpPr>
          <p:cNvPr id="48" name="Oval 47"/>
          <p:cNvSpPr/>
          <p:nvPr userDrawn="1"/>
        </p:nvSpPr>
        <p:spPr>
          <a:xfrm>
            <a:off x="6096001" y="3221663"/>
            <a:ext cx="107951" cy="80963"/>
          </a:xfrm>
          <a:prstGeom prst="ellipse">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sz="1800">
              <a:solidFill>
                <a:prstClr val="white"/>
              </a:solidFill>
            </a:endParaRPr>
          </a:p>
        </p:txBody>
      </p:sp>
      <p:sp>
        <p:nvSpPr>
          <p:cNvPr id="49" name="Oval 48"/>
          <p:cNvSpPr/>
          <p:nvPr userDrawn="1"/>
        </p:nvSpPr>
        <p:spPr>
          <a:xfrm>
            <a:off x="6096001" y="3540750"/>
            <a:ext cx="107951" cy="80962"/>
          </a:xfrm>
          <a:prstGeom prst="ellipse">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sz="1800">
              <a:solidFill>
                <a:prstClr val="white"/>
              </a:solidFill>
            </a:endParaRPr>
          </a:p>
        </p:txBody>
      </p:sp>
    </p:spTree>
    <p:extLst>
      <p:ext uri="{BB962C8B-B14F-4D97-AF65-F5344CB8AC3E}">
        <p14:creationId xmlns:p14="http://schemas.microsoft.com/office/powerpoint/2010/main" val="9452381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alues">
    <p:spTree>
      <p:nvGrpSpPr>
        <p:cNvPr id="1" name=""/>
        <p:cNvGrpSpPr/>
        <p:nvPr/>
      </p:nvGrpSpPr>
      <p:grpSpPr>
        <a:xfrm>
          <a:off x="0" y="0"/>
          <a:ext cx="0" cy="0"/>
          <a:chOff x="0" y="0"/>
          <a:chExt cx="0" cy="0"/>
        </a:xfrm>
      </p:grpSpPr>
      <p:sp>
        <p:nvSpPr>
          <p:cNvPr id="4" name="Rectangle 3"/>
          <p:cNvSpPr/>
          <p:nvPr userDrawn="1"/>
        </p:nvSpPr>
        <p:spPr>
          <a:xfrm>
            <a:off x="335360" y="5949280"/>
            <a:ext cx="2688299"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0844" t="45576" r="9864" b="42183"/>
          <a:stretch/>
        </p:blipFill>
        <p:spPr>
          <a:xfrm>
            <a:off x="1391478" y="4293096"/>
            <a:ext cx="9496517" cy="776992"/>
          </a:xfrm>
          <a:prstGeom prst="rect">
            <a:avLst/>
          </a:prstGeom>
        </p:spPr>
      </p:pic>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07288" y="2315831"/>
            <a:ext cx="8064896" cy="1636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69322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Compassionate">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51053" y="2253268"/>
            <a:ext cx="4201065" cy="42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userDrawn="1"/>
        </p:nvSpPr>
        <p:spPr>
          <a:xfrm>
            <a:off x="5531639" y="3005626"/>
            <a:ext cx="4320479" cy="1754326"/>
          </a:xfrm>
          <a:prstGeom prst="rect">
            <a:avLst/>
          </a:prstGeom>
          <a:noFill/>
        </p:spPr>
        <p:txBody>
          <a:bodyPr wrap="square" rtlCol="0">
            <a:spAutoFit/>
          </a:bodyPr>
          <a:lstStyle/>
          <a:p>
            <a:r>
              <a:rPr lang="en-GB" sz="1800">
                <a:solidFill>
                  <a:schemeClr val="tx1">
                    <a:lumMod val="75000"/>
                    <a:lumOff val="25000"/>
                  </a:schemeClr>
                </a:solidFill>
                <a:latin typeface="Arial" panose="020B0604020202020204" pitchFamily="34" charset="0"/>
                <a:cs typeface="Arial" panose="020B0604020202020204" pitchFamily="34" charset="0"/>
              </a:rPr>
              <a:t>We put patients and our service users at the heart of everything we do. We’re positive, kind and polite. </a:t>
            </a:r>
            <a:br>
              <a:rPr lang="en-GB" sz="1800">
                <a:solidFill>
                  <a:schemeClr val="tx1">
                    <a:lumMod val="75000"/>
                    <a:lumOff val="25000"/>
                  </a:schemeClr>
                </a:solidFill>
                <a:latin typeface="Arial" panose="020B0604020202020204" pitchFamily="34" charset="0"/>
                <a:cs typeface="Arial" panose="020B0604020202020204" pitchFamily="34" charset="0"/>
              </a:rPr>
            </a:br>
            <a:r>
              <a:rPr lang="en-GB" sz="1800">
                <a:solidFill>
                  <a:schemeClr val="tx1">
                    <a:lumMod val="75000"/>
                    <a:lumOff val="25000"/>
                  </a:schemeClr>
                </a:solidFill>
                <a:latin typeface="Arial" panose="020B0604020202020204" pitchFamily="34" charset="0"/>
                <a:cs typeface="Arial" panose="020B0604020202020204" pitchFamily="34" charset="0"/>
              </a:rPr>
              <a:t>We understand diversity. We’re respectful, patient </a:t>
            </a:r>
            <a:br>
              <a:rPr lang="en-GB" sz="1800">
                <a:solidFill>
                  <a:schemeClr val="tx1">
                    <a:lumMod val="75000"/>
                    <a:lumOff val="25000"/>
                  </a:schemeClr>
                </a:solidFill>
                <a:latin typeface="Arial" panose="020B0604020202020204" pitchFamily="34" charset="0"/>
                <a:cs typeface="Arial" panose="020B0604020202020204" pitchFamily="34" charset="0"/>
              </a:rPr>
            </a:br>
            <a:r>
              <a:rPr lang="en-GB" sz="1800">
                <a:solidFill>
                  <a:schemeClr val="tx1">
                    <a:lumMod val="75000"/>
                    <a:lumOff val="25000"/>
                  </a:schemeClr>
                </a:solidFill>
                <a:latin typeface="Arial" panose="020B0604020202020204" pitchFamily="34" charset="0"/>
                <a:cs typeface="Arial" panose="020B0604020202020204" pitchFamily="34" charset="0"/>
              </a:rPr>
              <a:t>and tolerant.</a:t>
            </a:r>
          </a:p>
        </p:txBody>
      </p:sp>
      <p:pic>
        <p:nvPicPr>
          <p:cNvPr id="9"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63554" y="2253269"/>
            <a:ext cx="2608257" cy="2417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p:nvPr userDrawn="1"/>
        </p:nvCxnSpPr>
        <p:spPr>
          <a:xfrm>
            <a:off x="5231904" y="1772816"/>
            <a:ext cx="0" cy="3264136"/>
          </a:xfrm>
          <a:prstGeom prst="line">
            <a:avLst/>
          </a:prstGeom>
          <a:ln>
            <a:solidFill>
              <a:srgbClr val="330072"/>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5519937" y="1700809"/>
            <a:ext cx="3840427" cy="461665"/>
          </a:xfrm>
          <a:prstGeom prst="rect">
            <a:avLst/>
          </a:prstGeom>
          <a:noFill/>
        </p:spPr>
        <p:txBody>
          <a:bodyPr wrap="square" rtlCol="0">
            <a:spAutoFit/>
          </a:bodyPr>
          <a:lstStyle/>
          <a:p>
            <a:pPr>
              <a:spcAft>
                <a:spcPts val="2400"/>
              </a:spcAft>
            </a:pPr>
            <a:r>
              <a:rPr lang="en-GB" sz="2400" b="1">
                <a:solidFill>
                  <a:srgbClr val="005EB8"/>
                </a:solidFill>
                <a:latin typeface="+mj-lt"/>
              </a:rPr>
              <a:t>Our values</a:t>
            </a:r>
          </a:p>
        </p:txBody>
      </p:sp>
    </p:spTree>
    <p:extLst>
      <p:ext uri="{BB962C8B-B14F-4D97-AF65-F5344CB8AC3E}">
        <p14:creationId xmlns:p14="http://schemas.microsoft.com/office/powerpoint/2010/main" val="3578045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Compassionate content v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0072"/>
                </a:solidFill>
              </a:defRPr>
            </a:lvl1pPr>
          </a:lstStyle>
          <a:p>
            <a:r>
              <a:rPr lang="en-US"/>
              <a:t>Click to edit Master title style</a:t>
            </a:r>
            <a:endParaRPr lang="en-GB"/>
          </a:p>
        </p:txBody>
      </p:sp>
      <p:sp>
        <p:nvSpPr>
          <p:cNvPr id="3" name="Content Placeholder 2"/>
          <p:cNvSpPr>
            <a:spLocks noGrp="1"/>
          </p:cNvSpPr>
          <p:nvPr>
            <p:ph idx="1"/>
          </p:nvPr>
        </p:nvSpPr>
        <p:spPr>
          <a:xfrm>
            <a:off x="702833" y="2420889"/>
            <a:ext cx="11057796" cy="3528392"/>
          </a:xfrm>
        </p:spPr>
        <p:txBody>
          <a:bodyPr/>
          <a:lstStyle>
            <a:lvl1pPr>
              <a:buClr>
                <a:srgbClr val="330072"/>
              </a:buClr>
              <a:defRPr/>
            </a:lvl1pPr>
            <a:lvl2pPr>
              <a:buClr>
                <a:srgbClr val="330072"/>
              </a:buClr>
              <a:defRPr/>
            </a:lvl2pPr>
            <a:lvl3pPr>
              <a:buClr>
                <a:srgbClr val="330072"/>
              </a:buClr>
              <a:defRPr/>
            </a:lvl3pPr>
            <a:lvl4pPr>
              <a:buClr>
                <a:srgbClr val="330072"/>
              </a:buClr>
              <a:defRPr/>
            </a:lvl4pPr>
            <a:lvl5pPr>
              <a:buClr>
                <a:srgbClr val="33007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322883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slide v2_compassionate">
    <p:spTree>
      <p:nvGrpSpPr>
        <p:cNvPr id="1" name=""/>
        <p:cNvGrpSpPr/>
        <p:nvPr/>
      </p:nvGrpSpPr>
      <p:grpSpPr>
        <a:xfrm>
          <a:off x="0" y="0"/>
          <a:ext cx="0" cy="0"/>
          <a:chOff x="0" y="0"/>
          <a:chExt cx="0" cy="0"/>
        </a:xfrm>
      </p:grpSpPr>
      <p:sp>
        <p:nvSpPr>
          <p:cNvPr id="3" name="Rectangle 2"/>
          <p:cNvSpPr/>
          <p:nvPr userDrawn="1"/>
        </p:nvSpPr>
        <p:spPr>
          <a:xfrm>
            <a:off x="0" y="12541"/>
            <a:ext cx="12192000" cy="5864733"/>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pic>
        <p:nvPicPr>
          <p:cNvPr id="4" name="Picture 2" descr="K:\HRODCOMM-C&amp;E_Design\PHOTO LIBRARY\6. LOGOS\1. KCHFT_Kent Community Health Foundation Trust\LOGO 2017\KCHFT\Professional Use\Kent Community Health NHS Foundation Trust RGB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00257" y="365026"/>
            <a:ext cx="3317604" cy="74374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717177" y="2420890"/>
            <a:ext cx="11043452" cy="331236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423600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Aspirational">
    <p:spTree>
      <p:nvGrpSpPr>
        <p:cNvPr id="1" name=""/>
        <p:cNvGrpSpPr/>
        <p:nvPr/>
      </p:nvGrpSpPr>
      <p:grpSpPr>
        <a:xfrm>
          <a:off x="0" y="0"/>
          <a:ext cx="0" cy="0"/>
          <a:chOff x="0" y="0"/>
          <a:chExt cx="0" cy="0"/>
        </a:xfrm>
      </p:grpSpPr>
      <p:cxnSp>
        <p:nvCxnSpPr>
          <p:cNvPr id="7" name="Straight Connector 6"/>
          <p:cNvCxnSpPr/>
          <p:nvPr userDrawn="1"/>
        </p:nvCxnSpPr>
        <p:spPr>
          <a:xfrm>
            <a:off x="5231904" y="1772816"/>
            <a:ext cx="0" cy="3264136"/>
          </a:xfrm>
          <a:prstGeom prst="line">
            <a:avLst/>
          </a:prstGeom>
          <a:ln>
            <a:solidFill>
              <a:srgbClr val="78BE20"/>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5496534" y="3005626"/>
            <a:ext cx="4439893" cy="1754326"/>
          </a:xfrm>
          <a:prstGeom prst="rect">
            <a:avLst/>
          </a:prstGeom>
          <a:noFill/>
        </p:spPr>
        <p:txBody>
          <a:bodyPr wrap="square" rtlCol="0">
            <a:spAutoFit/>
          </a:bodyPr>
          <a:lstStyle/>
          <a:p>
            <a:r>
              <a:rPr lang="en-GB" sz="1800">
                <a:solidFill>
                  <a:schemeClr val="tx1">
                    <a:lumMod val="75000"/>
                    <a:lumOff val="25000"/>
                  </a:schemeClr>
                </a:solidFill>
                <a:latin typeface="Arial" panose="020B0604020202020204" pitchFamily="34" charset="0"/>
                <a:cs typeface="Arial" panose="020B0604020202020204" pitchFamily="34" charset="0"/>
              </a:rPr>
              <a:t>We feel empowered and we empower our patients. We strive to improve. Our focus is on research and generating ideas and innovations. We’re open, transparent and we </a:t>
            </a:r>
            <a:br>
              <a:rPr lang="en-GB" sz="1800">
                <a:solidFill>
                  <a:schemeClr val="tx1">
                    <a:lumMod val="75000"/>
                    <a:lumOff val="25000"/>
                  </a:schemeClr>
                </a:solidFill>
                <a:latin typeface="Arial" panose="020B0604020202020204" pitchFamily="34" charset="0"/>
                <a:cs typeface="Arial" panose="020B0604020202020204" pitchFamily="34" charset="0"/>
              </a:rPr>
            </a:br>
            <a:r>
              <a:rPr lang="en-GB" sz="1800">
                <a:solidFill>
                  <a:schemeClr val="tx1">
                    <a:lumMod val="75000"/>
                    <a:lumOff val="25000"/>
                  </a:schemeClr>
                </a:solidFill>
                <a:latin typeface="Arial" panose="020B0604020202020204" pitchFamily="34" charset="0"/>
                <a:cs typeface="Arial" panose="020B0604020202020204" pitchFamily="34" charset="0"/>
              </a:rPr>
              <a:t>think creatively.</a:t>
            </a: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60265" y="2060849"/>
            <a:ext cx="2787444"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15950" y="2254710"/>
            <a:ext cx="3336969" cy="424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userDrawn="1"/>
        </p:nvSpPr>
        <p:spPr>
          <a:xfrm>
            <a:off x="5519937" y="1700809"/>
            <a:ext cx="3744416" cy="461665"/>
          </a:xfrm>
          <a:prstGeom prst="rect">
            <a:avLst/>
          </a:prstGeom>
          <a:noFill/>
        </p:spPr>
        <p:txBody>
          <a:bodyPr wrap="square" rtlCol="0">
            <a:spAutoFit/>
          </a:bodyPr>
          <a:lstStyle/>
          <a:p>
            <a:pPr>
              <a:spcAft>
                <a:spcPts val="2400"/>
              </a:spcAft>
            </a:pPr>
            <a:r>
              <a:rPr lang="en-GB" sz="2400" b="1">
                <a:solidFill>
                  <a:srgbClr val="005EB8"/>
                </a:solidFill>
                <a:latin typeface="+mj-lt"/>
              </a:rPr>
              <a:t>Our values</a:t>
            </a:r>
          </a:p>
        </p:txBody>
      </p:sp>
    </p:spTree>
    <p:extLst>
      <p:ext uri="{BB962C8B-B14F-4D97-AF65-F5344CB8AC3E}">
        <p14:creationId xmlns:p14="http://schemas.microsoft.com/office/powerpoint/2010/main" val="41509130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Aspirational content v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78BE20"/>
                </a:solidFill>
              </a:defRPr>
            </a:lvl1pPr>
          </a:lstStyle>
          <a:p>
            <a:r>
              <a:rPr lang="en-US"/>
              <a:t>Click to edit Master title style</a:t>
            </a:r>
            <a:endParaRPr lang="en-GB"/>
          </a:p>
        </p:txBody>
      </p:sp>
      <p:sp>
        <p:nvSpPr>
          <p:cNvPr id="3" name="Content Placeholder 2"/>
          <p:cNvSpPr>
            <a:spLocks noGrp="1"/>
          </p:cNvSpPr>
          <p:nvPr>
            <p:ph idx="1"/>
          </p:nvPr>
        </p:nvSpPr>
        <p:spPr>
          <a:xfrm>
            <a:off x="688489" y="2420889"/>
            <a:ext cx="11072140" cy="3528392"/>
          </a:xfrm>
        </p:spPr>
        <p:txBody>
          <a:bodyPr/>
          <a:lstStyle>
            <a:lvl1pPr>
              <a:buClr>
                <a:srgbClr val="78BE20"/>
              </a:buClr>
              <a:defRPr/>
            </a:lvl1pPr>
            <a:lvl2pPr>
              <a:buClr>
                <a:srgbClr val="78BE20"/>
              </a:buClr>
              <a:defRPr/>
            </a:lvl2pPr>
            <a:lvl3pPr>
              <a:buClr>
                <a:srgbClr val="78BE20"/>
              </a:buClr>
              <a:defRPr/>
            </a:lvl3pPr>
            <a:lvl4pPr>
              <a:buClr>
                <a:srgbClr val="78BE20"/>
              </a:buClr>
              <a:defRPr/>
            </a:lvl4pPr>
            <a:lvl5pPr>
              <a:buClr>
                <a:srgbClr val="78BE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953729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Content slide v2_aspirational">
    <p:spTree>
      <p:nvGrpSpPr>
        <p:cNvPr id="1" name=""/>
        <p:cNvGrpSpPr/>
        <p:nvPr/>
      </p:nvGrpSpPr>
      <p:grpSpPr>
        <a:xfrm>
          <a:off x="0" y="0"/>
          <a:ext cx="0" cy="0"/>
          <a:chOff x="0" y="0"/>
          <a:chExt cx="0" cy="0"/>
        </a:xfrm>
      </p:grpSpPr>
      <p:sp>
        <p:nvSpPr>
          <p:cNvPr id="3" name="Rectangle 2"/>
          <p:cNvSpPr/>
          <p:nvPr userDrawn="1"/>
        </p:nvSpPr>
        <p:spPr>
          <a:xfrm>
            <a:off x="0" y="12541"/>
            <a:ext cx="12192000" cy="586473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pic>
        <p:nvPicPr>
          <p:cNvPr id="4" name="Picture 2" descr="K:\HRODCOMM-C&amp;E_Design\PHOTO LIBRARY\6. LOGOS\1. KCHFT_Kent Community Health Foundation Trust\LOGO 2017\KCHFT\Professional Use\Kent Community Health NHS Foundation Trust RGB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00257" y="365026"/>
            <a:ext cx="3317604" cy="74374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717177" y="2420890"/>
            <a:ext cx="11043452" cy="331236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34586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slide for title page">
    <p:spTree>
      <p:nvGrpSpPr>
        <p:cNvPr id="1" name=""/>
        <p:cNvGrpSpPr/>
        <p:nvPr/>
      </p:nvGrpSpPr>
      <p:grpSpPr>
        <a:xfrm>
          <a:off x="0" y="0"/>
          <a:ext cx="0" cy="0"/>
          <a:chOff x="0" y="0"/>
          <a:chExt cx="0" cy="0"/>
        </a:xfrm>
      </p:grpSpPr>
      <p:sp>
        <p:nvSpPr>
          <p:cNvPr id="3" name="Rectangle 2"/>
          <p:cNvSpPr/>
          <p:nvPr userDrawn="1"/>
        </p:nvSpPr>
        <p:spPr>
          <a:xfrm>
            <a:off x="0" y="6076949"/>
            <a:ext cx="12172800" cy="78105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6823798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Responsive">
    <p:spTree>
      <p:nvGrpSpPr>
        <p:cNvPr id="1" name=""/>
        <p:cNvGrpSpPr/>
        <p:nvPr/>
      </p:nvGrpSpPr>
      <p:grpSpPr>
        <a:xfrm>
          <a:off x="0" y="0"/>
          <a:ext cx="0" cy="0"/>
          <a:chOff x="0" y="0"/>
          <a:chExt cx="0" cy="0"/>
        </a:xfrm>
      </p:grpSpPr>
      <p:cxnSp>
        <p:nvCxnSpPr>
          <p:cNvPr id="15" name="Straight Connector 14"/>
          <p:cNvCxnSpPr/>
          <p:nvPr userDrawn="1"/>
        </p:nvCxnSpPr>
        <p:spPr>
          <a:xfrm>
            <a:off x="5615947" y="1772816"/>
            <a:ext cx="0" cy="3264136"/>
          </a:xfrm>
          <a:prstGeom prst="line">
            <a:avLst/>
          </a:prstGeom>
          <a:ln>
            <a:solidFill>
              <a:srgbClr val="AE2573"/>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903983" y="3005626"/>
            <a:ext cx="5856651" cy="1477328"/>
          </a:xfrm>
          <a:prstGeom prst="rect">
            <a:avLst/>
          </a:prstGeom>
          <a:noFill/>
        </p:spPr>
        <p:txBody>
          <a:bodyPr wrap="square" rtlCol="0">
            <a:spAutoFit/>
          </a:bodyPr>
          <a:lstStyle/>
          <a:p>
            <a:r>
              <a:rPr lang="en-GB" sz="1800">
                <a:solidFill>
                  <a:schemeClr val="tx1">
                    <a:lumMod val="75000"/>
                    <a:lumOff val="25000"/>
                  </a:schemeClr>
                </a:solidFill>
                <a:latin typeface="Arial" panose="020B0604020202020204" pitchFamily="34" charset="0"/>
                <a:cs typeface="Arial" panose="020B0604020202020204" pitchFamily="34" charset="0"/>
              </a:rPr>
              <a:t>We listen. We act. We</a:t>
            </a:r>
          </a:p>
          <a:p>
            <a:r>
              <a:rPr lang="en-GB" sz="1800">
                <a:solidFill>
                  <a:schemeClr val="tx1">
                    <a:lumMod val="75000"/>
                    <a:lumOff val="25000"/>
                  </a:schemeClr>
                </a:solidFill>
                <a:latin typeface="Arial" panose="020B0604020202020204" pitchFamily="34" charset="0"/>
                <a:cs typeface="Arial" panose="020B0604020202020204" pitchFamily="34" charset="0"/>
              </a:rPr>
              <a:t>communicate clearly.</a:t>
            </a:r>
          </a:p>
          <a:p>
            <a:r>
              <a:rPr lang="en-GB" sz="1800">
                <a:solidFill>
                  <a:schemeClr val="tx1">
                    <a:lumMod val="75000"/>
                    <a:lumOff val="25000"/>
                  </a:schemeClr>
                </a:solidFill>
                <a:latin typeface="Arial" panose="020B0604020202020204" pitchFamily="34" charset="0"/>
                <a:cs typeface="Arial" panose="020B0604020202020204" pitchFamily="34" charset="0"/>
              </a:rPr>
              <a:t>We do what we say we</a:t>
            </a:r>
          </a:p>
          <a:p>
            <a:r>
              <a:rPr lang="en-GB" sz="1800">
                <a:solidFill>
                  <a:schemeClr val="tx1">
                    <a:lumMod val="75000"/>
                    <a:lumOff val="25000"/>
                  </a:schemeClr>
                </a:solidFill>
                <a:latin typeface="Arial" panose="020B0604020202020204" pitchFamily="34" charset="0"/>
                <a:cs typeface="Arial" panose="020B0604020202020204" pitchFamily="34" charset="0"/>
              </a:rPr>
              <a:t>will. We take account of</a:t>
            </a:r>
          </a:p>
          <a:p>
            <a:r>
              <a:rPr lang="en-GB" sz="1800">
                <a:solidFill>
                  <a:schemeClr val="tx1">
                    <a:lumMod val="75000"/>
                    <a:lumOff val="25000"/>
                  </a:schemeClr>
                </a:solidFill>
                <a:latin typeface="Arial" panose="020B0604020202020204" pitchFamily="34" charset="0"/>
                <a:cs typeface="Arial" panose="020B0604020202020204" pitchFamily="34" charset="0"/>
              </a:rPr>
              <a:t>the</a:t>
            </a:r>
            <a:r>
              <a:rPr lang="en-GB" sz="1800" baseline="0">
                <a:solidFill>
                  <a:schemeClr val="tx1">
                    <a:lumMod val="75000"/>
                    <a:lumOff val="25000"/>
                  </a:schemeClr>
                </a:solidFill>
                <a:latin typeface="Arial" panose="020B0604020202020204" pitchFamily="34" charset="0"/>
                <a:cs typeface="Arial" panose="020B0604020202020204" pitchFamily="34" charset="0"/>
              </a:rPr>
              <a:t> </a:t>
            </a:r>
            <a:r>
              <a:rPr lang="en-GB" sz="1800">
                <a:solidFill>
                  <a:schemeClr val="tx1">
                    <a:lumMod val="75000"/>
                    <a:lumOff val="25000"/>
                  </a:schemeClr>
                </a:solidFill>
                <a:latin typeface="Arial" panose="020B0604020202020204" pitchFamily="34" charset="0"/>
                <a:cs typeface="Arial" panose="020B0604020202020204" pitchFamily="34" charset="0"/>
              </a:rPr>
              <a:t>opinions of others.</a:t>
            </a:r>
          </a:p>
        </p:txBody>
      </p:sp>
      <p:pic>
        <p:nvPicPr>
          <p:cNvPr id="1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59445" y="2147321"/>
            <a:ext cx="2676448" cy="2889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52472" y="2254712"/>
            <a:ext cx="3053669" cy="424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userDrawn="1"/>
        </p:nvSpPr>
        <p:spPr>
          <a:xfrm>
            <a:off x="5903980" y="1700809"/>
            <a:ext cx="2784309" cy="461665"/>
          </a:xfrm>
          <a:prstGeom prst="rect">
            <a:avLst/>
          </a:prstGeom>
          <a:noFill/>
        </p:spPr>
        <p:txBody>
          <a:bodyPr wrap="square" rtlCol="0">
            <a:spAutoFit/>
          </a:bodyPr>
          <a:lstStyle/>
          <a:p>
            <a:pPr>
              <a:spcAft>
                <a:spcPts val="2400"/>
              </a:spcAft>
            </a:pPr>
            <a:r>
              <a:rPr lang="en-GB" sz="2400" b="1">
                <a:solidFill>
                  <a:srgbClr val="005EB8"/>
                </a:solidFill>
                <a:latin typeface="+mj-lt"/>
              </a:rPr>
              <a:t>Our values</a:t>
            </a:r>
          </a:p>
        </p:txBody>
      </p:sp>
    </p:spTree>
    <p:extLst>
      <p:ext uri="{BB962C8B-B14F-4D97-AF65-F5344CB8AC3E}">
        <p14:creationId xmlns:p14="http://schemas.microsoft.com/office/powerpoint/2010/main" val="3357185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Responsive content v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E2573"/>
                </a:solidFill>
              </a:defRPr>
            </a:lvl1pPr>
          </a:lstStyle>
          <a:p>
            <a:r>
              <a:rPr lang="en-US"/>
              <a:t>Click to edit Master title style</a:t>
            </a:r>
            <a:endParaRPr lang="en-GB"/>
          </a:p>
        </p:txBody>
      </p:sp>
      <p:sp>
        <p:nvSpPr>
          <p:cNvPr id="3" name="Content Placeholder 2"/>
          <p:cNvSpPr>
            <a:spLocks noGrp="1"/>
          </p:cNvSpPr>
          <p:nvPr>
            <p:ph idx="1"/>
          </p:nvPr>
        </p:nvSpPr>
        <p:spPr>
          <a:xfrm>
            <a:off x="674147" y="2420889"/>
            <a:ext cx="11086483" cy="3528392"/>
          </a:xfrm>
        </p:spPr>
        <p:txBody>
          <a:bodyPr/>
          <a:lstStyle>
            <a:lvl1pPr>
              <a:buClr>
                <a:srgbClr val="AE2573"/>
              </a:buClr>
              <a:defRPr/>
            </a:lvl1pPr>
            <a:lvl2pPr>
              <a:buClr>
                <a:srgbClr val="AE2573"/>
              </a:buClr>
              <a:defRPr/>
            </a:lvl2pPr>
            <a:lvl3pPr>
              <a:buClr>
                <a:srgbClr val="AE2573"/>
              </a:buClr>
              <a:defRPr/>
            </a:lvl3pPr>
            <a:lvl4pPr>
              <a:buClr>
                <a:srgbClr val="AE2573"/>
              </a:buClr>
              <a:defRPr/>
            </a:lvl4pPr>
            <a:lvl5pPr>
              <a:buClr>
                <a:srgbClr val="AE257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03897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Content slide v2_responsive">
    <p:spTree>
      <p:nvGrpSpPr>
        <p:cNvPr id="1" name=""/>
        <p:cNvGrpSpPr/>
        <p:nvPr/>
      </p:nvGrpSpPr>
      <p:grpSpPr>
        <a:xfrm>
          <a:off x="0" y="0"/>
          <a:ext cx="0" cy="0"/>
          <a:chOff x="0" y="0"/>
          <a:chExt cx="0" cy="0"/>
        </a:xfrm>
      </p:grpSpPr>
      <p:sp>
        <p:nvSpPr>
          <p:cNvPr id="3" name="Rectangle 2"/>
          <p:cNvSpPr/>
          <p:nvPr userDrawn="1"/>
        </p:nvSpPr>
        <p:spPr>
          <a:xfrm>
            <a:off x="0" y="12541"/>
            <a:ext cx="12192000" cy="586473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pic>
        <p:nvPicPr>
          <p:cNvPr id="4" name="Picture 2" descr="K:\HRODCOMM-C&amp;E_Design\PHOTO LIBRARY\6. LOGOS\1. KCHFT_Kent Community Health Foundation Trust\LOGO 2017\KCHFT\Professional Use\Kent Community Health NHS Foundation Trust RGB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00257" y="365026"/>
            <a:ext cx="3317604" cy="74374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717177" y="2420890"/>
            <a:ext cx="11043452" cy="331236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453740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Excellence">
    <p:spTree>
      <p:nvGrpSpPr>
        <p:cNvPr id="1" name=""/>
        <p:cNvGrpSpPr/>
        <p:nvPr/>
      </p:nvGrpSpPr>
      <p:grpSpPr>
        <a:xfrm>
          <a:off x="0" y="0"/>
          <a:ext cx="0" cy="0"/>
          <a:chOff x="0" y="0"/>
          <a:chExt cx="0" cy="0"/>
        </a:xfrm>
      </p:grpSpPr>
      <p:sp>
        <p:nvSpPr>
          <p:cNvPr id="7" name="TextBox 6"/>
          <p:cNvSpPr txBox="1"/>
          <p:nvPr userDrawn="1"/>
        </p:nvSpPr>
        <p:spPr>
          <a:xfrm>
            <a:off x="5807968" y="3005627"/>
            <a:ext cx="4608512" cy="923330"/>
          </a:xfrm>
          <a:prstGeom prst="rect">
            <a:avLst/>
          </a:prstGeom>
          <a:noFill/>
        </p:spPr>
        <p:txBody>
          <a:bodyPr wrap="square" rtlCol="0">
            <a:spAutoFit/>
          </a:bodyPr>
          <a:lstStyle/>
          <a:p>
            <a:r>
              <a:rPr lang="en-GB" sz="1800">
                <a:solidFill>
                  <a:schemeClr val="tx1">
                    <a:lumMod val="75000"/>
                    <a:lumOff val="25000"/>
                  </a:schemeClr>
                </a:solidFill>
                <a:latin typeface="Arial" panose="020B0604020202020204" pitchFamily="34" charset="0"/>
                <a:cs typeface="Arial" panose="020B0604020202020204" pitchFamily="34" charset="0"/>
              </a:rPr>
              <a:t>We strive to deliver the best care we can. We grow a culture of excellence in our teams. We challenge complacency.</a:t>
            </a:r>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61930" y="2278176"/>
            <a:ext cx="3102169" cy="237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userDrawn="1"/>
        </p:nvCxnSpPr>
        <p:spPr>
          <a:xfrm>
            <a:off x="5519933" y="1772816"/>
            <a:ext cx="0" cy="3264136"/>
          </a:xfrm>
          <a:prstGeom prst="line">
            <a:avLst/>
          </a:prstGeom>
          <a:ln>
            <a:solidFill>
              <a:srgbClr val="41B6E6"/>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5807967" y="1700809"/>
            <a:ext cx="3744416" cy="461665"/>
          </a:xfrm>
          <a:prstGeom prst="rect">
            <a:avLst/>
          </a:prstGeom>
          <a:noFill/>
        </p:spPr>
        <p:txBody>
          <a:bodyPr wrap="square" rtlCol="0">
            <a:spAutoFit/>
          </a:bodyPr>
          <a:lstStyle/>
          <a:p>
            <a:pPr>
              <a:spcAft>
                <a:spcPts val="2400"/>
              </a:spcAft>
            </a:pPr>
            <a:r>
              <a:rPr lang="en-GB" sz="2400" b="1">
                <a:solidFill>
                  <a:srgbClr val="005EB8"/>
                </a:solidFill>
                <a:latin typeface="+mj-lt"/>
              </a:rPr>
              <a:t>Our values</a:t>
            </a:r>
          </a:p>
        </p:txBody>
      </p:sp>
      <p:pic>
        <p:nvPicPr>
          <p:cNvPr id="11"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51967" y="2256233"/>
            <a:ext cx="2402316" cy="332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7097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Excellence content v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1B6E6"/>
                </a:solidFill>
              </a:defRPr>
            </a:lvl1pPr>
          </a:lstStyle>
          <a:p>
            <a:r>
              <a:rPr lang="en-US"/>
              <a:t>Click to edit Master title style</a:t>
            </a:r>
            <a:endParaRPr lang="en-GB"/>
          </a:p>
        </p:txBody>
      </p:sp>
      <p:sp>
        <p:nvSpPr>
          <p:cNvPr id="3" name="Content Placeholder 2"/>
          <p:cNvSpPr>
            <a:spLocks noGrp="1"/>
          </p:cNvSpPr>
          <p:nvPr>
            <p:ph idx="1"/>
          </p:nvPr>
        </p:nvSpPr>
        <p:spPr>
          <a:xfrm>
            <a:off x="674145" y="2420889"/>
            <a:ext cx="11086484" cy="3528392"/>
          </a:xfrm>
        </p:spPr>
        <p:txBody>
          <a:bodyPr/>
          <a:lstStyle>
            <a:lvl1pPr>
              <a:buClr>
                <a:srgbClr val="41B6E6"/>
              </a:buClr>
              <a:defRPr/>
            </a:lvl1pPr>
            <a:lvl2pPr>
              <a:buClr>
                <a:srgbClr val="41B6E6"/>
              </a:buClr>
              <a:defRPr/>
            </a:lvl2pPr>
            <a:lvl3pPr>
              <a:buClr>
                <a:srgbClr val="41B6E6"/>
              </a:buClr>
              <a:defRPr/>
            </a:lvl3pPr>
            <a:lvl4pPr>
              <a:buClr>
                <a:srgbClr val="41B6E6"/>
              </a:buClr>
              <a:defRPr/>
            </a:lvl4pPr>
            <a:lvl5pPr>
              <a:buClr>
                <a:srgbClr val="41B6E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455181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Content slide v2_excellent">
    <p:spTree>
      <p:nvGrpSpPr>
        <p:cNvPr id="1" name=""/>
        <p:cNvGrpSpPr/>
        <p:nvPr/>
      </p:nvGrpSpPr>
      <p:grpSpPr>
        <a:xfrm>
          <a:off x="0" y="0"/>
          <a:ext cx="0" cy="0"/>
          <a:chOff x="0" y="0"/>
          <a:chExt cx="0" cy="0"/>
        </a:xfrm>
      </p:grpSpPr>
      <p:sp>
        <p:nvSpPr>
          <p:cNvPr id="3" name="Rectangle 2"/>
          <p:cNvSpPr/>
          <p:nvPr userDrawn="1"/>
        </p:nvSpPr>
        <p:spPr>
          <a:xfrm>
            <a:off x="0" y="12541"/>
            <a:ext cx="12192000" cy="586473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pic>
        <p:nvPicPr>
          <p:cNvPr id="4" name="Picture 2" descr="K:\HRODCOMM-C&amp;E_Design\PHOTO LIBRARY\6. LOGOS\1. KCHFT_Kent Community Health Foundation Trust\LOGO 2017\KCHFT\Professional Use\Kent Community Health NHS Foundation Trust RGB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00257" y="365026"/>
            <a:ext cx="3317604" cy="74374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717177" y="2420890"/>
            <a:ext cx="11043452" cy="331236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862440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535D588-E8EF-4229-8143-89A95F6E109B}"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F2BFD0-E4BC-4C89-AB23-8F8CB26F14FE}" type="slidenum">
              <a:rPr lang="en-GB" smtClean="0"/>
              <a:t>‹#›</a:t>
            </a:fld>
            <a:endParaRPr lang="en-GB"/>
          </a:p>
        </p:txBody>
      </p:sp>
    </p:spTree>
    <p:extLst>
      <p:ext uri="{BB962C8B-B14F-4D97-AF65-F5344CB8AC3E}">
        <p14:creationId xmlns:p14="http://schemas.microsoft.com/office/powerpoint/2010/main" val="28270757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35D588-E8EF-4229-8143-89A95F6E109B}"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F2BFD0-E4BC-4C89-AB23-8F8CB26F14FE}" type="slidenum">
              <a:rPr lang="en-GB" smtClean="0"/>
              <a:t>‹#›</a:t>
            </a:fld>
            <a:endParaRPr lang="en-GB"/>
          </a:p>
        </p:txBody>
      </p:sp>
    </p:spTree>
    <p:extLst>
      <p:ext uri="{BB962C8B-B14F-4D97-AF65-F5344CB8AC3E}">
        <p14:creationId xmlns:p14="http://schemas.microsoft.com/office/powerpoint/2010/main" val="33403647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35D588-E8EF-4229-8143-89A95F6E109B}"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F2BFD0-E4BC-4C89-AB23-8F8CB26F14FE}" type="slidenum">
              <a:rPr lang="en-GB" smtClean="0"/>
              <a:t>‹#›</a:t>
            </a:fld>
            <a:endParaRPr lang="en-GB"/>
          </a:p>
        </p:txBody>
      </p:sp>
    </p:spTree>
    <p:extLst>
      <p:ext uri="{BB962C8B-B14F-4D97-AF65-F5344CB8AC3E}">
        <p14:creationId xmlns:p14="http://schemas.microsoft.com/office/powerpoint/2010/main" val="6519846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535D588-E8EF-4229-8143-89A95F6E109B}" type="datetimeFigureOut">
              <a:rPr lang="en-GB" smtClean="0"/>
              <a:t>30/03/2023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F2BFD0-E4BC-4C89-AB23-8F8CB26F14FE}" type="slidenum">
              <a:rPr lang="en-GB" smtClean="0"/>
              <a:t>‹#›</a:t>
            </a:fld>
            <a:endParaRPr lang="en-GB"/>
          </a:p>
        </p:txBody>
      </p:sp>
    </p:spTree>
    <p:extLst>
      <p:ext uri="{BB962C8B-B14F-4D97-AF65-F5344CB8AC3E}">
        <p14:creationId xmlns:p14="http://schemas.microsoft.com/office/powerpoint/2010/main" val="724226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lide title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09600" y="1025530"/>
            <a:ext cx="10363200" cy="679449"/>
          </a:xfrm>
          <a:prstGeom prst="rect">
            <a:avLst/>
          </a:prstGeom>
        </p:spPr>
        <p:txBody>
          <a:bodyPr/>
          <a:lstStyle>
            <a:lvl1pPr algn="l">
              <a:defRPr sz="3600" b="1" baseline="0">
                <a:solidFill>
                  <a:srgbClr val="A00054"/>
                </a:solidFill>
              </a:defRPr>
            </a:lvl1pPr>
          </a:lstStyle>
          <a:p>
            <a:r>
              <a:rPr lang="en-US"/>
              <a:t>Slide title – Arial, 36, Bold</a:t>
            </a:r>
          </a:p>
        </p:txBody>
      </p:sp>
      <p:sp>
        <p:nvSpPr>
          <p:cNvPr id="10" name="Text Placeholder 7"/>
          <p:cNvSpPr>
            <a:spLocks noGrp="1"/>
          </p:cNvSpPr>
          <p:nvPr>
            <p:ph type="body" sz="quarter" idx="13" hasCustomPrompt="1"/>
          </p:nvPr>
        </p:nvSpPr>
        <p:spPr>
          <a:xfrm>
            <a:off x="609603" y="1954925"/>
            <a:ext cx="10452100" cy="3720663"/>
          </a:xfrm>
          <a:prstGeom prst="rect">
            <a:avLst/>
          </a:prstGeom>
        </p:spPr>
        <p:txBody>
          <a:bodyPr/>
          <a:lstStyle>
            <a:lvl1pPr>
              <a:defRPr sz="2401"/>
            </a:lvl1pPr>
            <a:lvl2pPr>
              <a:defRPr sz="2401"/>
            </a:lvl2pPr>
            <a:lvl3pPr>
              <a:defRPr sz="2401"/>
            </a:lvl3pPr>
            <a:lvl4pPr>
              <a:defRPr sz="2401"/>
            </a:lvl4pPr>
            <a:lvl5pPr>
              <a:defRPr sz="2401"/>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466105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535D588-E8EF-4229-8143-89A95F6E109B}" type="datetimeFigureOut">
              <a:rPr lang="en-GB" smtClean="0"/>
              <a:t>30/03/2023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FF2BFD0-E4BC-4C89-AB23-8F8CB26F14FE}" type="slidenum">
              <a:rPr lang="en-GB" smtClean="0"/>
              <a:t>‹#›</a:t>
            </a:fld>
            <a:endParaRPr lang="en-GB"/>
          </a:p>
        </p:txBody>
      </p:sp>
    </p:spTree>
    <p:extLst>
      <p:ext uri="{BB962C8B-B14F-4D97-AF65-F5344CB8AC3E}">
        <p14:creationId xmlns:p14="http://schemas.microsoft.com/office/powerpoint/2010/main" val="14105452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535D588-E8EF-4229-8143-89A95F6E109B}" type="datetimeFigureOut">
              <a:rPr lang="en-GB" smtClean="0"/>
              <a:t>30/03/2023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FF2BFD0-E4BC-4C89-AB23-8F8CB26F14FE}" type="slidenum">
              <a:rPr lang="en-GB" smtClean="0"/>
              <a:t>‹#›</a:t>
            </a:fld>
            <a:endParaRPr lang="en-GB"/>
          </a:p>
        </p:txBody>
      </p:sp>
    </p:spTree>
    <p:extLst>
      <p:ext uri="{BB962C8B-B14F-4D97-AF65-F5344CB8AC3E}">
        <p14:creationId xmlns:p14="http://schemas.microsoft.com/office/powerpoint/2010/main" val="40029401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35D588-E8EF-4229-8143-89A95F6E109B}" type="datetimeFigureOut">
              <a:rPr lang="en-GB" smtClean="0"/>
              <a:t>30/03/2023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FF2BFD0-E4BC-4C89-AB23-8F8CB26F14FE}" type="slidenum">
              <a:rPr lang="en-GB" smtClean="0"/>
              <a:t>‹#›</a:t>
            </a:fld>
            <a:endParaRPr lang="en-GB"/>
          </a:p>
        </p:txBody>
      </p:sp>
    </p:spTree>
    <p:extLst>
      <p:ext uri="{BB962C8B-B14F-4D97-AF65-F5344CB8AC3E}">
        <p14:creationId xmlns:p14="http://schemas.microsoft.com/office/powerpoint/2010/main" val="7557531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535D588-E8EF-4229-8143-89A95F6E109B}" type="datetimeFigureOut">
              <a:rPr lang="en-GB" smtClean="0"/>
              <a:t>30/03/2023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F2BFD0-E4BC-4C89-AB23-8F8CB26F14FE}" type="slidenum">
              <a:rPr lang="en-GB" smtClean="0"/>
              <a:t>‹#›</a:t>
            </a:fld>
            <a:endParaRPr lang="en-GB"/>
          </a:p>
        </p:txBody>
      </p:sp>
    </p:spTree>
    <p:extLst>
      <p:ext uri="{BB962C8B-B14F-4D97-AF65-F5344CB8AC3E}">
        <p14:creationId xmlns:p14="http://schemas.microsoft.com/office/powerpoint/2010/main" val="36351515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535D588-E8EF-4229-8143-89A95F6E109B}" type="datetimeFigureOut">
              <a:rPr lang="en-GB" smtClean="0"/>
              <a:t>30/03/2023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F2BFD0-E4BC-4C89-AB23-8F8CB26F14FE}" type="slidenum">
              <a:rPr lang="en-GB" smtClean="0"/>
              <a:t>‹#›</a:t>
            </a:fld>
            <a:endParaRPr lang="en-GB"/>
          </a:p>
        </p:txBody>
      </p:sp>
    </p:spTree>
    <p:extLst>
      <p:ext uri="{BB962C8B-B14F-4D97-AF65-F5344CB8AC3E}">
        <p14:creationId xmlns:p14="http://schemas.microsoft.com/office/powerpoint/2010/main" val="5846052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35D588-E8EF-4229-8143-89A95F6E109B}"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F2BFD0-E4BC-4C89-AB23-8F8CB26F14FE}" type="slidenum">
              <a:rPr lang="en-GB" smtClean="0"/>
              <a:t>‹#›</a:t>
            </a:fld>
            <a:endParaRPr lang="en-GB"/>
          </a:p>
        </p:txBody>
      </p:sp>
    </p:spTree>
    <p:extLst>
      <p:ext uri="{BB962C8B-B14F-4D97-AF65-F5344CB8AC3E}">
        <p14:creationId xmlns:p14="http://schemas.microsoft.com/office/powerpoint/2010/main" val="27538618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35D588-E8EF-4229-8143-89A95F6E109B}"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F2BFD0-E4BC-4C89-AB23-8F8CB26F14FE}" type="slidenum">
              <a:rPr lang="en-GB" smtClean="0"/>
              <a:t>‹#›</a:t>
            </a:fld>
            <a:endParaRPr lang="en-GB"/>
          </a:p>
        </p:txBody>
      </p:sp>
    </p:spTree>
    <p:extLst>
      <p:ext uri="{BB962C8B-B14F-4D97-AF65-F5344CB8AC3E}">
        <p14:creationId xmlns:p14="http://schemas.microsoft.com/office/powerpoint/2010/main" val="80132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theme" Target="../theme/theme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image" Target="../media/image28.jpeg"/><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image" Target="../media/image27.png"/><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theme" Target="../theme/theme7.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14D4DF-AC27-AD4D-9F0E-9A38943E8D63}"/>
              </a:ext>
            </a:extLst>
          </p:cNvPr>
          <p:cNvSpPr>
            <a:spLocks noGrp="1"/>
          </p:cNvSpPr>
          <p:nvPr>
            <p:ph type="title"/>
          </p:nvPr>
        </p:nvSpPr>
        <p:spPr>
          <a:xfrm>
            <a:off x="838200" y="179273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124F78-BAB5-B945-B76C-3103CC5E95D9}"/>
              </a:ext>
            </a:extLst>
          </p:cNvPr>
          <p:cNvSpPr>
            <a:spLocks noGrp="1"/>
          </p:cNvSpPr>
          <p:nvPr>
            <p:ph type="body" idx="1"/>
          </p:nvPr>
        </p:nvSpPr>
        <p:spPr>
          <a:xfrm>
            <a:off x="838200" y="3253235"/>
            <a:ext cx="10515600" cy="30720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70871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dt="0"/>
  <p:txStyles>
    <p:titleStyle>
      <a:lvl1pPr algn="l" defTabSz="914377" rtl="0" eaLnBrk="1" latinLnBrk="0" hangingPunct="1">
        <a:lnSpc>
          <a:spcPct val="90000"/>
        </a:lnSpc>
        <a:spcBef>
          <a:spcPct val="0"/>
        </a:spcBef>
        <a:buNone/>
        <a:defRPr sz="4800" b="1" kern="1200">
          <a:solidFill>
            <a:schemeClr val="accent5"/>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stretch>
            <a:fillRect/>
          </a:stretch>
        </p:blipFill>
        <p:spPr>
          <a:xfrm>
            <a:off x="-8936" y="31293"/>
            <a:ext cx="12178634" cy="2055231"/>
          </a:xfrm>
          <a:prstGeom prst="rect">
            <a:avLst/>
          </a:prstGeom>
        </p:spPr>
      </p:pic>
      <p:sp>
        <p:nvSpPr>
          <p:cNvPr id="3" name="Text Placeholder 2"/>
          <p:cNvSpPr>
            <a:spLocks noGrp="1"/>
          </p:cNvSpPr>
          <p:nvPr>
            <p:ph type="body" idx="1"/>
          </p:nvPr>
        </p:nvSpPr>
        <p:spPr>
          <a:xfrm>
            <a:off x="838200" y="1851102"/>
            <a:ext cx="10515600" cy="475041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
        <p:nvSpPr>
          <p:cNvPr id="8" name="TextBox 7"/>
          <p:cNvSpPr txBox="1"/>
          <p:nvPr userDrawn="1"/>
        </p:nvSpPr>
        <p:spPr>
          <a:xfrm>
            <a:off x="9079131" y="1681825"/>
            <a:ext cx="2921619" cy="338554"/>
          </a:xfrm>
          <a:prstGeom prst="rect">
            <a:avLst/>
          </a:prstGeom>
          <a:noFill/>
        </p:spPr>
        <p:txBody>
          <a:bodyPr wrap="square" rtlCol="0">
            <a:spAutoFit/>
          </a:bodyPr>
          <a:lstStyle/>
          <a:p>
            <a:r>
              <a:rPr lang="en-GB" sz="1600">
                <a:solidFill>
                  <a:schemeClr val="accent1">
                    <a:lumMod val="50000"/>
                  </a:schemeClr>
                </a:solidFill>
                <a:latin typeface="Arial" panose="020B0604020202020204" pitchFamily="34" charset="0"/>
                <a:cs typeface="Arial" panose="020B0604020202020204" pitchFamily="34" charset="0"/>
              </a:rPr>
              <a:t>Professional Liaison</a:t>
            </a:r>
            <a:r>
              <a:rPr lang="en-GB" sz="1600" baseline="0">
                <a:solidFill>
                  <a:schemeClr val="accent1">
                    <a:lumMod val="50000"/>
                  </a:schemeClr>
                </a:solidFill>
                <a:latin typeface="Arial" panose="020B0604020202020204" pitchFamily="34" charset="0"/>
                <a:cs typeface="Arial" panose="020B0604020202020204" pitchFamily="34" charset="0"/>
              </a:rPr>
              <a:t> Service</a:t>
            </a:r>
            <a:endParaRPr lang="en-GB" sz="160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276865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stretch>
            <a:fillRect/>
          </a:stretch>
        </p:blipFill>
        <p:spPr>
          <a:xfrm>
            <a:off x="-8936" y="31293"/>
            <a:ext cx="12178634" cy="2055231"/>
          </a:xfrm>
          <a:prstGeom prst="rect">
            <a:avLst/>
          </a:prstGeom>
        </p:spPr>
      </p:pic>
      <p:sp>
        <p:nvSpPr>
          <p:cNvPr id="3" name="Text Placeholder 2"/>
          <p:cNvSpPr>
            <a:spLocks noGrp="1"/>
          </p:cNvSpPr>
          <p:nvPr>
            <p:ph type="body" idx="1"/>
          </p:nvPr>
        </p:nvSpPr>
        <p:spPr>
          <a:xfrm>
            <a:off x="838200" y="1851102"/>
            <a:ext cx="10515600" cy="475041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
        <p:nvSpPr>
          <p:cNvPr id="8" name="TextBox 7"/>
          <p:cNvSpPr txBox="1"/>
          <p:nvPr userDrawn="1"/>
        </p:nvSpPr>
        <p:spPr>
          <a:xfrm>
            <a:off x="9104273" y="1747970"/>
            <a:ext cx="2921619" cy="338554"/>
          </a:xfrm>
          <a:prstGeom prst="rect">
            <a:avLst/>
          </a:prstGeom>
          <a:noFill/>
        </p:spPr>
        <p:txBody>
          <a:bodyPr wrap="square" rtlCol="0">
            <a:spAutoFit/>
          </a:bodyPr>
          <a:lstStyle/>
          <a:p>
            <a:r>
              <a:rPr lang="en-GB" sz="1600">
                <a:solidFill>
                  <a:schemeClr val="accent1">
                    <a:lumMod val="50000"/>
                  </a:schemeClr>
                </a:solidFill>
                <a:latin typeface="Arial" panose="020B0604020202020204" pitchFamily="34" charset="0"/>
                <a:cs typeface="Arial" panose="020B0604020202020204" pitchFamily="34" charset="0"/>
              </a:rPr>
              <a:t>Professional Liaison</a:t>
            </a:r>
            <a:r>
              <a:rPr lang="en-GB" sz="1600" baseline="0">
                <a:solidFill>
                  <a:schemeClr val="accent1">
                    <a:lumMod val="50000"/>
                  </a:schemeClr>
                </a:solidFill>
                <a:latin typeface="Arial" panose="020B0604020202020204" pitchFamily="34" charset="0"/>
                <a:cs typeface="Arial" panose="020B0604020202020204" pitchFamily="34" charset="0"/>
              </a:rPr>
              <a:t> Service</a:t>
            </a:r>
            <a:endParaRPr lang="en-GB" sz="160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833187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stretch>
            <a:fillRect/>
          </a:stretch>
        </p:blipFill>
        <p:spPr>
          <a:xfrm>
            <a:off x="-8936" y="31293"/>
            <a:ext cx="12178634" cy="2055231"/>
          </a:xfrm>
          <a:prstGeom prst="rect">
            <a:avLst/>
          </a:prstGeom>
        </p:spPr>
      </p:pic>
      <p:sp>
        <p:nvSpPr>
          <p:cNvPr id="3" name="Text Placeholder 2"/>
          <p:cNvSpPr>
            <a:spLocks noGrp="1"/>
          </p:cNvSpPr>
          <p:nvPr>
            <p:ph type="body" idx="1"/>
          </p:nvPr>
        </p:nvSpPr>
        <p:spPr>
          <a:xfrm>
            <a:off x="838200" y="1851102"/>
            <a:ext cx="10515600" cy="475041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
        <p:nvSpPr>
          <p:cNvPr id="8" name="TextBox 7"/>
          <p:cNvSpPr txBox="1"/>
          <p:nvPr userDrawn="1"/>
        </p:nvSpPr>
        <p:spPr>
          <a:xfrm>
            <a:off x="9086211" y="1681825"/>
            <a:ext cx="2921619" cy="338554"/>
          </a:xfrm>
          <a:prstGeom prst="rect">
            <a:avLst/>
          </a:prstGeom>
          <a:noFill/>
        </p:spPr>
        <p:txBody>
          <a:bodyPr wrap="square" rtlCol="0">
            <a:spAutoFit/>
          </a:bodyPr>
          <a:lstStyle/>
          <a:p>
            <a:r>
              <a:rPr lang="en-GB" sz="1600">
                <a:solidFill>
                  <a:schemeClr val="accent1">
                    <a:lumMod val="50000"/>
                  </a:schemeClr>
                </a:solidFill>
                <a:latin typeface="Arial" panose="020B0604020202020204" pitchFamily="34" charset="0"/>
                <a:cs typeface="Arial" panose="020B0604020202020204" pitchFamily="34" charset="0"/>
              </a:rPr>
              <a:t>Professional Liaison</a:t>
            </a:r>
            <a:r>
              <a:rPr lang="en-GB" sz="1600" baseline="0">
                <a:solidFill>
                  <a:schemeClr val="accent1">
                    <a:lumMod val="50000"/>
                  </a:schemeClr>
                </a:solidFill>
                <a:latin typeface="Arial" panose="020B0604020202020204" pitchFamily="34" charset="0"/>
                <a:cs typeface="Arial" panose="020B0604020202020204" pitchFamily="34" charset="0"/>
              </a:rPr>
              <a:t> Service</a:t>
            </a:r>
            <a:endParaRPr lang="en-GB" sz="160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818579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8C1EFC-B520-1D44-AB01-08834D801E28}"/>
              </a:ext>
            </a:extLst>
          </p:cNvPr>
          <p:cNvSpPr>
            <a:spLocks noGrp="1"/>
          </p:cNvSpPr>
          <p:nvPr>
            <p:ph type="title"/>
          </p:nvPr>
        </p:nvSpPr>
        <p:spPr>
          <a:xfrm>
            <a:off x="515938" y="677039"/>
            <a:ext cx="11160000" cy="1332000"/>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4D36D84F-EBC3-2845-AF92-B6BDE030C8FF}"/>
              </a:ext>
            </a:extLst>
          </p:cNvPr>
          <p:cNvSpPr>
            <a:spLocks noGrp="1"/>
          </p:cNvSpPr>
          <p:nvPr>
            <p:ph type="body" idx="1"/>
          </p:nvPr>
        </p:nvSpPr>
        <p:spPr>
          <a:xfrm>
            <a:off x="515938" y="2099944"/>
            <a:ext cx="11160000" cy="3600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B8108-2794-F14D-A5CF-2BE760865465}"/>
              </a:ext>
            </a:extLst>
          </p:cNvPr>
          <p:cNvSpPr>
            <a:spLocks noGrp="1"/>
          </p:cNvSpPr>
          <p:nvPr>
            <p:ph type="dt" sz="half" idx="2"/>
          </p:nvPr>
        </p:nvSpPr>
        <p:spPr>
          <a:xfrm>
            <a:off x="541640" y="6311900"/>
            <a:ext cx="2743200" cy="365125"/>
          </a:xfrm>
          <a:prstGeom prst="rect">
            <a:avLst/>
          </a:prstGeom>
        </p:spPr>
        <p:txBody>
          <a:bodyPr vert="horz" lIns="91440" tIns="45720" rIns="91440" bIns="45720" rtlCol="0" anchor="ctr"/>
          <a:lstStyle>
            <a:lvl1pPr algn="l">
              <a:defRPr sz="1200">
                <a:solidFill>
                  <a:schemeClr val="tx1"/>
                </a:solidFill>
              </a:defRPr>
            </a:lvl1pPr>
          </a:lstStyle>
          <a:p>
            <a:fld id="{81B85E33-636B-C24E-AA55-34FB80DEAD45}" type="datetime1">
              <a:rPr lang="en-GB" smtClean="0"/>
              <a:t>30/03/2023</a:t>
            </a:fld>
            <a:endParaRPr lang="en-US"/>
          </a:p>
        </p:txBody>
      </p:sp>
      <p:sp>
        <p:nvSpPr>
          <p:cNvPr id="6" name="Slide Number Placeholder 5">
            <a:extLst>
              <a:ext uri="{FF2B5EF4-FFF2-40B4-BE49-F238E27FC236}">
                <a16:creationId xmlns:a16="http://schemas.microsoft.com/office/drawing/2014/main" id="{13D71992-B27D-4246-ACD1-AF51083C0B95}"/>
              </a:ext>
            </a:extLst>
          </p:cNvPr>
          <p:cNvSpPr>
            <a:spLocks noGrp="1"/>
          </p:cNvSpPr>
          <p:nvPr>
            <p:ph type="sldNum" sz="quarter" idx="4"/>
          </p:nvPr>
        </p:nvSpPr>
        <p:spPr>
          <a:xfrm>
            <a:off x="8907160" y="6311900"/>
            <a:ext cx="2743200" cy="365125"/>
          </a:xfrm>
          <a:prstGeom prst="rect">
            <a:avLst/>
          </a:prstGeom>
        </p:spPr>
        <p:txBody>
          <a:bodyPr vert="horz" lIns="91440" tIns="45720" rIns="0" bIns="45720" rtlCol="0" anchor="ctr"/>
          <a:lstStyle>
            <a:lvl1pPr algn="r">
              <a:defRPr sz="1200">
                <a:solidFill>
                  <a:schemeClr val="tx1"/>
                </a:solidFill>
              </a:defRPr>
            </a:lvl1pPr>
          </a:lstStyle>
          <a:p>
            <a:fld id="{BE634052-B349-6340-B91C-DAB0451BF245}" type="slidenum">
              <a:rPr lang="en-US" smtClean="0"/>
              <a:pPr/>
              <a:t>‹#›</a:t>
            </a:fld>
            <a:endParaRPr lang="en-US"/>
          </a:p>
        </p:txBody>
      </p:sp>
      <p:sp>
        <p:nvSpPr>
          <p:cNvPr id="15" name="Footer Placeholder 14">
            <a:extLst>
              <a:ext uri="{FF2B5EF4-FFF2-40B4-BE49-F238E27FC236}">
                <a16:creationId xmlns:a16="http://schemas.microsoft.com/office/drawing/2014/main" id="{5EF3F506-8663-8546-969E-1F277E3AEF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98637441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55">
          <p15:clr>
            <a:srgbClr val="F26B43"/>
          </p15:clr>
        </p15:guide>
        <p15:guide id="5" orient="horz" pos="4133">
          <p15:clr>
            <a:srgbClr val="F26B43"/>
          </p15:clr>
        </p15:guide>
        <p15:guide id="6" orient="horz" pos="504">
          <p15:clr>
            <a:srgbClr val="F26B43"/>
          </p15:clr>
        </p15:guide>
        <p15:guide id="7" orient="horz" pos="709">
          <p15:clr>
            <a:srgbClr val="F26B43"/>
          </p15:clr>
        </p15:guide>
        <p15:guide id="9" orient="horz" pos="374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0E31FE-9BC0-4B9C-817C-60726191076B}" type="datetimeFigureOut">
              <a:rPr lang="en-GB" smtClean="0"/>
              <a:t>30/03/2023</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6D46F5-C691-47B8-84CA-A267522970EB}" type="slidenum">
              <a:rPr lang="en-GB" smtClean="0"/>
              <a:t>‹#›</a:t>
            </a:fld>
            <a:endParaRPr lang="en-GB"/>
          </a:p>
        </p:txBody>
      </p:sp>
    </p:spTree>
    <p:extLst>
      <p:ext uri="{BB962C8B-B14F-4D97-AF65-F5344CB8AC3E}">
        <p14:creationId xmlns:p14="http://schemas.microsoft.com/office/powerpoint/2010/main" val="64764511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51741" y="5712798"/>
            <a:ext cx="2611375" cy="1383996"/>
          </a:xfrm>
          <a:prstGeom prst="rect">
            <a:avLst/>
          </a:prstGeom>
        </p:spPr>
      </p:pic>
      <p:sp>
        <p:nvSpPr>
          <p:cNvPr id="2" name="Title Placeholder 1"/>
          <p:cNvSpPr>
            <a:spLocks noGrp="1"/>
          </p:cNvSpPr>
          <p:nvPr>
            <p:ph type="title"/>
          </p:nvPr>
        </p:nvSpPr>
        <p:spPr>
          <a:xfrm>
            <a:off x="674145" y="1556792"/>
            <a:ext cx="11086484" cy="79208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31115" y="2420889"/>
            <a:ext cx="10951284" cy="34779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878279" y="12029"/>
            <a:ext cx="4305028" cy="1390219"/>
          </a:xfrm>
          <a:prstGeom prst="rect">
            <a:avLst/>
          </a:prstGeom>
        </p:spPr>
      </p:pic>
    </p:spTree>
    <p:extLst>
      <p:ext uri="{BB962C8B-B14F-4D97-AF65-F5344CB8AC3E}">
        <p14:creationId xmlns:p14="http://schemas.microsoft.com/office/powerpoint/2010/main" val="1043684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Lst>
  <p:txStyles>
    <p:titleStyle>
      <a:lvl1pPr algn="l" defTabSz="914400" rtl="0" eaLnBrk="1" latinLnBrk="0" hangingPunct="1">
        <a:spcBef>
          <a:spcPct val="0"/>
        </a:spcBef>
        <a:buNone/>
        <a:defRPr sz="3000" b="1" kern="1200">
          <a:solidFill>
            <a:srgbClr val="005EB8"/>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005EB8"/>
        </a:buClr>
        <a:buSzPct val="110000"/>
        <a:buFont typeface="Wingdings 2" panose="05020102010507070707" pitchFamily="18" charset="2"/>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005EB8"/>
        </a:buClr>
        <a:buSzPct val="110000"/>
        <a:buFont typeface="Wingdings 2" panose="050201020105070707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5EB8"/>
        </a:buClr>
        <a:buSzPct val="110000"/>
        <a:buFont typeface="Wingdings 2" panose="05020102010507070707" pitchFamily="18"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005EB8"/>
        </a:buClr>
        <a:buSzPct val="110000"/>
        <a:buFont typeface="Wingdings 2" panose="05020102010507070707" pitchFamily="18"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5EB8"/>
        </a:buClr>
        <a:buSzPct val="110000"/>
        <a:buFont typeface="Wingdings 2" panose="05020102010507070707" pitchFamily="18"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535D588-E8EF-4229-8143-89A95F6E109B}" type="datetimeFigureOut">
              <a:rPr lang="en-GB" smtClean="0"/>
              <a:t>30/03/2023</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FF2BFD0-E4BC-4C89-AB23-8F8CB26F14FE}" type="slidenum">
              <a:rPr lang="en-GB" smtClean="0"/>
              <a:t>‹#›</a:t>
            </a:fld>
            <a:endParaRPr lang="en-GB"/>
          </a:p>
        </p:txBody>
      </p:sp>
    </p:spTree>
    <p:extLst>
      <p:ext uri="{BB962C8B-B14F-4D97-AF65-F5344CB8AC3E}">
        <p14:creationId xmlns:p14="http://schemas.microsoft.com/office/powerpoint/2010/main" val="398344563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8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hyperlink" Target="https://www.hee.nhs.uk/our-work/allied-health-professions/enable-workforce/developing-role-ahp-support-workers"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hyperlink" Target="https://www.rcot.co.uk/publications/professional-standards-occupational-therapy-practice-conduct-and-ethics" TargetMode="Externa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hyperlink" Target="https://www.rcot.co.uk/supervision" TargetMode="Externa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53.xml"/><Relationship Id="rId5" Type="http://schemas.openxmlformats.org/officeDocument/2006/relationships/image" Target="../media/image26.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72.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8" Type="http://schemas.openxmlformats.org/officeDocument/2006/relationships/hyperlink" Target="https://protect-eu.mimecast.com/s/8KVvCx2wquKJYj2ivCfML?domain=rcslt.org/" TargetMode="External"/><Relationship Id="rId3" Type="http://schemas.openxmlformats.org/officeDocument/2006/relationships/hyperlink" Target="https://protect-eu.mimecast.com/s/AVYrCgnNYhnArMGcoqBI-?domain=sor.org" TargetMode="External"/><Relationship Id="rId7" Type="http://schemas.openxmlformats.org/officeDocument/2006/relationships/hyperlink" Target="https://protect-eu.mimecast.com/s/BF87CwKv9iXLBnDSVmLYA?domain=rcslt.org/" TargetMode="External"/><Relationship Id="rId2" Type="http://schemas.openxmlformats.org/officeDocument/2006/relationships/hyperlink" Target="https://protect-eu.mimecast.com/s/TMKlC00PqFlGK1mCwXsoF?domain=sor.org" TargetMode="External"/><Relationship Id="rId1" Type="http://schemas.openxmlformats.org/officeDocument/2006/relationships/slideLayout" Target="../slideLayouts/slideLayout4.xml"/><Relationship Id="rId6" Type="http://schemas.openxmlformats.org/officeDocument/2006/relationships/hyperlink" Target="https://www.csp.org.uk/publications/principles-underpinning-delegation-physiotherapy-support-workers" TargetMode="External"/><Relationship Id="rId5" Type="http://schemas.openxmlformats.org/officeDocument/2006/relationships/hyperlink" Target="https://healtheducationengland.sharepoint.com/:b:/s/AHPWC/EX0z7_frhiVHpsULBj0nhYoBoLc4xKdRdJJ_2K4qYkDCjg?e=JTMayv" TargetMode="External"/><Relationship Id="rId10" Type="http://schemas.openxmlformats.org/officeDocument/2006/relationships/image" Target="../media/image74.png"/><Relationship Id="rId4" Type="http://schemas.openxmlformats.org/officeDocument/2006/relationships/hyperlink" Target="https://www.csp.org.uk/networks/associates-support-workers" TargetMode="External"/><Relationship Id="rId9" Type="http://schemas.openxmlformats.org/officeDocument/2006/relationships/hyperlink" Target="https://www.bda.uk.com/practice-and-education/nutrition-and-dietetic-practice/professional-guidance/practice-supervision.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www.hee.nhs.uk/our-work/allied-health-professions/enable-workforce/developing-role-ahp-support-workers" TargetMode="External"/><Relationship Id="rId2" Type="http://schemas.openxmlformats.org/officeDocument/2006/relationships/hyperlink" Target="mailto:ahp.supportworkforce@hee.nhs.uk" TargetMode="Externa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8E1154-D6B6-B544-9312-F1FF19A6CFF5}"/>
              </a:ext>
            </a:extLst>
          </p:cNvPr>
          <p:cNvPicPr>
            <a:picLocks noChangeAspect="1"/>
          </p:cNvPicPr>
          <p:nvPr/>
        </p:nvPicPr>
        <p:blipFill>
          <a:blip r:embed="rId3"/>
          <a:stretch>
            <a:fillRect/>
          </a:stretch>
        </p:blipFill>
        <p:spPr>
          <a:xfrm>
            <a:off x="8501895" y="-1358"/>
            <a:ext cx="3685543" cy="1397539"/>
          </a:xfrm>
          <a:prstGeom prst="rect">
            <a:avLst/>
          </a:prstGeom>
        </p:spPr>
      </p:pic>
      <p:sp>
        <p:nvSpPr>
          <p:cNvPr id="2" name="Title 1">
            <a:extLst>
              <a:ext uri="{FF2B5EF4-FFF2-40B4-BE49-F238E27FC236}">
                <a16:creationId xmlns:a16="http://schemas.microsoft.com/office/drawing/2014/main" id="{22DAD7A6-623E-514F-BFE9-9BDEC796272C}"/>
              </a:ext>
            </a:extLst>
          </p:cNvPr>
          <p:cNvSpPr>
            <a:spLocks noGrp="1"/>
          </p:cNvSpPr>
          <p:nvPr>
            <p:ph type="ctrTitle"/>
          </p:nvPr>
        </p:nvSpPr>
        <p:spPr>
          <a:xfrm>
            <a:off x="113489" y="172714"/>
            <a:ext cx="8825411" cy="1867317"/>
          </a:xfrm>
        </p:spPr>
        <p:txBody>
          <a:bodyPr>
            <a:noAutofit/>
          </a:bodyPr>
          <a:lstStyle/>
          <a:p>
            <a:r>
              <a:rPr kumimoji="0" lang="en-US" sz="4000" b="1" i="0" u="none" strike="noStrike" kern="1200" cap="none" spc="0" normalizeH="0" baseline="0" noProof="0">
                <a:ln>
                  <a:noFill/>
                </a:ln>
                <a:solidFill>
                  <a:srgbClr val="AE2473"/>
                </a:solidFill>
                <a:effectLst/>
                <a:uLnTx/>
                <a:uFillTx/>
                <a:latin typeface="Arial" panose="020B0604020202020204"/>
                <a:ea typeface="+mj-ea"/>
                <a:cs typeface="+mj-cs"/>
              </a:rPr>
              <a:t>Supervision, accountability and delegation of activities to  support workers</a:t>
            </a:r>
            <a:endParaRPr lang="en-US" sz="4000"/>
          </a:p>
        </p:txBody>
      </p:sp>
      <p:sp>
        <p:nvSpPr>
          <p:cNvPr id="3" name="Subtitle 2">
            <a:extLst>
              <a:ext uri="{FF2B5EF4-FFF2-40B4-BE49-F238E27FC236}">
                <a16:creationId xmlns:a16="http://schemas.microsoft.com/office/drawing/2014/main" id="{9C61A5FE-A2DA-F048-8E22-57F2866C6F74}"/>
              </a:ext>
            </a:extLst>
          </p:cNvPr>
          <p:cNvSpPr>
            <a:spLocks noGrp="1"/>
          </p:cNvSpPr>
          <p:nvPr>
            <p:ph type="subTitle" idx="1"/>
          </p:nvPr>
        </p:nvSpPr>
        <p:spPr/>
        <p:txBody>
          <a:bodyPr>
            <a:normAutofit/>
          </a:bodyPr>
          <a:lstStyle/>
          <a:p>
            <a:r>
              <a:rPr lang="en-GB"/>
              <a:t>27</a:t>
            </a:r>
            <a:r>
              <a:rPr lang="en-GB" baseline="30000"/>
              <a:t>th</a:t>
            </a:r>
            <a:r>
              <a:rPr lang="en-GB"/>
              <a:t> March 2023</a:t>
            </a:r>
            <a:endParaRPr lang="en-US"/>
          </a:p>
        </p:txBody>
      </p:sp>
      <p:sp>
        <p:nvSpPr>
          <p:cNvPr id="11" name="Triangle 10">
            <a:extLst>
              <a:ext uri="{FF2B5EF4-FFF2-40B4-BE49-F238E27FC236}">
                <a16:creationId xmlns:a16="http://schemas.microsoft.com/office/drawing/2014/main" id="{254FE102-3AE4-8342-A9D1-F6BE0693A7B2}"/>
              </a:ext>
            </a:extLst>
          </p:cNvPr>
          <p:cNvSpPr/>
          <p:nvPr/>
        </p:nvSpPr>
        <p:spPr>
          <a:xfrm rot="10800000">
            <a:off x="404053" y="1879895"/>
            <a:ext cx="779849" cy="320272"/>
          </a:xfrm>
          <a:prstGeom prst="triangle">
            <a:avLst>
              <a:gd name="adj" fmla="val 4718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FFD5971E-E1A0-4002-A155-377CAEC1338D}"/>
              </a:ext>
            </a:extLst>
          </p:cNvPr>
          <p:cNvPicPr>
            <a:picLocks noChangeAspect="1"/>
          </p:cNvPicPr>
          <p:nvPr/>
        </p:nvPicPr>
        <p:blipFill>
          <a:blip r:embed="rId4"/>
          <a:srcRect l="3875" r="3875"/>
          <a:stretch/>
        </p:blipFill>
        <p:spPr>
          <a:xfrm>
            <a:off x="45124" y="1985837"/>
            <a:ext cx="6015392" cy="2733673"/>
          </a:xfrm>
          <a:prstGeom prst="rect">
            <a:avLst/>
          </a:prstGeom>
        </p:spPr>
      </p:pic>
      <p:pic>
        <p:nvPicPr>
          <p:cNvPr id="4" name="Picture 3" descr="AHP support workers reading pamphlet">
            <a:extLst>
              <a:ext uri="{FF2B5EF4-FFF2-40B4-BE49-F238E27FC236}">
                <a16:creationId xmlns:a16="http://schemas.microsoft.com/office/drawing/2014/main" id="{80C7B52C-5C78-46EE-ADEC-8D537F6FCEE8}"/>
              </a:ext>
            </a:extLst>
          </p:cNvPr>
          <p:cNvPicPr>
            <a:picLocks noChangeAspect="1"/>
          </p:cNvPicPr>
          <p:nvPr/>
        </p:nvPicPr>
        <p:blipFill>
          <a:blip r:embed="rId5"/>
          <a:stretch>
            <a:fillRect/>
          </a:stretch>
        </p:blipFill>
        <p:spPr>
          <a:xfrm>
            <a:off x="6166969" y="1985837"/>
            <a:ext cx="5979908" cy="2733673"/>
          </a:xfrm>
          <a:prstGeom prst="rect">
            <a:avLst/>
          </a:prstGeom>
        </p:spPr>
      </p:pic>
    </p:spTree>
    <p:extLst>
      <p:ext uri="{BB962C8B-B14F-4D97-AF65-F5344CB8AC3E}">
        <p14:creationId xmlns:p14="http://schemas.microsoft.com/office/powerpoint/2010/main" val="623466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D7A6-623E-514F-BFE9-9BDEC796272C}"/>
              </a:ext>
            </a:extLst>
          </p:cNvPr>
          <p:cNvSpPr>
            <a:spLocks noGrp="1"/>
          </p:cNvSpPr>
          <p:nvPr>
            <p:ph type="ctrTitle"/>
          </p:nvPr>
        </p:nvSpPr>
        <p:spPr>
          <a:xfrm>
            <a:off x="636780" y="1139406"/>
            <a:ext cx="9498532" cy="1456579"/>
          </a:xfrm>
        </p:spPr>
        <p:txBody>
          <a:bodyPr>
            <a:noAutofit/>
          </a:bodyPr>
          <a:lstStyle/>
          <a:p>
            <a:r>
              <a:rPr lang="en-GB">
                <a:effectLst/>
                <a:latin typeface="Arial" panose="020B0604020202020204" pitchFamily="34" charset="0"/>
                <a:ea typeface="Arial" panose="020B0604020202020204" pitchFamily="34" charset="0"/>
                <a:cs typeface="Arial" panose="020B0604020202020204" pitchFamily="34" charset="0"/>
              </a:rPr>
              <a:t>Lived experience showcasing exemplar practice </a:t>
            </a:r>
            <a:r>
              <a:rPr lang="en-GB">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p:txBody>
      </p:sp>
      <p:sp>
        <p:nvSpPr>
          <p:cNvPr id="6" name="Subtitle 5">
            <a:extLst>
              <a:ext uri="{FF2B5EF4-FFF2-40B4-BE49-F238E27FC236}">
                <a16:creationId xmlns:a16="http://schemas.microsoft.com/office/drawing/2014/main" id="{BF897AD0-BF9E-40EE-AA52-FE208D0D9199}"/>
              </a:ext>
            </a:extLst>
          </p:cNvPr>
          <p:cNvSpPr>
            <a:spLocks noGrp="1"/>
          </p:cNvSpPr>
          <p:nvPr>
            <p:ph type="subTitle" idx="1"/>
          </p:nvPr>
        </p:nvSpPr>
        <p:spPr>
          <a:xfrm>
            <a:off x="1056915" y="3855776"/>
            <a:ext cx="6651952" cy="1687148"/>
          </a:xfrm>
        </p:spPr>
        <p:txBody>
          <a:bodyPr>
            <a:normAutofit/>
          </a:bodyPr>
          <a:lstStyle/>
          <a:p>
            <a:endParaRPr lang="en-GB" sz="1600"/>
          </a:p>
          <a:p>
            <a:r>
              <a:rPr lang="en-GB" sz="1600"/>
              <a:t>					</a:t>
            </a:r>
          </a:p>
          <a:p>
            <a:r>
              <a:rPr lang="en-GB" sz="1600"/>
              <a:t> </a:t>
            </a:r>
          </a:p>
        </p:txBody>
      </p:sp>
      <p:sp>
        <p:nvSpPr>
          <p:cNvPr id="9" name="Title 1">
            <a:extLst>
              <a:ext uri="{FF2B5EF4-FFF2-40B4-BE49-F238E27FC236}">
                <a16:creationId xmlns:a16="http://schemas.microsoft.com/office/drawing/2014/main" id="{4953B2A5-8E55-4EB4-87F2-354BCDC89801}"/>
              </a:ext>
            </a:extLst>
          </p:cNvPr>
          <p:cNvSpPr txBox="1">
            <a:spLocks/>
          </p:cNvSpPr>
          <p:nvPr/>
        </p:nvSpPr>
        <p:spPr>
          <a:xfrm>
            <a:off x="1021341" y="2909664"/>
            <a:ext cx="10290636" cy="1397537"/>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3600" b="1" kern="1200">
                <a:solidFill>
                  <a:schemeClr val="accent5"/>
                </a:solidFill>
                <a:latin typeface="+mj-lt"/>
                <a:ea typeface="+mj-ea"/>
                <a:cs typeface="+mj-cs"/>
              </a:defRPr>
            </a:lvl1pPr>
          </a:lstStyle>
          <a:p>
            <a:pPr marL="0" marR="0" lvl="0" indent="0" algn="l" defTabSz="914377" rtl="0" eaLnBrk="1" fontAlgn="auto" latinLnBrk="0" hangingPunct="1">
              <a:lnSpc>
                <a:spcPct val="90000"/>
              </a:lnSpc>
              <a:spcBef>
                <a:spcPts val="1000"/>
              </a:spcBef>
              <a:spcAft>
                <a:spcPts val="0"/>
              </a:spcAft>
              <a:buClrTx/>
              <a:buSzTx/>
              <a:buFontTx/>
              <a:buNone/>
              <a:tabLst/>
              <a:defRPr/>
            </a:pPr>
            <a:endParaRPr kumimoji="0" lang="en-US" sz="2400" b="1" i="0" u="none" strike="noStrike" kern="1200" cap="none" spc="0" normalizeH="0" baseline="0" noProof="0">
              <a:ln>
                <a:noFill/>
              </a:ln>
              <a:solidFill>
                <a:srgbClr val="005EB8"/>
              </a:solidFill>
              <a:effectLst/>
              <a:uLnTx/>
              <a:uFillTx/>
              <a:latin typeface="Arial" panose="020B0604020202020204"/>
              <a:ea typeface="+mj-ea"/>
              <a:cs typeface="+mj-cs"/>
            </a:endParaRPr>
          </a:p>
        </p:txBody>
      </p:sp>
      <p:pic>
        <p:nvPicPr>
          <p:cNvPr id="20" name="Picture 19">
            <a:extLst>
              <a:ext uri="{FF2B5EF4-FFF2-40B4-BE49-F238E27FC236}">
                <a16:creationId xmlns:a16="http://schemas.microsoft.com/office/drawing/2014/main" id="{0030F50C-D2F5-4919-81DC-C0ACE72BFAB7}"/>
              </a:ext>
            </a:extLst>
          </p:cNvPr>
          <p:cNvPicPr>
            <a:picLocks noChangeAspect="1"/>
          </p:cNvPicPr>
          <p:nvPr/>
        </p:nvPicPr>
        <p:blipFill>
          <a:blip r:embed="rId3"/>
          <a:stretch>
            <a:fillRect/>
          </a:stretch>
        </p:blipFill>
        <p:spPr>
          <a:xfrm>
            <a:off x="10568931" y="1387741"/>
            <a:ext cx="1347754" cy="4383145"/>
          </a:xfrm>
          <a:prstGeom prst="rect">
            <a:avLst/>
          </a:prstGeom>
        </p:spPr>
      </p:pic>
      <p:sp>
        <p:nvSpPr>
          <p:cNvPr id="4" name="Subtitle 4">
            <a:extLst>
              <a:ext uri="{FF2B5EF4-FFF2-40B4-BE49-F238E27FC236}">
                <a16:creationId xmlns:a16="http://schemas.microsoft.com/office/drawing/2014/main" id="{3D33EBEE-2B56-F2C3-1888-B54B3E576D3A}"/>
              </a:ext>
            </a:extLst>
          </p:cNvPr>
          <p:cNvSpPr txBox="1">
            <a:spLocks/>
          </p:cNvSpPr>
          <p:nvPr/>
        </p:nvSpPr>
        <p:spPr>
          <a:xfrm>
            <a:off x="359507" y="3332860"/>
            <a:ext cx="10209423" cy="1546789"/>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bg2">
                    <a:lumMod val="25000"/>
                  </a:schemeClr>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bg2">
                    <a:lumMod val="25000"/>
                  </a:schemeClr>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bg2">
                    <a:lumMod val="25000"/>
                  </a:schemeClr>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bg2">
                    <a:lumMod val="25000"/>
                  </a:schemeClr>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GB" sz="2000">
                <a:effectLst/>
                <a:latin typeface="Arial" panose="020B0604020202020204" pitchFamily="34" charset="0"/>
                <a:ea typeface="Calibri" panose="020F0502020204030204" pitchFamily="34" charset="0"/>
                <a:cs typeface="Arial" panose="020B0604020202020204" pitchFamily="34" charset="0"/>
              </a:rPr>
              <a:t>Katie Betteridge, Senior Therapy Assistant – Burns &amp; Plastics, University Hospitals Birmingham NHS Foundation Trust</a:t>
            </a:r>
          </a:p>
          <a:p>
            <a:pPr lvl="0"/>
            <a:r>
              <a:rPr lang="en-GB" sz="2000">
                <a:effectLst/>
                <a:latin typeface="Arial" panose="020B0604020202020204" pitchFamily="34" charset="0"/>
                <a:ea typeface="Calibri" panose="020F0502020204030204" pitchFamily="34" charset="0"/>
                <a:cs typeface="Arial" panose="020B0604020202020204" pitchFamily="34" charset="0"/>
              </a:rPr>
              <a:t>Ruth Capewell, Senior Speech &amp; Language Therapist - Critical Care &amp; Burns, University Hospitals Birmingham NHS Foundation Trust</a:t>
            </a:r>
          </a:p>
          <a:p>
            <a:pPr lvl="0"/>
            <a:endParaRPr lang="en-GB" sz="2000">
              <a:effectLst/>
              <a:latin typeface="Arial" panose="020B0604020202020204" pitchFamily="34" charset="0"/>
              <a:ea typeface="Calibri" panose="020F0502020204030204" pitchFamily="34" charset="0"/>
              <a:cs typeface="Arial" panose="020B0604020202020204" pitchFamily="34" charset="0"/>
            </a:endParaRPr>
          </a:p>
          <a:p>
            <a:pPr lvl="0"/>
            <a:endParaRPr lang="en-GB" sz="2000">
              <a:effectLst/>
              <a:latin typeface="Arial" panose="020B0604020202020204" pitchFamily="34" charset="0"/>
              <a:ea typeface="Calibri" panose="020F0502020204030204" pitchFamily="34" charset="0"/>
              <a:cs typeface="Arial" panose="020B0604020202020204" pitchFamily="34" charset="0"/>
            </a:endParaRPr>
          </a:p>
          <a:p>
            <a:endParaRPr lang="en-GB" sz="2000"/>
          </a:p>
        </p:txBody>
      </p:sp>
    </p:spTree>
    <p:extLst>
      <p:ext uri="{BB962C8B-B14F-4D97-AF65-F5344CB8AC3E}">
        <p14:creationId xmlns:p14="http://schemas.microsoft.com/office/powerpoint/2010/main" val="764049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992" y="-184732"/>
            <a:ext cx="9436629" cy="1143000"/>
          </a:xfrm>
        </p:spPr>
        <p:txBody>
          <a:bodyPr/>
          <a:lstStyle/>
          <a:p>
            <a:r>
              <a:rPr lang="en-GB"/>
              <a:t>Therapy MDT Handover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06" y="1412776"/>
            <a:ext cx="2238644" cy="212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Callout 5"/>
          <p:cNvSpPr/>
          <p:nvPr/>
        </p:nvSpPr>
        <p:spPr>
          <a:xfrm>
            <a:off x="1295469" y="994783"/>
            <a:ext cx="3456384" cy="1250355"/>
          </a:xfrm>
          <a:prstGeom prst="wedgeEllipseCallout">
            <a:avLst>
              <a:gd name="adj1" fmla="val -51874"/>
              <a:gd name="adj2" fmla="val 165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133">
                <a:solidFill>
                  <a:prstClr val="black"/>
                </a:solidFill>
                <a:latin typeface="Calibri"/>
              </a:rPr>
              <a:t>Can you complete ROM exercises?</a:t>
            </a:r>
          </a:p>
          <a:p>
            <a:pPr algn="ctr" defTabSz="1219170"/>
            <a:endParaRPr lang="en-GB" sz="2400">
              <a:solidFill>
                <a:prstClr val="white"/>
              </a:solidFill>
              <a:latin typeface="Calibri"/>
            </a:endParaRPr>
          </a:p>
        </p:txBody>
      </p:sp>
      <p:sp>
        <p:nvSpPr>
          <p:cNvPr id="5" name="Rectangle 4"/>
          <p:cNvSpPr/>
          <p:nvPr/>
        </p:nvSpPr>
        <p:spPr>
          <a:xfrm>
            <a:off x="4075922" y="2176778"/>
            <a:ext cx="4227969" cy="265324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000" u="sng">
                <a:solidFill>
                  <a:prstClr val="black"/>
                </a:solidFill>
                <a:latin typeface="Calibri"/>
              </a:rPr>
              <a:t>Patient Handover</a:t>
            </a:r>
          </a:p>
          <a:p>
            <a:pPr algn="ctr" defTabSz="1219170"/>
            <a:r>
              <a:rPr lang="en-GB" sz="2000">
                <a:solidFill>
                  <a:prstClr val="black"/>
                </a:solidFill>
                <a:latin typeface="Calibri"/>
              </a:rPr>
              <a:t>Janet, 46F</a:t>
            </a:r>
          </a:p>
          <a:p>
            <a:pPr algn="ctr" defTabSz="1219170"/>
            <a:r>
              <a:rPr lang="en-GB" sz="2000">
                <a:solidFill>
                  <a:prstClr val="black"/>
                </a:solidFill>
                <a:latin typeface="Calibri"/>
              </a:rPr>
              <a:t>DOI:26.2.23</a:t>
            </a:r>
          </a:p>
          <a:p>
            <a:pPr algn="ctr" defTabSz="1219170"/>
            <a:r>
              <a:rPr lang="en-GB" sz="2000">
                <a:solidFill>
                  <a:prstClr val="black"/>
                </a:solidFill>
                <a:latin typeface="Calibri"/>
              </a:rPr>
              <a:t>DOA: 26.2.23</a:t>
            </a:r>
          </a:p>
          <a:p>
            <a:pPr algn="ctr" defTabSz="1219170"/>
            <a:r>
              <a:rPr lang="en-GB" sz="2000">
                <a:solidFill>
                  <a:prstClr val="black"/>
                </a:solidFill>
                <a:latin typeface="Calibri"/>
              </a:rPr>
              <a:t>75% TBSA</a:t>
            </a:r>
          </a:p>
          <a:p>
            <a:pPr algn="ctr" defTabSz="1219170"/>
            <a:r>
              <a:rPr lang="en-GB" sz="2000">
                <a:solidFill>
                  <a:prstClr val="black"/>
                </a:solidFill>
                <a:latin typeface="Calibri"/>
              </a:rPr>
              <a:t>Inhalation injury </a:t>
            </a:r>
          </a:p>
          <a:p>
            <a:pPr algn="ctr" defTabSz="1219170"/>
            <a:r>
              <a:rPr lang="en-GB" sz="2000">
                <a:solidFill>
                  <a:prstClr val="black"/>
                </a:solidFill>
                <a:latin typeface="Calibri"/>
              </a:rPr>
              <a:t>House fire </a:t>
            </a:r>
          </a:p>
          <a:p>
            <a:pPr algn="ctr" defTabSz="1219170"/>
            <a:r>
              <a:rPr lang="en-GB" sz="2000" err="1">
                <a:solidFill>
                  <a:prstClr val="black"/>
                </a:solidFill>
                <a:latin typeface="Calibri"/>
              </a:rPr>
              <a:t>PMHx</a:t>
            </a:r>
            <a:r>
              <a:rPr lang="en-GB" sz="2000">
                <a:solidFill>
                  <a:prstClr val="black"/>
                </a:solidFill>
                <a:latin typeface="Calibri"/>
              </a:rPr>
              <a:t>: Depression, MS</a:t>
            </a:r>
          </a:p>
          <a:p>
            <a:pPr algn="ctr" defTabSz="1219170"/>
            <a:r>
              <a:rPr lang="en-GB" sz="2000">
                <a:solidFill>
                  <a:prstClr val="black"/>
                </a:solidFill>
                <a:latin typeface="Calibri"/>
              </a:rPr>
              <a:t>Decannulated</a:t>
            </a:r>
          </a:p>
        </p:txBody>
      </p:sp>
      <p:pic>
        <p:nvPicPr>
          <p:cNvPr id="1028" name="Picture 4" descr="AHP support worker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4676" y="574126"/>
            <a:ext cx="1338792" cy="2349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ular Callout 6"/>
          <p:cNvSpPr/>
          <p:nvPr/>
        </p:nvSpPr>
        <p:spPr>
          <a:xfrm>
            <a:off x="6643647" y="800708"/>
            <a:ext cx="3607063" cy="1224136"/>
          </a:xfrm>
          <a:prstGeom prst="wedgeRoundRectCallout">
            <a:avLst>
              <a:gd name="adj1" fmla="val 62088"/>
              <a:gd name="adj2" fmla="val -4427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219170"/>
            <a:endParaRPr lang="en-GB" sz="2400">
              <a:solidFill>
                <a:prstClr val="black"/>
              </a:solidFill>
              <a:latin typeface="Calibri"/>
            </a:endParaRPr>
          </a:p>
        </p:txBody>
      </p:sp>
      <p:sp>
        <p:nvSpPr>
          <p:cNvPr id="8" name="TextBox 7"/>
          <p:cNvSpPr txBox="1"/>
          <p:nvPr/>
        </p:nvSpPr>
        <p:spPr>
          <a:xfrm>
            <a:off x="6768075" y="932723"/>
            <a:ext cx="3482635" cy="830997"/>
          </a:xfrm>
          <a:prstGeom prst="rect">
            <a:avLst/>
          </a:prstGeom>
          <a:noFill/>
        </p:spPr>
        <p:txBody>
          <a:bodyPr wrap="square" rtlCol="0">
            <a:spAutoFit/>
          </a:bodyPr>
          <a:lstStyle/>
          <a:p>
            <a:pPr algn="ctr" defTabSz="1219170"/>
            <a:r>
              <a:rPr lang="en-GB" sz="2400">
                <a:solidFill>
                  <a:prstClr val="black"/>
                </a:solidFill>
                <a:latin typeface="Calibri"/>
              </a:rPr>
              <a:t>Katie, could you complete daily orientation with Sid. </a:t>
            </a:r>
          </a:p>
        </p:txBody>
      </p:sp>
      <p:pic>
        <p:nvPicPr>
          <p:cNvPr id="1029" name="Picture 5" descr="AHP support worker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1734" y="4360985"/>
            <a:ext cx="1568469" cy="2324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loud Callout 8"/>
          <p:cNvSpPr/>
          <p:nvPr/>
        </p:nvSpPr>
        <p:spPr>
          <a:xfrm>
            <a:off x="-528736" y="3621021"/>
            <a:ext cx="3360373" cy="2016224"/>
          </a:xfrm>
          <a:prstGeom prst="cloudCallout">
            <a:avLst>
              <a:gd name="adj1" fmla="val 56285"/>
              <a:gd name="adj2" fmla="val 2999"/>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r>
              <a:rPr lang="en-GB" sz="2133">
                <a:solidFill>
                  <a:prstClr val="black"/>
                </a:solidFill>
                <a:latin typeface="Calibri"/>
              </a:rPr>
              <a:t>Can you complete weekly weigh – ins and food record charts for Robert</a:t>
            </a:r>
          </a:p>
        </p:txBody>
      </p:sp>
      <p:pic>
        <p:nvPicPr>
          <p:cNvPr id="1030" name="Picture 6" descr="AHP support worker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36427" y="4031750"/>
            <a:ext cx="2100891" cy="2653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ular Callout 10"/>
          <p:cNvSpPr/>
          <p:nvPr/>
        </p:nvSpPr>
        <p:spPr>
          <a:xfrm>
            <a:off x="5005161" y="5229014"/>
            <a:ext cx="4896544" cy="1719033"/>
          </a:xfrm>
          <a:prstGeom prst="wedgeRectCallout">
            <a:avLst>
              <a:gd name="adj1" fmla="val 54462"/>
              <a:gd name="adj2" fmla="val -74517"/>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219170"/>
            <a:r>
              <a:rPr lang="en-GB" sz="1867">
                <a:solidFill>
                  <a:prstClr val="black"/>
                </a:solidFill>
                <a:latin typeface="Calibri"/>
              </a:rPr>
              <a:t>Katie, please could you review Bed 5 for </a:t>
            </a:r>
          </a:p>
          <a:p>
            <a:pPr algn="ctr" defTabSz="1219170"/>
            <a:r>
              <a:rPr lang="en-GB" sz="1867">
                <a:solidFill>
                  <a:prstClr val="black"/>
                </a:solidFill>
                <a:latin typeface="Calibri"/>
              </a:rPr>
              <a:t>Mouth care</a:t>
            </a:r>
          </a:p>
          <a:p>
            <a:pPr algn="ctr" defTabSz="1219170"/>
            <a:r>
              <a:rPr lang="en-GB" sz="1867">
                <a:solidFill>
                  <a:prstClr val="black"/>
                </a:solidFill>
                <a:latin typeface="Calibri"/>
              </a:rPr>
              <a:t>-Swallow rehab </a:t>
            </a:r>
          </a:p>
          <a:p>
            <a:pPr algn="ctr" defTabSz="1219170"/>
            <a:r>
              <a:rPr lang="en-GB" sz="1867">
                <a:solidFill>
                  <a:prstClr val="black"/>
                </a:solidFill>
                <a:latin typeface="Calibri"/>
              </a:rPr>
              <a:t>-Voice exercises – lax-</a:t>
            </a:r>
            <a:r>
              <a:rPr lang="en-GB" sz="1867" err="1">
                <a:solidFill>
                  <a:prstClr val="black"/>
                </a:solidFill>
                <a:latin typeface="Calibri"/>
              </a:rPr>
              <a:t>vox</a:t>
            </a:r>
            <a:endParaRPr lang="en-GB" sz="1867">
              <a:solidFill>
                <a:prstClr val="black"/>
              </a:solidFill>
              <a:latin typeface="Calibri"/>
            </a:endParaRPr>
          </a:p>
          <a:p>
            <a:pPr algn="ctr" defTabSz="1219170"/>
            <a:r>
              <a:rPr lang="en-GB" sz="1867">
                <a:solidFill>
                  <a:prstClr val="black"/>
                </a:solidFill>
                <a:latin typeface="Calibri"/>
              </a:rPr>
              <a:t>-Therapy support meal breakfast</a:t>
            </a:r>
          </a:p>
        </p:txBody>
      </p:sp>
    </p:spTree>
    <p:extLst>
      <p:ext uri="{BB962C8B-B14F-4D97-AF65-F5344CB8AC3E}">
        <p14:creationId xmlns:p14="http://schemas.microsoft.com/office/powerpoint/2010/main" val="27454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11"/>
                                        </p:tgtEl>
                                      </p:cBhvr>
                                    </p:animEffect>
                                    <p:anim calcmode="lin" valueType="num">
                                      <p:cBhvr>
                                        <p:cTn id="7" dur="2000"/>
                                        <p:tgtEl>
                                          <p:spTgt spid="1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11"/>
                                        </p:tgtEl>
                                        <p:attrNameLst>
                                          <p:attrName>ppt_h</p:attrName>
                                        </p:attrNameLst>
                                      </p:cBhvr>
                                      <p:tavLst>
                                        <p:tav tm="0">
                                          <p:val>
                                            <p:strVal val="ppt_h"/>
                                          </p:val>
                                        </p:tav>
                                        <p:tav tm="100000">
                                          <p:val>
                                            <p:strVal val="ppt_h"/>
                                          </p:val>
                                        </p:tav>
                                      </p:tavLst>
                                    </p:anim>
                                    <p:set>
                                      <p:cBhvr>
                                        <p:cTn id="9"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Therapy Assistant Prioritisation</a:t>
            </a:r>
          </a:p>
        </p:txBody>
      </p:sp>
      <p:sp>
        <p:nvSpPr>
          <p:cNvPr id="3" name="Content Placeholder 2"/>
          <p:cNvSpPr>
            <a:spLocks noGrp="1"/>
          </p:cNvSpPr>
          <p:nvPr>
            <p:ph idx="1"/>
          </p:nvPr>
        </p:nvSpPr>
        <p:spPr>
          <a:xfrm>
            <a:off x="175034" y="1654522"/>
            <a:ext cx="11055019" cy="4613108"/>
          </a:xfrm>
        </p:spPr>
        <p:txBody>
          <a:bodyPr>
            <a:normAutofit fontScale="92500" lnSpcReduction="20000"/>
          </a:bodyPr>
          <a:lstStyle/>
          <a:p>
            <a:r>
              <a:rPr lang="en-GB"/>
              <a:t>Receives hand over</a:t>
            </a:r>
          </a:p>
          <a:p>
            <a:r>
              <a:rPr lang="en-GB"/>
              <a:t>Prioritisation of caseload</a:t>
            </a:r>
          </a:p>
          <a:p>
            <a:r>
              <a:rPr lang="en-GB"/>
              <a:t>Read through SLT entries </a:t>
            </a:r>
          </a:p>
          <a:p>
            <a:r>
              <a:rPr lang="en-GB"/>
              <a:t>Complete assessment with patient </a:t>
            </a:r>
          </a:p>
          <a:p>
            <a:r>
              <a:rPr lang="en-GB"/>
              <a:t>Feedback to SLT and nursing staff</a:t>
            </a:r>
          </a:p>
          <a:p>
            <a:r>
              <a:rPr lang="en-GB"/>
              <a:t>Document assessment outcomes </a:t>
            </a:r>
          </a:p>
          <a:p>
            <a:r>
              <a:rPr lang="en-GB"/>
              <a:t>Discuss with SLT re: voice exercises for joint assessment</a:t>
            </a:r>
          </a:p>
          <a:p>
            <a:pPr marL="0" indent="0">
              <a:buNone/>
            </a:pPr>
            <a:endParaRPr lang="en-GB"/>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9085" y="2084851"/>
            <a:ext cx="4005908" cy="259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0303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SLT Assurances </a:t>
            </a:r>
          </a:p>
        </p:txBody>
      </p:sp>
      <p:sp>
        <p:nvSpPr>
          <p:cNvPr id="3" name="Content Placeholder 2"/>
          <p:cNvSpPr>
            <a:spLocks noGrp="1"/>
          </p:cNvSpPr>
          <p:nvPr>
            <p:ph idx="1"/>
          </p:nvPr>
        </p:nvSpPr>
        <p:spPr/>
        <p:txBody>
          <a:bodyPr>
            <a:normAutofit fontScale="85000" lnSpcReduction="20000"/>
          </a:bodyPr>
          <a:lstStyle/>
          <a:p>
            <a:r>
              <a:rPr lang="en-GB"/>
              <a:t>Competencies completed with Katie for Band 4 SLT. </a:t>
            </a:r>
          </a:p>
          <a:p>
            <a:r>
              <a:rPr lang="en-GB"/>
              <a:t>Completed joint reviews. </a:t>
            </a:r>
          </a:p>
          <a:p>
            <a:r>
              <a:rPr lang="en-GB"/>
              <a:t>Aware of how to escalate i.e. bleep, face to face discussion, escalate to nursing staff. </a:t>
            </a:r>
          </a:p>
          <a:p>
            <a:r>
              <a:rPr lang="en-GB"/>
              <a:t>Documentation </a:t>
            </a:r>
            <a:r>
              <a:rPr lang="en-GB" err="1"/>
              <a:t>proforma</a:t>
            </a:r>
            <a:r>
              <a:rPr lang="en-GB"/>
              <a:t> used. </a:t>
            </a:r>
          </a:p>
          <a:p>
            <a:r>
              <a:rPr lang="en-GB"/>
              <a:t>6 weekly and ad hoc supervision as required.</a:t>
            </a:r>
          </a:p>
          <a:p>
            <a:r>
              <a:rPr lang="en-GB"/>
              <a:t>Assistant IST programme </a:t>
            </a:r>
          </a:p>
          <a:p>
            <a:r>
              <a:rPr lang="en-GB"/>
              <a:t>Regular MDT input / formal 1:1s </a:t>
            </a:r>
          </a:p>
          <a:p>
            <a:pPr marL="0" indent="0">
              <a:buNone/>
            </a:pPr>
            <a:endParaRPr lang="en-GB"/>
          </a:p>
        </p:txBody>
      </p:sp>
      <p:pic>
        <p:nvPicPr>
          <p:cNvPr id="4" name="Picture 3">
            <a:extLst>
              <a:ext uri="{FF2B5EF4-FFF2-40B4-BE49-F238E27FC236}">
                <a16:creationId xmlns:a16="http://schemas.microsoft.com/office/drawing/2014/main" id="{B7242786-667C-8013-7AD2-DCB069973976}"/>
              </a:ext>
            </a:extLst>
          </p:cNvPr>
          <p:cNvPicPr>
            <a:picLocks noChangeAspect="1"/>
          </p:cNvPicPr>
          <p:nvPr/>
        </p:nvPicPr>
        <p:blipFill>
          <a:blip r:embed="rId2"/>
          <a:stretch>
            <a:fillRect/>
          </a:stretch>
        </p:blipFill>
        <p:spPr>
          <a:xfrm>
            <a:off x="10493230" y="2682559"/>
            <a:ext cx="1153825" cy="3752452"/>
          </a:xfrm>
          <a:prstGeom prst="rect">
            <a:avLst/>
          </a:prstGeom>
        </p:spPr>
      </p:pic>
    </p:spTree>
    <p:extLst>
      <p:ext uri="{BB962C8B-B14F-4D97-AF65-F5344CB8AC3E}">
        <p14:creationId xmlns:p14="http://schemas.microsoft.com/office/powerpoint/2010/main" val="3876130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Outcome following assessment</a:t>
            </a:r>
          </a:p>
        </p:txBody>
      </p:sp>
      <p:sp>
        <p:nvSpPr>
          <p:cNvPr id="3" name="Content Placeholder 2"/>
          <p:cNvSpPr>
            <a:spLocks noGrp="1"/>
          </p:cNvSpPr>
          <p:nvPr>
            <p:ph idx="1"/>
          </p:nvPr>
        </p:nvSpPr>
        <p:spPr>
          <a:xfrm>
            <a:off x="623392" y="1604797"/>
            <a:ext cx="10972800" cy="4525963"/>
          </a:xfrm>
        </p:spPr>
        <p:txBody>
          <a:bodyPr>
            <a:normAutofit fontScale="62500" lnSpcReduction="20000"/>
          </a:bodyPr>
          <a:lstStyle/>
          <a:p>
            <a:pPr marL="0" indent="0">
              <a:buNone/>
            </a:pPr>
            <a:r>
              <a:rPr lang="en-GB"/>
              <a:t>-    Assessment of environment</a:t>
            </a:r>
          </a:p>
          <a:p>
            <a:pPr>
              <a:buFontTx/>
              <a:buChar char="-"/>
            </a:pPr>
            <a:r>
              <a:rPr lang="en-GB"/>
              <a:t>Ensuring patient out in chair, glasses on, denture plate in situ</a:t>
            </a:r>
          </a:p>
          <a:p>
            <a:pPr>
              <a:buFontTx/>
              <a:buChar char="-"/>
            </a:pPr>
            <a:r>
              <a:rPr lang="en-GB"/>
              <a:t>Be mindful patient on </a:t>
            </a:r>
            <a:r>
              <a:rPr lang="en-GB" b="1">
                <a:solidFill>
                  <a:srgbClr val="FF0000"/>
                </a:solidFill>
              </a:rPr>
              <a:t>level 4 puree diet and normal fluids </a:t>
            </a:r>
          </a:p>
          <a:p>
            <a:pPr>
              <a:buFontTx/>
              <a:buChar char="-"/>
            </a:pPr>
            <a:r>
              <a:rPr lang="en-GB"/>
              <a:t>Food record chart filled in</a:t>
            </a:r>
          </a:p>
          <a:p>
            <a:pPr>
              <a:buFontTx/>
              <a:buChar char="-"/>
            </a:pPr>
            <a:r>
              <a:rPr lang="en-GB"/>
              <a:t>Oral care complete</a:t>
            </a:r>
          </a:p>
          <a:p>
            <a:pPr>
              <a:buFontTx/>
              <a:buChar char="-"/>
            </a:pPr>
            <a:r>
              <a:rPr lang="en-GB"/>
              <a:t>Ensure nil aspiration risk </a:t>
            </a:r>
          </a:p>
          <a:p>
            <a:pPr>
              <a:buFontTx/>
              <a:buChar char="-"/>
            </a:pPr>
            <a:r>
              <a:rPr lang="en-GB"/>
              <a:t>Filled in menu for patient preference for lunch </a:t>
            </a:r>
          </a:p>
          <a:p>
            <a:pPr>
              <a:buFontTx/>
              <a:buChar char="-"/>
            </a:pPr>
            <a:r>
              <a:rPr lang="en-GB"/>
              <a:t>Feedback to nursing staff and SLT </a:t>
            </a:r>
          </a:p>
          <a:p>
            <a:pPr>
              <a:buFontTx/>
              <a:buChar char="-"/>
            </a:pPr>
            <a:r>
              <a:rPr lang="en-GB"/>
              <a:t>Feedback to SLT need joint review for voice </a:t>
            </a:r>
          </a:p>
          <a:p>
            <a:pPr marL="0" indent="0">
              <a:buNone/>
            </a:pPr>
            <a:r>
              <a:rPr lang="en-GB"/>
              <a:t>     exercises</a:t>
            </a:r>
          </a:p>
          <a:p>
            <a:endParaRPr lang="en-GB"/>
          </a:p>
        </p:txBody>
      </p:sp>
      <p:pic>
        <p:nvPicPr>
          <p:cNvPr id="3074" name="Picture 2" descr="Co ordination, stories, expressing, drawing, pictures, sentences, gestures, tone of voice, understanding taking turns, writing, communication, listening, words, gestures, speaking fluently, writing words, expressing, symbols, signs, pictures, memory, body language, pronunciation, taking turns, facial expression, eye contac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9944" y="4251874"/>
            <a:ext cx="4230039" cy="2475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8527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32E4-FA51-884A-841A-06A08C181234}"/>
              </a:ext>
            </a:extLst>
          </p:cNvPr>
          <p:cNvSpPr>
            <a:spLocks noGrp="1"/>
          </p:cNvSpPr>
          <p:nvPr>
            <p:ph type="ctrTitle"/>
          </p:nvPr>
        </p:nvSpPr>
        <p:spPr>
          <a:xfrm>
            <a:off x="324729" y="126415"/>
            <a:ext cx="10141209" cy="3122665"/>
          </a:xfrm>
        </p:spPr>
        <p:txBody>
          <a:bodyPr anchor="ctr">
            <a:normAutofit/>
          </a:bodyPr>
          <a:lstStyle/>
          <a:p>
            <a:r>
              <a:rPr lang="en-US">
                <a:latin typeface="+mn-lt"/>
              </a:rPr>
              <a:t>Health &amp; Care Professions Council (HCPC) standards and Professional Body support</a:t>
            </a:r>
          </a:p>
        </p:txBody>
      </p:sp>
      <p:sp>
        <p:nvSpPr>
          <p:cNvPr id="3" name="Subtitle 2">
            <a:extLst>
              <a:ext uri="{FF2B5EF4-FFF2-40B4-BE49-F238E27FC236}">
                <a16:creationId xmlns:a16="http://schemas.microsoft.com/office/drawing/2014/main" id="{84C2BFD5-6338-EF43-BA2E-8AFC00B100CA}"/>
              </a:ext>
            </a:extLst>
          </p:cNvPr>
          <p:cNvSpPr>
            <a:spLocks noGrp="1"/>
          </p:cNvSpPr>
          <p:nvPr>
            <p:ph type="subTitle" idx="1"/>
          </p:nvPr>
        </p:nvSpPr>
        <p:spPr>
          <a:xfrm>
            <a:off x="384550" y="4460905"/>
            <a:ext cx="9267451" cy="974220"/>
          </a:xfrm>
        </p:spPr>
        <p:txBody>
          <a:bodyPr anchor="ctr">
            <a:noAutofit/>
          </a:bodyPr>
          <a:lstStyle/>
          <a:p>
            <a:pPr lvl="0"/>
            <a:r>
              <a:rPr lang="en-GB" sz="2000">
                <a:effectLst/>
                <a:latin typeface="Arial" panose="020B0604020202020204" pitchFamily="34" charset="0"/>
                <a:ea typeface="Calibri" panose="020F0502020204030204" pitchFamily="34" charset="0"/>
                <a:cs typeface="Arial" panose="020B0604020202020204" pitchFamily="34" charset="0"/>
              </a:rPr>
              <a:t>Kim Tolley,</a:t>
            </a:r>
            <a:r>
              <a:rPr lang="en-GB" sz="2000">
                <a:effectLst/>
                <a:latin typeface="Arial" panose="020B0604020202020204" pitchFamily="34" charset="0"/>
                <a:ea typeface="Times New Roman" panose="02020603050405020304" pitchFamily="18" charset="0"/>
                <a:cs typeface="Arial" panose="020B0604020202020204" pitchFamily="34" charset="0"/>
              </a:rPr>
              <a:t> Interim Head of Professionalism &amp; upstream regulation, Health Care Professions Council</a:t>
            </a:r>
          </a:p>
          <a:p>
            <a:r>
              <a:rPr lang="en-GB" sz="2000">
                <a:effectLst/>
                <a:latin typeface="Arial" panose="020B0604020202020204" pitchFamily="34" charset="0"/>
                <a:ea typeface="Times New Roman" panose="02020603050405020304" pitchFamily="18" charset="0"/>
                <a:cs typeface="Arial" panose="020B0604020202020204" pitchFamily="34" charset="0"/>
              </a:rPr>
              <a:t>Anne Keen, Professional Advisory Service Manager, Royal College of Occupational Therapists </a:t>
            </a:r>
            <a:endParaRPr lang="en-GB" sz="2000">
              <a:effectLst/>
              <a:latin typeface="Arial" panose="020B0604020202020204" pitchFamily="34" charset="0"/>
              <a:ea typeface="Arial" panose="020B0604020202020204" pitchFamily="34" charset="0"/>
              <a:cs typeface="Times New Roman" panose="02020603050405020304" pitchFamily="18" charset="0"/>
            </a:endParaRPr>
          </a:p>
          <a:p>
            <a:pPr lvl="0"/>
            <a:endParaRPr lang="en-GB" sz="2400">
              <a:effectLst/>
              <a:latin typeface="Arial" panose="020B0604020202020204" pitchFamily="34" charset="0"/>
              <a:ea typeface="Arial" panose="020B0604020202020204" pitchFamily="34" charset="0"/>
              <a:cs typeface="Times New Roman" panose="02020603050405020304" pitchFamily="18" charset="0"/>
            </a:endParaRPr>
          </a:p>
          <a:p>
            <a:pPr>
              <a:defRPr/>
            </a:pPr>
            <a:endParaRPr lang="en-GB">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1" i="0" u="none" strike="noStrike" kern="1200" cap="none" spc="0" normalizeH="0" baseline="0" noProof="0">
              <a:ln>
                <a:noFill/>
              </a:ln>
              <a:solidFill>
                <a:srgbClr val="005EB8"/>
              </a:solidFill>
              <a:effectLst/>
              <a:uLnTx/>
              <a:uFillTx/>
              <a:latin typeface="Arial" panose="020B0604020202020204"/>
              <a:ea typeface="+mn-ea"/>
              <a:cs typeface="+mn-cs"/>
            </a:endParaRPr>
          </a:p>
          <a:p>
            <a:endParaRPr lang="en-US" sz="1867">
              <a:solidFill>
                <a:schemeClr val="tx1">
                  <a:alpha val="60000"/>
                </a:schemeClr>
              </a:solidFill>
            </a:endParaRPr>
          </a:p>
        </p:txBody>
      </p:sp>
      <p:pic>
        <p:nvPicPr>
          <p:cNvPr id="4" name="Picture 3">
            <a:extLst>
              <a:ext uri="{FF2B5EF4-FFF2-40B4-BE49-F238E27FC236}">
                <a16:creationId xmlns:a16="http://schemas.microsoft.com/office/drawing/2014/main" id="{0EF0D391-F62B-1E9D-49C7-30946DCD6552}"/>
              </a:ext>
            </a:extLst>
          </p:cNvPr>
          <p:cNvPicPr>
            <a:picLocks noChangeAspect="1"/>
          </p:cNvPicPr>
          <p:nvPr/>
        </p:nvPicPr>
        <p:blipFill>
          <a:blip r:embed="rId2"/>
          <a:stretch>
            <a:fillRect/>
          </a:stretch>
        </p:blipFill>
        <p:spPr>
          <a:xfrm>
            <a:off x="10329181" y="1325582"/>
            <a:ext cx="1862820" cy="4491317"/>
          </a:xfrm>
          <a:prstGeom prst="rect">
            <a:avLst/>
          </a:prstGeom>
        </p:spPr>
      </p:pic>
    </p:spTree>
    <p:extLst>
      <p:ext uri="{BB962C8B-B14F-4D97-AF65-F5344CB8AC3E}">
        <p14:creationId xmlns:p14="http://schemas.microsoft.com/office/powerpoint/2010/main" val="2598554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97066AC-D673-1039-E955-1403AB99DF99}"/>
              </a:ext>
            </a:extLst>
          </p:cNvPr>
          <p:cNvSpPr>
            <a:spLocks noGrp="1"/>
          </p:cNvSpPr>
          <p:nvPr>
            <p:ph type="subTitle" idx="1"/>
          </p:nvPr>
        </p:nvSpPr>
        <p:spPr/>
        <p:txBody>
          <a:bodyPr/>
          <a:lstStyle/>
          <a:p>
            <a:endParaRPr lang="en-GB"/>
          </a:p>
        </p:txBody>
      </p:sp>
      <p:sp>
        <p:nvSpPr>
          <p:cNvPr id="3" name="Title 2">
            <a:extLst>
              <a:ext uri="{FF2B5EF4-FFF2-40B4-BE49-F238E27FC236}">
                <a16:creationId xmlns:a16="http://schemas.microsoft.com/office/drawing/2014/main" id="{C71CFF7D-AF00-2AA5-7698-D790B5600743}"/>
              </a:ext>
            </a:extLst>
          </p:cNvPr>
          <p:cNvSpPr>
            <a:spLocks noGrp="1"/>
          </p:cNvSpPr>
          <p:nvPr>
            <p:ph type="ctrTitle"/>
          </p:nvPr>
        </p:nvSpPr>
        <p:spPr/>
        <p:txBody>
          <a:bodyPr/>
          <a:lstStyle/>
          <a:p>
            <a:r>
              <a:rPr lang="en-GB"/>
              <a:t>HCPC, what we say about delegation and supervision </a:t>
            </a:r>
          </a:p>
        </p:txBody>
      </p:sp>
    </p:spTree>
    <p:extLst>
      <p:ext uri="{BB962C8B-B14F-4D97-AF65-F5344CB8AC3E}">
        <p14:creationId xmlns:p14="http://schemas.microsoft.com/office/powerpoint/2010/main" val="3801214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EAAC3BF-3BDB-D4E7-D8FE-3E5CBFC28FF2}"/>
              </a:ext>
            </a:extLst>
          </p:cNvPr>
          <p:cNvSpPr/>
          <p:nvPr/>
        </p:nvSpPr>
        <p:spPr>
          <a:xfrm>
            <a:off x="3294622" y="2239114"/>
            <a:ext cx="2506091" cy="1503654"/>
          </a:xfrm>
          <a:custGeom>
            <a:avLst/>
            <a:gdLst>
              <a:gd name="connsiteX0" fmla="*/ 0 w 2506091"/>
              <a:gd name="connsiteY0" fmla="*/ 150365 h 1503654"/>
              <a:gd name="connsiteX1" fmla="*/ 150365 w 2506091"/>
              <a:gd name="connsiteY1" fmla="*/ 0 h 1503654"/>
              <a:gd name="connsiteX2" fmla="*/ 2355726 w 2506091"/>
              <a:gd name="connsiteY2" fmla="*/ 0 h 1503654"/>
              <a:gd name="connsiteX3" fmla="*/ 2506091 w 2506091"/>
              <a:gd name="connsiteY3" fmla="*/ 150365 h 1503654"/>
              <a:gd name="connsiteX4" fmla="*/ 2506091 w 2506091"/>
              <a:gd name="connsiteY4" fmla="*/ 1353289 h 1503654"/>
              <a:gd name="connsiteX5" fmla="*/ 2355726 w 2506091"/>
              <a:gd name="connsiteY5" fmla="*/ 1503654 h 1503654"/>
              <a:gd name="connsiteX6" fmla="*/ 150365 w 2506091"/>
              <a:gd name="connsiteY6" fmla="*/ 1503654 h 1503654"/>
              <a:gd name="connsiteX7" fmla="*/ 0 w 2506091"/>
              <a:gd name="connsiteY7" fmla="*/ 1353289 h 1503654"/>
              <a:gd name="connsiteX8" fmla="*/ 0 w 2506091"/>
              <a:gd name="connsiteY8" fmla="*/ 150365 h 150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6091" h="1503654">
                <a:moveTo>
                  <a:pt x="0" y="150365"/>
                </a:moveTo>
                <a:cubicBezTo>
                  <a:pt x="0" y="67321"/>
                  <a:pt x="67321" y="0"/>
                  <a:pt x="150365" y="0"/>
                </a:cubicBezTo>
                <a:lnTo>
                  <a:pt x="2355726" y="0"/>
                </a:lnTo>
                <a:cubicBezTo>
                  <a:pt x="2438770" y="0"/>
                  <a:pt x="2506091" y="67321"/>
                  <a:pt x="2506091" y="150365"/>
                </a:cubicBezTo>
                <a:lnTo>
                  <a:pt x="2506091" y="1353289"/>
                </a:lnTo>
                <a:cubicBezTo>
                  <a:pt x="2506091" y="1436333"/>
                  <a:pt x="2438770" y="1503654"/>
                  <a:pt x="2355726" y="1503654"/>
                </a:cubicBezTo>
                <a:lnTo>
                  <a:pt x="150365" y="1503654"/>
                </a:lnTo>
                <a:cubicBezTo>
                  <a:pt x="67321" y="1503654"/>
                  <a:pt x="0" y="1436333"/>
                  <a:pt x="0" y="1353289"/>
                </a:cubicBezTo>
                <a:lnTo>
                  <a:pt x="0" y="15036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241" tIns="120241" rIns="120241" bIns="120241"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Quality assuring education</a:t>
            </a:r>
            <a:endParaRPr kumimoji="0" lang="en-US" sz="20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5" name="Freeform: Shape 4">
            <a:extLst>
              <a:ext uri="{FF2B5EF4-FFF2-40B4-BE49-F238E27FC236}">
                <a16:creationId xmlns:a16="http://schemas.microsoft.com/office/drawing/2014/main" id="{3757CA80-C3C6-9D2E-A203-1AD0048F0DBB}"/>
              </a:ext>
            </a:extLst>
          </p:cNvPr>
          <p:cNvSpPr/>
          <p:nvPr/>
        </p:nvSpPr>
        <p:spPr>
          <a:xfrm>
            <a:off x="6021249" y="2680186"/>
            <a:ext cx="531291" cy="621510"/>
          </a:xfrm>
          <a:custGeom>
            <a:avLst/>
            <a:gdLst>
              <a:gd name="connsiteX0" fmla="*/ 0 w 531291"/>
              <a:gd name="connsiteY0" fmla="*/ 124302 h 621510"/>
              <a:gd name="connsiteX1" fmla="*/ 265646 w 531291"/>
              <a:gd name="connsiteY1" fmla="*/ 124302 h 621510"/>
              <a:gd name="connsiteX2" fmla="*/ 265646 w 531291"/>
              <a:gd name="connsiteY2" fmla="*/ 0 h 621510"/>
              <a:gd name="connsiteX3" fmla="*/ 531291 w 531291"/>
              <a:gd name="connsiteY3" fmla="*/ 310755 h 621510"/>
              <a:gd name="connsiteX4" fmla="*/ 265646 w 531291"/>
              <a:gd name="connsiteY4" fmla="*/ 621510 h 621510"/>
              <a:gd name="connsiteX5" fmla="*/ 265646 w 531291"/>
              <a:gd name="connsiteY5" fmla="*/ 497208 h 621510"/>
              <a:gd name="connsiteX6" fmla="*/ 0 w 531291"/>
              <a:gd name="connsiteY6" fmla="*/ 497208 h 621510"/>
              <a:gd name="connsiteX7" fmla="*/ 0 w 531291"/>
              <a:gd name="connsiteY7" fmla="*/ 124302 h 62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291" h="621510">
                <a:moveTo>
                  <a:pt x="0" y="124302"/>
                </a:moveTo>
                <a:lnTo>
                  <a:pt x="265646" y="124302"/>
                </a:lnTo>
                <a:lnTo>
                  <a:pt x="265646" y="0"/>
                </a:lnTo>
                <a:lnTo>
                  <a:pt x="531291" y="310755"/>
                </a:lnTo>
                <a:lnTo>
                  <a:pt x="265646" y="621510"/>
                </a:lnTo>
                <a:lnTo>
                  <a:pt x="265646" y="497208"/>
                </a:lnTo>
                <a:lnTo>
                  <a:pt x="0" y="497208"/>
                </a:lnTo>
                <a:lnTo>
                  <a:pt x="0" y="12430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24302" rIns="159387" bIns="12430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6CBABCBD-87E8-7E58-C451-B476C7A15EEC}"/>
              </a:ext>
            </a:extLst>
          </p:cNvPr>
          <p:cNvSpPr/>
          <p:nvPr/>
        </p:nvSpPr>
        <p:spPr>
          <a:xfrm>
            <a:off x="6803150" y="2239114"/>
            <a:ext cx="2506091" cy="1503654"/>
          </a:xfrm>
          <a:custGeom>
            <a:avLst/>
            <a:gdLst>
              <a:gd name="connsiteX0" fmla="*/ 0 w 2506091"/>
              <a:gd name="connsiteY0" fmla="*/ 150365 h 1503654"/>
              <a:gd name="connsiteX1" fmla="*/ 150365 w 2506091"/>
              <a:gd name="connsiteY1" fmla="*/ 0 h 1503654"/>
              <a:gd name="connsiteX2" fmla="*/ 2355726 w 2506091"/>
              <a:gd name="connsiteY2" fmla="*/ 0 h 1503654"/>
              <a:gd name="connsiteX3" fmla="*/ 2506091 w 2506091"/>
              <a:gd name="connsiteY3" fmla="*/ 150365 h 1503654"/>
              <a:gd name="connsiteX4" fmla="*/ 2506091 w 2506091"/>
              <a:gd name="connsiteY4" fmla="*/ 1353289 h 1503654"/>
              <a:gd name="connsiteX5" fmla="*/ 2355726 w 2506091"/>
              <a:gd name="connsiteY5" fmla="*/ 1503654 h 1503654"/>
              <a:gd name="connsiteX6" fmla="*/ 150365 w 2506091"/>
              <a:gd name="connsiteY6" fmla="*/ 1503654 h 1503654"/>
              <a:gd name="connsiteX7" fmla="*/ 0 w 2506091"/>
              <a:gd name="connsiteY7" fmla="*/ 1353289 h 1503654"/>
              <a:gd name="connsiteX8" fmla="*/ 0 w 2506091"/>
              <a:gd name="connsiteY8" fmla="*/ 150365 h 150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6091" h="1503654">
                <a:moveTo>
                  <a:pt x="0" y="150365"/>
                </a:moveTo>
                <a:cubicBezTo>
                  <a:pt x="0" y="67321"/>
                  <a:pt x="67321" y="0"/>
                  <a:pt x="150365" y="0"/>
                </a:cubicBezTo>
                <a:lnTo>
                  <a:pt x="2355726" y="0"/>
                </a:lnTo>
                <a:cubicBezTo>
                  <a:pt x="2438770" y="0"/>
                  <a:pt x="2506091" y="67321"/>
                  <a:pt x="2506091" y="150365"/>
                </a:cubicBezTo>
                <a:lnTo>
                  <a:pt x="2506091" y="1353289"/>
                </a:lnTo>
                <a:cubicBezTo>
                  <a:pt x="2506091" y="1436333"/>
                  <a:pt x="2438770" y="1503654"/>
                  <a:pt x="2355726" y="1503654"/>
                </a:cubicBezTo>
                <a:lnTo>
                  <a:pt x="150365" y="1503654"/>
                </a:lnTo>
                <a:cubicBezTo>
                  <a:pt x="67321" y="1503654"/>
                  <a:pt x="0" y="1436333"/>
                  <a:pt x="0" y="1353289"/>
                </a:cubicBezTo>
                <a:lnTo>
                  <a:pt x="0" y="15036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241" tIns="120241" rIns="120241" bIns="120241"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Maintaining and publishing a register of professionals</a:t>
            </a:r>
            <a:endParaRPr kumimoji="0" lang="en-US" sz="20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 name="Freeform: Shape 7">
            <a:extLst>
              <a:ext uri="{FF2B5EF4-FFF2-40B4-BE49-F238E27FC236}">
                <a16:creationId xmlns:a16="http://schemas.microsoft.com/office/drawing/2014/main" id="{7B6D909D-5438-FBF3-35E8-FB210650C203}"/>
              </a:ext>
            </a:extLst>
          </p:cNvPr>
          <p:cNvSpPr/>
          <p:nvPr/>
        </p:nvSpPr>
        <p:spPr>
          <a:xfrm>
            <a:off x="7745440" y="3963304"/>
            <a:ext cx="621511" cy="531292"/>
          </a:xfrm>
          <a:custGeom>
            <a:avLst/>
            <a:gdLst>
              <a:gd name="connsiteX0" fmla="*/ 0 w 531291"/>
              <a:gd name="connsiteY0" fmla="*/ 124302 h 621510"/>
              <a:gd name="connsiteX1" fmla="*/ 265646 w 531291"/>
              <a:gd name="connsiteY1" fmla="*/ 124302 h 621510"/>
              <a:gd name="connsiteX2" fmla="*/ 265646 w 531291"/>
              <a:gd name="connsiteY2" fmla="*/ 0 h 621510"/>
              <a:gd name="connsiteX3" fmla="*/ 531291 w 531291"/>
              <a:gd name="connsiteY3" fmla="*/ 310755 h 621510"/>
              <a:gd name="connsiteX4" fmla="*/ 265646 w 531291"/>
              <a:gd name="connsiteY4" fmla="*/ 621510 h 621510"/>
              <a:gd name="connsiteX5" fmla="*/ 265646 w 531291"/>
              <a:gd name="connsiteY5" fmla="*/ 497208 h 621510"/>
              <a:gd name="connsiteX6" fmla="*/ 0 w 531291"/>
              <a:gd name="connsiteY6" fmla="*/ 497208 h 621510"/>
              <a:gd name="connsiteX7" fmla="*/ 0 w 531291"/>
              <a:gd name="connsiteY7" fmla="*/ 124302 h 62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291" h="621510">
                <a:moveTo>
                  <a:pt x="425033" y="1"/>
                </a:moveTo>
                <a:lnTo>
                  <a:pt x="425033" y="310756"/>
                </a:lnTo>
                <a:lnTo>
                  <a:pt x="531291" y="310756"/>
                </a:lnTo>
                <a:lnTo>
                  <a:pt x="265646" y="621509"/>
                </a:lnTo>
                <a:lnTo>
                  <a:pt x="0" y="310756"/>
                </a:lnTo>
                <a:lnTo>
                  <a:pt x="106258" y="310756"/>
                </a:lnTo>
                <a:lnTo>
                  <a:pt x="106258" y="1"/>
                </a:lnTo>
                <a:lnTo>
                  <a:pt x="425033"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24303" tIns="1" rIns="124302" bIns="159387"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872EC34D-2411-8DDE-9320-7D4961E14DB7}"/>
              </a:ext>
            </a:extLst>
          </p:cNvPr>
          <p:cNvSpPr/>
          <p:nvPr/>
        </p:nvSpPr>
        <p:spPr>
          <a:xfrm>
            <a:off x="6803150" y="4745205"/>
            <a:ext cx="2506091" cy="1503654"/>
          </a:xfrm>
          <a:custGeom>
            <a:avLst/>
            <a:gdLst>
              <a:gd name="connsiteX0" fmla="*/ 0 w 2506091"/>
              <a:gd name="connsiteY0" fmla="*/ 150365 h 1503654"/>
              <a:gd name="connsiteX1" fmla="*/ 150365 w 2506091"/>
              <a:gd name="connsiteY1" fmla="*/ 0 h 1503654"/>
              <a:gd name="connsiteX2" fmla="*/ 2355726 w 2506091"/>
              <a:gd name="connsiteY2" fmla="*/ 0 h 1503654"/>
              <a:gd name="connsiteX3" fmla="*/ 2506091 w 2506091"/>
              <a:gd name="connsiteY3" fmla="*/ 150365 h 1503654"/>
              <a:gd name="connsiteX4" fmla="*/ 2506091 w 2506091"/>
              <a:gd name="connsiteY4" fmla="*/ 1353289 h 1503654"/>
              <a:gd name="connsiteX5" fmla="*/ 2355726 w 2506091"/>
              <a:gd name="connsiteY5" fmla="*/ 1503654 h 1503654"/>
              <a:gd name="connsiteX6" fmla="*/ 150365 w 2506091"/>
              <a:gd name="connsiteY6" fmla="*/ 1503654 h 1503654"/>
              <a:gd name="connsiteX7" fmla="*/ 0 w 2506091"/>
              <a:gd name="connsiteY7" fmla="*/ 1353289 h 1503654"/>
              <a:gd name="connsiteX8" fmla="*/ 0 w 2506091"/>
              <a:gd name="connsiteY8" fmla="*/ 150365 h 150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6091" h="1503654">
                <a:moveTo>
                  <a:pt x="0" y="150365"/>
                </a:moveTo>
                <a:cubicBezTo>
                  <a:pt x="0" y="67321"/>
                  <a:pt x="67321" y="0"/>
                  <a:pt x="150365" y="0"/>
                </a:cubicBezTo>
                <a:lnTo>
                  <a:pt x="2355726" y="0"/>
                </a:lnTo>
                <a:cubicBezTo>
                  <a:pt x="2438770" y="0"/>
                  <a:pt x="2506091" y="67321"/>
                  <a:pt x="2506091" y="150365"/>
                </a:cubicBezTo>
                <a:lnTo>
                  <a:pt x="2506091" y="1353289"/>
                </a:lnTo>
                <a:cubicBezTo>
                  <a:pt x="2506091" y="1436333"/>
                  <a:pt x="2438770" y="1503654"/>
                  <a:pt x="2355726" y="1503654"/>
                </a:cubicBezTo>
                <a:lnTo>
                  <a:pt x="150365" y="1503654"/>
                </a:lnTo>
                <a:cubicBezTo>
                  <a:pt x="67321" y="1503654"/>
                  <a:pt x="0" y="1436333"/>
                  <a:pt x="0" y="1353289"/>
                </a:cubicBezTo>
                <a:lnTo>
                  <a:pt x="0" y="15036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241" tIns="120241" rIns="120241" bIns="120241"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Setting appropriate Standards</a:t>
            </a:r>
            <a:endParaRPr kumimoji="0" lang="en-US" sz="20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 name="Freeform: Shape 9">
            <a:extLst>
              <a:ext uri="{FF2B5EF4-FFF2-40B4-BE49-F238E27FC236}">
                <a16:creationId xmlns:a16="http://schemas.microsoft.com/office/drawing/2014/main" id="{A85886DB-D9BD-C5E7-8A22-EF1EC75E00DE}"/>
              </a:ext>
            </a:extLst>
          </p:cNvPr>
          <p:cNvSpPr/>
          <p:nvPr/>
        </p:nvSpPr>
        <p:spPr>
          <a:xfrm rot="5400000">
            <a:off x="4282020" y="3918195"/>
            <a:ext cx="531292" cy="621511"/>
          </a:xfrm>
          <a:custGeom>
            <a:avLst/>
            <a:gdLst>
              <a:gd name="connsiteX0" fmla="*/ 0 w 531291"/>
              <a:gd name="connsiteY0" fmla="*/ 124302 h 621510"/>
              <a:gd name="connsiteX1" fmla="*/ 265646 w 531291"/>
              <a:gd name="connsiteY1" fmla="*/ 124302 h 621510"/>
              <a:gd name="connsiteX2" fmla="*/ 265646 w 531291"/>
              <a:gd name="connsiteY2" fmla="*/ 0 h 621510"/>
              <a:gd name="connsiteX3" fmla="*/ 531291 w 531291"/>
              <a:gd name="connsiteY3" fmla="*/ 310755 h 621510"/>
              <a:gd name="connsiteX4" fmla="*/ 265646 w 531291"/>
              <a:gd name="connsiteY4" fmla="*/ 621510 h 621510"/>
              <a:gd name="connsiteX5" fmla="*/ 265646 w 531291"/>
              <a:gd name="connsiteY5" fmla="*/ 497208 h 621510"/>
              <a:gd name="connsiteX6" fmla="*/ 0 w 531291"/>
              <a:gd name="connsiteY6" fmla="*/ 497208 h 621510"/>
              <a:gd name="connsiteX7" fmla="*/ 0 w 531291"/>
              <a:gd name="connsiteY7" fmla="*/ 124302 h 62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291" h="621510">
                <a:moveTo>
                  <a:pt x="531291" y="497208"/>
                </a:moveTo>
                <a:lnTo>
                  <a:pt x="265645" y="497208"/>
                </a:lnTo>
                <a:lnTo>
                  <a:pt x="265645" y="621510"/>
                </a:lnTo>
                <a:lnTo>
                  <a:pt x="0" y="310755"/>
                </a:lnTo>
                <a:lnTo>
                  <a:pt x="265645" y="0"/>
                </a:lnTo>
                <a:lnTo>
                  <a:pt x="265645" y="124302"/>
                </a:lnTo>
                <a:lnTo>
                  <a:pt x="531291" y="124302"/>
                </a:lnTo>
                <a:lnTo>
                  <a:pt x="531291" y="49720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59387" tIns="124303" rIns="1" bIns="12430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3F17F8F-CE3F-7473-299B-57E44D9A662C}"/>
              </a:ext>
            </a:extLst>
          </p:cNvPr>
          <p:cNvSpPr/>
          <p:nvPr/>
        </p:nvSpPr>
        <p:spPr>
          <a:xfrm>
            <a:off x="3294622" y="4745205"/>
            <a:ext cx="2506091" cy="1503654"/>
          </a:xfrm>
          <a:custGeom>
            <a:avLst/>
            <a:gdLst>
              <a:gd name="connsiteX0" fmla="*/ 0 w 2506091"/>
              <a:gd name="connsiteY0" fmla="*/ 150365 h 1503654"/>
              <a:gd name="connsiteX1" fmla="*/ 150365 w 2506091"/>
              <a:gd name="connsiteY1" fmla="*/ 0 h 1503654"/>
              <a:gd name="connsiteX2" fmla="*/ 2355726 w 2506091"/>
              <a:gd name="connsiteY2" fmla="*/ 0 h 1503654"/>
              <a:gd name="connsiteX3" fmla="*/ 2506091 w 2506091"/>
              <a:gd name="connsiteY3" fmla="*/ 150365 h 1503654"/>
              <a:gd name="connsiteX4" fmla="*/ 2506091 w 2506091"/>
              <a:gd name="connsiteY4" fmla="*/ 1353289 h 1503654"/>
              <a:gd name="connsiteX5" fmla="*/ 2355726 w 2506091"/>
              <a:gd name="connsiteY5" fmla="*/ 1503654 h 1503654"/>
              <a:gd name="connsiteX6" fmla="*/ 150365 w 2506091"/>
              <a:gd name="connsiteY6" fmla="*/ 1503654 h 1503654"/>
              <a:gd name="connsiteX7" fmla="*/ 0 w 2506091"/>
              <a:gd name="connsiteY7" fmla="*/ 1353289 h 1503654"/>
              <a:gd name="connsiteX8" fmla="*/ 0 w 2506091"/>
              <a:gd name="connsiteY8" fmla="*/ 150365 h 150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6091" h="1503654">
                <a:moveTo>
                  <a:pt x="0" y="150365"/>
                </a:moveTo>
                <a:cubicBezTo>
                  <a:pt x="0" y="67321"/>
                  <a:pt x="67321" y="0"/>
                  <a:pt x="150365" y="0"/>
                </a:cubicBezTo>
                <a:lnTo>
                  <a:pt x="2355726" y="0"/>
                </a:lnTo>
                <a:cubicBezTo>
                  <a:pt x="2438770" y="0"/>
                  <a:pt x="2506091" y="67321"/>
                  <a:pt x="2506091" y="150365"/>
                </a:cubicBezTo>
                <a:lnTo>
                  <a:pt x="2506091" y="1353289"/>
                </a:lnTo>
                <a:cubicBezTo>
                  <a:pt x="2506091" y="1436333"/>
                  <a:pt x="2438770" y="1503654"/>
                  <a:pt x="2355726" y="1503654"/>
                </a:cubicBezTo>
                <a:lnTo>
                  <a:pt x="150365" y="1503654"/>
                </a:lnTo>
                <a:cubicBezTo>
                  <a:pt x="67321" y="1503654"/>
                  <a:pt x="0" y="1436333"/>
                  <a:pt x="0" y="1353289"/>
                </a:cubicBezTo>
                <a:lnTo>
                  <a:pt x="0" y="15036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241" tIns="120241" rIns="120241" bIns="120241"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Responding to fitness to practise concerns</a:t>
            </a:r>
            <a:endParaRPr kumimoji="0" lang="en-US" sz="20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itle 1">
            <a:extLst>
              <a:ext uri="{FF2B5EF4-FFF2-40B4-BE49-F238E27FC236}">
                <a16:creationId xmlns:a16="http://schemas.microsoft.com/office/drawing/2014/main" id="{F1459181-C3FF-4C23-9D18-FDD26B38F1C2}"/>
              </a:ext>
            </a:extLst>
          </p:cNvPr>
          <p:cNvSpPr txBox="1">
            <a:spLocks/>
          </p:cNvSpPr>
          <p:nvPr/>
        </p:nvSpPr>
        <p:spPr>
          <a:xfrm>
            <a:off x="793596" y="609141"/>
            <a:ext cx="10515600" cy="6607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002060"/>
                </a:solidFill>
                <a:effectLst/>
                <a:uLnTx/>
                <a:uFillTx/>
                <a:latin typeface="Lato" panose="020F0502020204030203" pitchFamily="34" charset="0"/>
                <a:ea typeface="Lato" panose="020F0502020204030203" pitchFamily="34" charset="0"/>
                <a:cs typeface="Lato" panose="020F0502020204030203" pitchFamily="34" charset="0"/>
              </a:rPr>
              <a:t>Regulatory role of the HCPC </a:t>
            </a:r>
          </a:p>
        </p:txBody>
      </p:sp>
      <p:sp>
        <p:nvSpPr>
          <p:cNvPr id="22" name="Freeform: Shape 21">
            <a:extLst>
              <a:ext uri="{FF2B5EF4-FFF2-40B4-BE49-F238E27FC236}">
                <a16:creationId xmlns:a16="http://schemas.microsoft.com/office/drawing/2014/main" id="{60412210-BCBA-BAE2-16A8-F711E48CCAB3}"/>
              </a:ext>
            </a:extLst>
          </p:cNvPr>
          <p:cNvSpPr/>
          <p:nvPr/>
        </p:nvSpPr>
        <p:spPr>
          <a:xfrm>
            <a:off x="5998079" y="5057762"/>
            <a:ext cx="531292" cy="621511"/>
          </a:xfrm>
          <a:custGeom>
            <a:avLst/>
            <a:gdLst>
              <a:gd name="connsiteX0" fmla="*/ 0 w 531291"/>
              <a:gd name="connsiteY0" fmla="*/ 124302 h 621510"/>
              <a:gd name="connsiteX1" fmla="*/ 265646 w 531291"/>
              <a:gd name="connsiteY1" fmla="*/ 124302 h 621510"/>
              <a:gd name="connsiteX2" fmla="*/ 265646 w 531291"/>
              <a:gd name="connsiteY2" fmla="*/ 0 h 621510"/>
              <a:gd name="connsiteX3" fmla="*/ 531291 w 531291"/>
              <a:gd name="connsiteY3" fmla="*/ 310755 h 621510"/>
              <a:gd name="connsiteX4" fmla="*/ 265646 w 531291"/>
              <a:gd name="connsiteY4" fmla="*/ 621510 h 621510"/>
              <a:gd name="connsiteX5" fmla="*/ 265646 w 531291"/>
              <a:gd name="connsiteY5" fmla="*/ 497208 h 621510"/>
              <a:gd name="connsiteX6" fmla="*/ 0 w 531291"/>
              <a:gd name="connsiteY6" fmla="*/ 497208 h 621510"/>
              <a:gd name="connsiteX7" fmla="*/ 0 w 531291"/>
              <a:gd name="connsiteY7" fmla="*/ 124302 h 62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291" h="621510">
                <a:moveTo>
                  <a:pt x="531291" y="497208"/>
                </a:moveTo>
                <a:lnTo>
                  <a:pt x="265645" y="497208"/>
                </a:lnTo>
                <a:lnTo>
                  <a:pt x="265645" y="621510"/>
                </a:lnTo>
                <a:lnTo>
                  <a:pt x="0" y="310755"/>
                </a:lnTo>
                <a:lnTo>
                  <a:pt x="265645" y="0"/>
                </a:lnTo>
                <a:lnTo>
                  <a:pt x="265645" y="124302"/>
                </a:lnTo>
                <a:lnTo>
                  <a:pt x="531291" y="124302"/>
                </a:lnTo>
                <a:lnTo>
                  <a:pt x="531291" y="49720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59387" tIns="124303" rIns="1" bIns="12430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5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F0510-0497-66E7-74F2-16870F2AB530}"/>
              </a:ext>
            </a:extLst>
          </p:cNvPr>
          <p:cNvSpPr>
            <a:spLocks noGrp="1"/>
          </p:cNvSpPr>
          <p:nvPr>
            <p:ph type="title"/>
          </p:nvPr>
        </p:nvSpPr>
        <p:spPr/>
        <p:txBody>
          <a:bodyPr/>
          <a:lstStyle/>
          <a:p>
            <a:endParaRPr lang="en-GB"/>
          </a:p>
        </p:txBody>
      </p:sp>
      <p:pic>
        <p:nvPicPr>
          <p:cNvPr id="5" name="Content Placeholder 4" descr="HCPC webpage view on computer monitor, Laptop and Tablet &#10;">
            <a:extLst>
              <a:ext uri="{FF2B5EF4-FFF2-40B4-BE49-F238E27FC236}">
                <a16:creationId xmlns:a16="http://schemas.microsoft.com/office/drawing/2014/main" id="{6BB787BA-C6B3-4E7F-C1C9-21E6F2B5968D}"/>
              </a:ext>
            </a:extLst>
          </p:cNvPr>
          <p:cNvPicPr>
            <a:picLocks noGrp="1" noChangeAspect="1"/>
          </p:cNvPicPr>
          <p:nvPr>
            <p:ph idx="1"/>
          </p:nvPr>
        </p:nvPicPr>
        <p:blipFill>
          <a:blip r:embed="rId3"/>
          <a:stretch>
            <a:fillRect/>
          </a:stretch>
        </p:blipFill>
        <p:spPr>
          <a:xfrm>
            <a:off x="-1" y="850602"/>
            <a:ext cx="12755545" cy="5932969"/>
          </a:xfrm>
        </p:spPr>
      </p:pic>
    </p:spTree>
    <p:extLst>
      <p:ext uri="{BB962C8B-B14F-4D97-AF65-F5344CB8AC3E}">
        <p14:creationId xmlns:p14="http://schemas.microsoft.com/office/powerpoint/2010/main" val="4246113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t>
            </a:r>
            <a:r>
              <a:rPr lang="en-GB" err="1"/>
              <a:t>MyHCPCstandards</a:t>
            </a:r>
            <a:endParaRPr lang="en-GB"/>
          </a:p>
        </p:txBody>
      </p:sp>
      <p:pic>
        <p:nvPicPr>
          <p:cNvPr id="3" name="Picture 2"/>
          <p:cNvPicPr>
            <a:picLocks noChangeAspect="1"/>
          </p:cNvPicPr>
          <p:nvPr/>
        </p:nvPicPr>
        <p:blipFill>
          <a:blip r:embed="rId3"/>
          <a:stretch>
            <a:fillRect/>
          </a:stretch>
        </p:blipFill>
        <p:spPr>
          <a:xfrm>
            <a:off x="793596" y="2453268"/>
            <a:ext cx="3484490" cy="4401461"/>
          </a:xfrm>
          <a:prstGeom prst="rect">
            <a:avLst/>
          </a:prstGeom>
        </p:spPr>
      </p:pic>
      <p:pic>
        <p:nvPicPr>
          <p:cNvPr id="4" name="Picture 3"/>
          <p:cNvPicPr>
            <a:picLocks noChangeAspect="1"/>
          </p:cNvPicPr>
          <p:nvPr/>
        </p:nvPicPr>
        <p:blipFill>
          <a:blip r:embed="rId4"/>
          <a:stretch>
            <a:fillRect/>
          </a:stretch>
        </p:blipFill>
        <p:spPr>
          <a:xfrm>
            <a:off x="4278086" y="2624511"/>
            <a:ext cx="7155739" cy="4058974"/>
          </a:xfrm>
          <a:prstGeom prst="rect">
            <a:avLst/>
          </a:prstGeom>
        </p:spPr>
      </p:pic>
      <p:pic>
        <p:nvPicPr>
          <p:cNvPr id="5" name="Picture 4"/>
          <p:cNvPicPr>
            <a:picLocks noChangeAspect="1"/>
          </p:cNvPicPr>
          <p:nvPr/>
        </p:nvPicPr>
        <p:blipFill>
          <a:blip r:embed="rId5"/>
          <a:stretch>
            <a:fillRect/>
          </a:stretch>
        </p:blipFill>
        <p:spPr>
          <a:xfrm>
            <a:off x="10209146" y="1965544"/>
            <a:ext cx="634039" cy="975445"/>
          </a:xfrm>
          <a:prstGeom prst="rect">
            <a:avLst/>
          </a:prstGeom>
        </p:spPr>
      </p:pic>
    </p:spTree>
    <p:extLst>
      <p:ext uri="{BB962C8B-B14F-4D97-AF65-F5344CB8AC3E}">
        <p14:creationId xmlns:p14="http://schemas.microsoft.com/office/powerpoint/2010/main" val="2601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B2D87B6C-B5F5-4746-96DB-DB077B94655F}"/>
              </a:ext>
            </a:extLst>
          </p:cNvPr>
          <p:cNvSpPr txBox="1">
            <a:spLocks/>
          </p:cNvSpPr>
          <p:nvPr/>
        </p:nvSpPr>
        <p:spPr>
          <a:xfrm>
            <a:off x="618310" y="1812833"/>
            <a:ext cx="8261532" cy="39696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2">
                    <a:lumMod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2">
                    <a:lumMod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2">
                    <a:lumMod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55591" marR="0" lvl="0" indent="-355591" algn="l" defTabSz="914377"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kumimoji="0" lang="en-GB" sz="2800"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Slides and recording will be shared via HEE website  </a:t>
            </a:r>
          </a:p>
          <a:p>
            <a:pPr marL="355591" marR="0" lvl="0" indent="-355591" algn="l" defTabSz="914377"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kumimoji="0" lang="en-GB" sz="2800"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Audio disabled - please use the chat box for questions and comments</a:t>
            </a:r>
          </a:p>
          <a:p>
            <a:pPr marL="355591" marR="0" lvl="0" indent="-355591" algn="l" defTabSz="914377"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kumimoji="0" lang="fr-FR" sz="2800"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Email: ahp.supportworkforce@hee.nhs.uk </a:t>
            </a:r>
            <a:endParaRPr kumimoji="0" lang="en-GB" sz="2800" b="0" i="0" u="none" strike="noStrike" kern="1200" cap="none" spc="0" normalizeH="0" baseline="0" noProof="0">
              <a:ln>
                <a:noFill/>
              </a:ln>
              <a:solidFill>
                <a:srgbClr val="E8EDEE">
                  <a:lumMod val="25000"/>
                </a:srgbClr>
              </a:solidFill>
              <a:effectLst/>
              <a:uLnTx/>
              <a:uFillTx/>
              <a:latin typeface="Arial" panose="020B0604020202020204"/>
              <a:ea typeface="+mn-ea"/>
              <a:cs typeface="+mn-cs"/>
            </a:endParaRPr>
          </a:p>
          <a:p>
            <a:pPr marL="355591" marR="0" lvl="0" indent="-355591" algn="l" defTabSz="914377" rtl="0" eaLnBrk="1" fontAlgn="auto" latinLnBrk="0" hangingPunct="1">
              <a:lnSpc>
                <a:spcPct val="90000"/>
              </a:lnSpc>
              <a:spcBef>
                <a:spcPts val="1800"/>
              </a:spcBef>
              <a:spcAft>
                <a:spcPts val="0"/>
              </a:spcAft>
              <a:buClr>
                <a:srgbClr val="0071CE">
                  <a:lumMod val="60000"/>
                  <a:lumOff val="40000"/>
                </a:srgbClr>
              </a:buClr>
              <a:buSzTx/>
              <a:buFont typeface="Wingdings" panose="05000000000000000000" pitchFamily="2" charset="2"/>
              <a:buChar char="ü"/>
              <a:tabLst/>
              <a:defRPr/>
            </a:pPr>
            <a:r>
              <a:rPr kumimoji="0" lang="en-GB" sz="2800"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Hashtag: </a:t>
            </a:r>
            <a:r>
              <a:rPr kumimoji="0" lang="en-GB" sz="2800" b="1" i="0" u="none" strike="noStrike" kern="1200" cap="none" spc="0" normalizeH="0" baseline="0" noProof="0">
                <a:ln>
                  <a:noFill/>
                </a:ln>
                <a:solidFill>
                  <a:srgbClr val="AE2473">
                    <a:lumMod val="75000"/>
                  </a:srgbClr>
                </a:solidFill>
                <a:effectLst/>
                <a:uLnTx/>
                <a:uFillTx/>
                <a:latin typeface="Arial" panose="020B0604020202020204"/>
                <a:ea typeface="+mn-ea"/>
                <a:cs typeface="+mn-cs"/>
              </a:rPr>
              <a:t>#</a:t>
            </a:r>
            <a:r>
              <a:rPr kumimoji="0" lang="en-GB" sz="2800" b="1" i="0" u="none" strike="noStrike" kern="1200" cap="none" spc="0" normalizeH="0" baseline="0" noProof="0">
                <a:ln>
                  <a:noFill/>
                </a:ln>
                <a:solidFill>
                  <a:srgbClr val="AE2473">
                    <a:lumMod val="75000"/>
                  </a:srgbClr>
                </a:solidFill>
                <a:effectLst/>
                <a:uLnTx/>
                <a:uFillTx/>
                <a:latin typeface="Arial" panose="020B0604020202020204"/>
                <a:ea typeface="Times New Roman" panose="02020603050405020304" pitchFamily="18" charset="0"/>
                <a:cs typeface="+mn-cs"/>
              </a:rPr>
              <a:t>AHPsupportworkers </a:t>
            </a:r>
            <a:endParaRPr kumimoji="0" lang="en-GB" sz="2800" b="1" i="0" u="none" strike="noStrike" kern="1200" cap="none" spc="0" normalizeH="0" baseline="0" noProof="0">
              <a:ln>
                <a:noFill/>
              </a:ln>
              <a:solidFill>
                <a:srgbClr val="AE2473">
                  <a:lumMod val="75000"/>
                </a:srgbClr>
              </a:solidFill>
              <a:effectLst/>
              <a:uLnTx/>
              <a:uFillTx/>
              <a:latin typeface="Arial" panose="020B0604020202020204"/>
              <a:ea typeface="+mn-ea"/>
              <a:cs typeface="+mn-cs"/>
            </a:endParaRPr>
          </a:p>
          <a:p>
            <a:pPr marL="355591" marR="0" lvl="0" indent="-355591" algn="l" defTabSz="914377" rtl="0" eaLnBrk="1" fontAlgn="auto" latinLnBrk="0" hangingPunct="1">
              <a:lnSpc>
                <a:spcPct val="90000"/>
              </a:lnSpc>
              <a:spcBef>
                <a:spcPts val="1800"/>
              </a:spcBef>
              <a:spcAft>
                <a:spcPts val="0"/>
              </a:spcAft>
              <a:buClr>
                <a:srgbClr val="0071CE">
                  <a:lumMod val="60000"/>
                  <a:lumOff val="40000"/>
                </a:srgbClr>
              </a:buClr>
              <a:buSzTx/>
              <a:buFont typeface="Wingdings" panose="05000000000000000000" pitchFamily="2" charset="2"/>
              <a:buChar char="ü"/>
              <a:tabLst/>
              <a:defRPr/>
            </a:pPr>
            <a:r>
              <a:rPr kumimoji="0" lang="en-GB" sz="2800"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Menti.com </a:t>
            </a:r>
            <a:endParaRPr kumimoji="0" lang="en-GB" sz="2800" b="0"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25D0007D-F09D-440E-9BBF-3E396F5A9281}"/>
              </a:ext>
            </a:extLst>
          </p:cNvPr>
          <p:cNvSpPr txBox="1">
            <a:spLocks/>
          </p:cNvSpPr>
          <p:nvPr/>
        </p:nvSpPr>
        <p:spPr>
          <a:xfrm>
            <a:off x="490583" y="666028"/>
            <a:ext cx="10363200" cy="679449"/>
          </a:xfrm>
          <a:prstGeom prst="rect">
            <a:avLst/>
          </a:prstGeom>
        </p:spPr>
        <p:txBody>
          <a:bodyPr vert="horz" lIns="121920" tIns="60960" rIns="121920" bIns="60960" rtlCol="0" anchor="ctr">
            <a:normAutofit fontScale="92500" lnSpcReduction="10000"/>
          </a:bodyPr>
          <a:lstStyle>
            <a:lvl1pPr algn="l" defTabSz="685800" rtl="0" eaLnBrk="1" latinLnBrk="0" hangingPunct="1">
              <a:lnSpc>
                <a:spcPct val="90000"/>
              </a:lnSpc>
              <a:spcBef>
                <a:spcPct val="0"/>
              </a:spcBef>
              <a:buNone/>
              <a:defRPr sz="3600" b="1" kern="1200">
                <a:solidFill>
                  <a:schemeClr val="accent5"/>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a:ln>
                  <a:noFill/>
                </a:ln>
                <a:solidFill>
                  <a:srgbClr val="AE2473"/>
                </a:solidFill>
                <a:effectLst/>
                <a:uLnTx/>
                <a:uFillTx/>
                <a:latin typeface="Arial" panose="020B0604020202020204"/>
                <a:ea typeface="+mj-ea"/>
                <a:cs typeface="+mj-cs"/>
              </a:rPr>
              <a:t>Welcome </a:t>
            </a:r>
          </a:p>
        </p:txBody>
      </p:sp>
      <p:pic>
        <p:nvPicPr>
          <p:cNvPr id="6" name="Picture 5">
            <a:extLst>
              <a:ext uri="{FF2B5EF4-FFF2-40B4-BE49-F238E27FC236}">
                <a16:creationId xmlns:a16="http://schemas.microsoft.com/office/drawing/2014/main" id="{74AE7E85-48E8-4B94-8567-00352E83A833}"/>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8972605" y="1986155"/>
            <a:ext cx="2885691" cy="2885691"/>
          </a:xfrm>
          <a:prstGeom prst="rect">
            <a:avLst/>
          </a:prstGeom>
        </p:spPr>
      </p:pic>
      <p:sp>
        <p:nvSpPr>
          <p:cNvPr id="3" name="TextBox 2">
            <a:extLst>
              <a:ext uri="{FF2B5EF4-FFF2-40B4-BE49-F238E27FC236}">
                <a16:creationId xmlns:a16="http://schemas.microsoft.com/office/drawing/2014/main" id="{0425ED50-2212-8CB4-59E4-E7368D04879D}"/>
              </a:ext>
            </a:extLst>
          </p:cNvPr>
          <p:cNvSpPr txBox="1"/>
          <p:nvPr/>
        </p:nvSpPr>
        <p:spPr>
          <a:xfrm>
            <a:off x="10614454" y="3212757"/>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EB8"/>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94136B5B-1B96-41B8-4FA6-BDDE70DE82FA}"/>
              </a:ext>
            </a:extLst>
          </p:cNvPr>
          <p:cNvSpPr txBox="1"/>
          <p:nvPr/>
        </p:nvSpPr>
        <p:spPr>
          <a:xfrm>
            <a:off x="4802910" y="6283485"/>
            <a:ext cx="7130473" cy="502573"/>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005EB8"/>
                </a:solidFill>
                <a:effectLst/>
                <a:uLnTx/>
                <a:uFillTx/>
                <a:latin typeface="Arial" panose="020B0604020202020204"/>
                <a:ea typeface="+mn-ea"/>
                <a:cs typeface="+mn-cs"/>
                <a:hlinkClick r:id="rId3"/>
              </a:rPr>
              <a:t>https://www.hee.nhs.uk/our-work/allied-health-professions/enable-workforce/developing-role-ahp-support-workers</a:t>
            </a:r>
            <a:r>
              <a:rPr kumimoji="0" lang="en-GB" sz="1333" b="0" i="0" u="none" strike="noStrike" kern="1200" cap="none" spc="0" normalizeH="0" baseline="0" noProof="0">
                <a:ln>
                  <a:noFill/>
                </a:ln>
                <a:solidFill>
                  <a:srgbClr val="005EB8"/>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4058034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4744933" y="2739838"/>
            <a:ext cx="6949465" cy="1879649"/>
          </a:xfrm>
        </p:spPr>
        <p:txBody>
          <a:bodyPr>
            <a:noAutofit/>
          </a:bodyPr>
          <a:lstStyle/>
          <a:p>
            <a:r>
              <a:rPr lang="en-US" sz="2800"/>
              <a:t>You must only delegate work to someone who has the knowledge, skills and experience needed to carry it out safely and effectively.</a:t>
            </a:r>
          </a:p>
          <a:p>
            <a:endParaRPr lang="en-US" sz="2800"/>
          </a:p>
          <a:p>
            <a:r>
              <a:rPr lang="en-US" sz="2800"/>
              <a:t>You must continue to provide appropriate supervision and support to those you delegate work to.</a:t>
            </a:r>
            <a:endParaRPr lang="en-GB" sz="2800"/>
          </a:p>
        </p:txBody>
      </p:sp>
      <p:sp>
        <p:nvSpPr>
          <p:cNvPr id="5" name="Title 4"/>
          <p:cNvSpPr>
            <a:spLocks noGrp="1"/>
          </p:cNvSpPr>
          <p:nvPr>
            <p:ph type="title"/>
          </p:nvPr>
        </p:nvSpPr>
        <p:spPr>
          <a:xfrm>
            <a:off x="819681" y="1720189"/>
            <a:ext cx="11011961" cy="660786"/>
          </a:xfrm>
        </p:spPr>
        <p:txBody>
          <a:bodyPr/>
          <a:lstStyle/>
          <a:p>
            <a:r>
              <a:rPr lang="en-GB"/>
              <a:t>Standard 4 – delegate appropriately</a:t>
            </a:r>
          </a:p>
        </p:txBody>
      </p:sp>
      <p:pic>
        <p:nvPicPr>
          <p:cNvPr id="4" name="Picture 3"/>
          <p:cNvPicPr>
            <a:picLocks noChangeAspect="1"/>
          </p:cNvPicPr>
          <p:nvPr/>
        </p:nvPicPr>
        <p:blipFill>
          <a:blip r:embed="rId3"/>
          <a:stretch>
            <a:fillRect/>
          </a:stretch>
        </p:blipFill>
        <p:spPr>
          <a:xfrm>
            <a:off x="1120205" y="2331853"/>
            <a:ext cx="3624728" cy="4575268"/>
          </a:xfrm>
          <a:prstGeom prst="rect">
            <a:avLst/>
          </a:prstGeom>
        </p:spPr>
      </p:pic>
    </p:spTree>
    <p:extLst>
      <p:ext uri="{BB962C8B-B14F-4D97-AF65-F5344CB8AC3E}">
        <p14:creationId xmlns:p14="http://schemas.microsoft.com/office/powerpoint/2010/main" val="2640565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D08C0-47CE-4FD0-98BB-A1AE09114D6D}"/>
              </a:ext>
            </a:extLst>
          </p:cNvPr>
          <p:cNvSpPr>
            <a:spLocks noGrp="1"/>
          </p:cNvSpPr>
          <p:nvPr>
            <p:ph type="title"/>
          </p:nvPr>
        </p:nvSpPr>
        <p:spPr/>
        <p:txBody>
          <a:bodyPr/>
          <a:lstStyle/>
          <a:p>
            <a:r>
              <a:rPr lang="en-GB"/>
              <a:t>Delegation</a:t>
            </a:r>
          </a:p>
        </p:txBody>
      </p:sp>
      <p:graphicFrame>
        <p:nvGraphicFramePr>
          <p:cNvPr id="4" name="Content Placeholder 3">
            <a:extLst>
              <a:ext uri="{FF2B5EF4-FFF2-40B4-BE49-F238E27FC236}">
                <a16:creationId xmlns:a16="http://schemas.microsoft.com/office/drawing/2014/main" id="{B18F0D3E-1657-4009-8B15-2AD6498632C5}"/>
              </a:ext>
            </a:extLst>
          </p:cNvPr>
          <p:cNvGraphicFramePr>
            <a:graphicFrameLocks noGrp="1"/>
          </p:cNvGraphicFramePr>
          <p:nvPr>
            <p:ph idx="1"/>
          </p:nvPr>
        </p:nvGraphicFramePr>
        <p:xfrm>
          <a:off x="793750" y="1792482"/>
          <a:ext cx="10515600" cy="4808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8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F0C0B-6C07-C249-94D4-7B1A56C33AB3}"/>
              </a:ext>
            </a:extLst>
          </p:cNvPr>
          <p:cNvSpPr>
            <a:spLocks noGrp="1"/>
          </p:cNvSpPr>
          <p:nvPr>
            <p:ph type="title"/>
          </p:nvPr>
        </p:nvSpPr>
        <p:spPr/>
        <p:txBody>
          <a:bodyPr/>
          <a:lstStyle/>
          <a:p>
            <a:r>
              <a:rPr lang="en-US"/>
              <a:t>Delegation to support workers</a:t>
            </a:r>
          </a:p>
        </p:txBody>
      </p:sp>
    </p:spTree>
    <p:extLst>
      <p:ext uri="{BB962C8B-B14F-4D97-AF65-F5344CB8AC3E}">
        <p14:creationId xmlns:p14="http://schemas.microsoft.com/office/powerpoint/2010/main" val="2367429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BB7AE3-B4A8-5E41-8003-5DD18A8CC740}"/>
              </a:ext>
            </a:extLst>
          </p:cNvPr>
          <p:cNvSpPr>
            <a:spLocks noGrp="1"/>
          </p:cNvSpPr>
          <p:nvPr>
            <p:ph idx="1"/>
          </p:nvPr>
        </p:nvSpPr>
        <p:spPr/>
        <p:txBody>
          <a:bodyPr>
            <a:normAutofit lnSpcReduction="10000"/>
          </a:bodyPr>
          <a:lstStyle/>
          <a:p>
            <a:pPr marL="0" indent="0">
              <a:buNone/>
            </a:pPr>
            <a:r>
              <a:rPr lang="en-GB" sz="1800">
                <a:effectLst/>
                <a:ea typeface="Calibri" panose="020F0502020204030204" pitchFamily="34" charset="0"/>
              </a:rPr>
              <a:t>The RCOT Professional standards for occupational therapy practice, conduct and ethics </a:t>
            </a:r>
            <a:r>
              <a:rPr lang="en-GB" sz="1800" u="sng">
                <a:solidFill>
                  <a:srgbClr val="0563C1"/>
                </a:solidFill>
                <a:effectLst/>
                <a:ea typeface="Calibri" panose="020F0502020204030204" pitchFamily="34" charset="0"/>
                <a:hlinkClick r:id="rId2"/>
              </a:rPr>
              <a:t>https://www.rcot.co.uk/publications/professional-standards-occupational-therapy-practice-conduct-and-ethics</a:t>
            </a:r>
            <a:r>
              <a:rPr lang="en-GB" sz="1800">
                <a:effectLst/>
                <a:ea typeface="Calibri" panose="020F0502020204030204" pitchFamily="34" charset="0"/>
              </a:rPr>
              <a:t>    states on page v:</a:t>
            </a:r>
          </a:p>
          <a:p>
            <a:pPr marL="0" indent="0">
              <a:buNone/>
            </a:pPr>
            <a:r>
              <a:rPr lang="en-GB" sz="1800">
                <a:effectLst/>
                <a:ea typeface="Calibri" panose="020F0502020204030204" pitchFamily="34" charset="0"/>
              </a:rPr>
              <a:t> </a:t>
            </a:r>
          </a:p>
          <a:p>
            <a:pPr marL="0" indent="0">
              <a:buNone/>
            </a:pPr>
            <a:r>
              <a:rPr lang="en-GB" sz="1800" i="1">
                <a:effectLst/>
                <a:ea typeface="Calibri" panose="020F0502020204030204" pitchFamily="34" charset="0"/>
              </a:rPr>
              <a:t>The term ‘practitioner’ has been used to identify you as the active individual, wherever you work and whatever your scope and level of practice. It includes occupational therapists, support workers and occupational therapy learners, both students and apprentices. It is applicable to practitioners in all roles, including those who are in management and leadership, education, research, consultancy and advisory roles, and working in industry.</a:t>
            </a:r>
            <a:endParaRPr lang="en-GB" sz="1800">
              <a:effectLst/>
              <a:ea typeface="Calibri" panose="020F0502020204030204" pitchFamily="34" charset="0"/>
            </a:endParaRPr>
          </a:p>
          <a:p>
            <a:pPr marL="0" indent="0">
              <a:buNone/>
            </a:pPr>
            <a:r>
              <a:rPr lang="en-GB" sz="1800">
                <a:effectLst/>
                <a:ea typeface="Calibri" panose="020F0502020204030204" pitchFamily="34" charset="0"/>
              </a:rPr>
              <a:t> </a:t>
            </a:r>
          </a:p>
          <a:p>
            <a:pPr marL="0" indent="0">
              <a:buNone/>
            </a:pPr>
            <a:r>
              <a:rPr lang="en-GB" sz="1800">
                <a:effectLst/>
                <a:ea typeface="Calibri" panose="020F0502020204030204" pitchFamily="34" charset="0"/>
              </a:rPr>
              <a:t>Therefore, the guidance in the professional standards can be used for occupational therapy support staff (e.g. delegation)</a:t>
            </a:r>
            <a:endParaRPr lang="en-US"/>
          </a:p>
        </p:txBody>
      </p:sp>
      <p:sp>
        <p:nvSpPr>
          <p:cNvPr id="3" name="Title 2">
            <a:extLst>
              <a:ext uri="{FF2B5EF4-FFF2-40B4-BE49-F238E27FC236}">
                <a16:creationId xmlns:a16="http://schemas.microsoft.com/office/drawing/2014/main" id="{DBC5CB8B-394E-6342-9DA9-238B7B1EF153}"/>
              </a:ext>
            </a:extLst>
          </p:cNvPr>
          <p:cNvSpPr>
            <a:spLocks noGrp="1"/>
          </p:cNvSpPr>
          <p:nvPr>
            <p:ph type="title"/>
          </p:nvPr>
        </p:nvSpPr>
        <p:spPr/>
        <p:txBody>
          <a:bodyPr/>
          <a:lstStyle/>
          <a:p>
            <a:r>
              <a:rPr lang="en-US"/>
              <a:t>Delegation to support workers</a:t>
            </a:r>
          </a:p>
        </p:txBody>
      </p:sp>
    </p:spTree>
    <p:extLst>
      <p:ext uri="{BB962C8B-B14F-4D97-AF65-F5344CB8AC3E}">
        <p14:creationId xmlns:p14="http://schemas.microsoft.com/office/powerpoint/2010/main" val="1836922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F0F6CB-DD47-5842-1365-0BCF7286C3E9}"/>
              </a:ext>
            </a:extLst>
          </p:cNvPr>
          <p:cNvSpPr>
            <a:spLocks noGrp="1"/>
          </p:cNvSpPr>
          <p:nvPr>
            <p:ph idx="1"/>
          </p:nvPr>
        </p:nvSpPr>
        <p:spPr/>
        <p:txBody>
          <a:bodyPr/>
          <a:lstStyle/>
          <a:p>
            <a:pPr marL="0" indent="0">
              <a:buNone/>
            </a:pPr>
            <a:r>
              <a:rPr lang="en-GB" sz="2800">
                <a:effectLst/>
                <a:ea typeface="Calibri" panose="020F0502020204030204" pitchFamily="34" charset="0"/>
              </a:rPr>
              <a:t>Many tasks can be delegated to an occupational therapy technician/assistant/support worker, but the delegating practitioner retains responsibility for all tasks they delegate, they must be sure that the person is competent, and they must provide supervision and support for them. </a:t>
            </a:r>
          </a:p>
          <a:p>
            <a:endParaRPr lang="en-GB"/>
          </a:p>
        </p:txBody>
      </p:sp>
      <p:sp>
        <p:nvSpPr>
          <p:cNvPr id="3" name="Title 2">
            <a:extLst>
              <a:ext uri="{FF2B5EF4-FFF2-40B4-BE49-F238E27FC236}">
                <a16:creationId xmlns:a16="http://schemas.microsoft.com/office/drawing/2014/main" id="{D44F0A45-A286-7B46-CBBD-691910E22206}"/>
              </a:ext>
            </a:extLst>
          </p:cNvPr>
          <p:cNvSpPr>
            <a:spLocks noGrp="1"/>
          </p:cNvSpPr>
          <p:nvPr>
            <p:ph type="title"/>
          </p:nvPr>
        </p:nvSpPr>
        <p:spPr/>
        <p:txBody>
          <a:bodyPr/>
          <a:lstStyle/>
          <a:p>
            <a:r>
              <a:rPr lang="en-GB"/>
              <a:t>Delegation to support workers</a:t>
            </a:r>
          </a:p>
        </p:txBody>
      </p:sp>
    </p:spTree>
    <p:extLst>
      <p:ext uri="{BB962C8B-B14F-4D97-AF65-F5344CB8AC3E}">
        <p14:creationId xmlns:p14="http://schemas.microsoft.com/office/powerpoint/2010/main" val="2068809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6E9E99-14A5-B845-7BFB-8BEF6548107A}"/>
              </a:ext>
            </a:extLst>
          </p:cNvPr>
          <p:cNvSpPr>
            <a:spLocks noGrp="1"/>
          </p:cNvSpPr>
          <p:nvPr>
            <p:ph idx="1"/>
          </p:nvPr>
        </p:nvSpPr>
        <p:spPr>
          <a:xfrm>
            <a:off x="541640" y="1935674"/>
            <a:ext cx="10260000" cy="3868778"/>
          </a:xfrm>
        </p:spPr>
        <p:txBody>
          <a:bodyPr>
            <a:normAutofit fontScale="55000" lnSpcReduction="20000"/>
          </a:bodyPr>
          <a:lstStyle/>
          <a:p>
            <a:pPr marL="0" indent="0">
              <a:buNone/>
            </a:pPr>
            <a:r>
              <a:rPr lang="en-GB" sz="3600"/>
              <a:t>The </a:t>
            </a:r>
            <a:r>
              <a:rPr lang="en-GB" sz="3600">
                <a:effectLst/>
                <a:ea typeface="Calibri" panose="020F0502020204030204" pitchFamily="34" charset="0"/>
              </a:rPr>
              <a:t>Professional standards state: </a:t>
            </a:r>
          </a:p>
          <a:p>
            <a:pPr marL="0" indent="0">
              <a:buNone/>
            </a:pPr>
            <a:r>
              <a:rPr lang="en-GB" sz="3600">
                <a:effectLst/>
                <a:ea typeface="Calibri" panose="020F0502020204030204" pitchFamily="34" charset="0"/>
              </a:rPr>
              <a:t> </a:t>
            </a:r>
          </a:p>
          <a:p>
            <a:pPr marL="0" indent="0">
              <a:buNone/>
            </a:pPr>
            <a:r>
              <a:rPr lang="en-GB" sz="3600">
                <a:effectLst/>
                <a:ea typeface="Calibri" panose="020F0502020204030204" pitchFamily="34" charset="0"/>
              </a:rPr>
              <a:t>6.5 Delegation </a:t>
            </a:r>
          </a:p>
          <a:p>
            <a:pPr marL="0" indent="0">
              <a:buNone/>
            </a:pPr>
            <a:r>
              <a:rPr lang="en-GB" sz="3600">
                <a:effectLst/>
                <a:ea typeface="Calibri" panose="020F0502020204030204" pitchFamily="34" charset="0"/>
              </a:rPr>
              <a:t> </a:t>
            </a:r>
          </a:p>
          <a:p>
            <a:pPr marL="0" indent="0">
              <a:buNone/>
            </a:pPr>
            <a:r>
              <a:rPr lang="en-GB" sz="3600">
                <a:effectLst/>
                <a:ea typeface="Calibri" panose="020F0502020204030204" pitchFamily="34" charset="0"/>
              </a:rPr>
              <a:t>6.5.1 When you delegate interventions or other procedures, you ensure that the person to whom you are delegating is competent to carry them out. </a:t>
            </a:r>
          </a:p>
          <a:p>
            <a:pPr marL="0" indent="0">
              <a:buNone/>
            </a:pPr>
            <a:r>
              <a:rPr lang="en-GB" sz="3600">
                <a:effectLst/>
                <a:ea typeface="Calibri" panose="020F0502020204030204" pitchFamily="34" charset="0"/>
              </a:rPr>
              <a:t>6.5.2 You provide appropriate supervision and support for the individual to whom you have delegated the task/s. </a:t>
            </a:r>
          </a:p>
          <a:p>
            <a:pPr marL="0" indent="0">
              <a:buNone/>
            </a:pPr>
            <a:r>
              <a:rPr lang="en-GB" sz="3600">
                <a:effectLst/>
                <a:ea typeface="Calibri" panose="020F0502020204030204" pitchFamily="34" charset="0"/>
              </a:rPr>
              <a:t>6.5.3 Although all registered practitioners are autonomous professionals, responsible for their own practice and professional judgement, you, as delegating practitioner, retain ultimate accountability for any actions taken.</a:t>
            </a:r>
          </a:p>
          <a:p>
            <a:pPr marL="0" indent="0">
              <a:buNone/>
            </a:pPr>
            <a:r>
              <a:rPr lang="en-GB" sz="2900">
                <a:effectLst/>
                <a:ea typeface="Calibri" panose="020F0502020204030204" pitchFamily="34" charset="0"/>
              </a:rPr>
              <a:t> </a:t>
            </a:r>
          </a:p>
          <a:p>
            <a:endParaRPr lang="en-GB"/>
          </a:p>
        </p:txBody>
      </p:sp>
      <p:sp>
        <p:nvSpPr>
          <p:cNvPr id="3" name="Title 2">
            <a:extLst>
              <a:ext uri="{FF2B5EF4-FFF2-40B4-BE49-F238E27FC236}">
                <a16:creationId xmlns:a16="http://schemas.microsoft.com/office/drawing/2014/main" id="{5CEBF084-E2B0-022B-7054-C35D73C88FC3}"/>
              </a:ext>
            </a:extLst>
          </p:cNvPr>
          <p:cNvSpPr>
            <a:spLocks noGrp="1"/>
          </p:cNvSpPr>
          <p:nvPr>
            <p:ph type="title"/>
          </p:nvPr>
        </p:nvSpPr>
        <p:spPr/>
        <p:txBody>
          <a:bodyPr/>
          <a:lstStyle/>
          <a:p>
            <a:r>
              <a:rPr lang="en-GB"/>
              <a:t>Delegation to support workers</a:t>
            </a:r>
          </a:p>
        </p:txBody>
      </p:sp>
    </p:spTree>
    <p:extLst>
      <p:ext uri="{BB962C8B-B14F-4D97-AF65-F5344CB8AC3E}">
        <p14:creationId xmlns:p14="http://schemas.microsoft.com/office/powerpoint/2010/main" val="1243528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F0C0B-6C07-C249-94D4-7B1A56C33AB3}"/>
              </a:ext>
            </a:extLst>
          </p:cNvPr>
          <p:cNvSpPr>
            <a:spLocks noGrp="1"/>
          </p:cNvSpPr>
          <p:nvPr>
            <p:ph type="title"/>
          </p:nvPr>
        </p:nvSpPr>
        <p:spPr/>
        <p:txBody>
          <a:bodyPr/>
          <a:lstStyle/>
          <a:p>
            <a:r>
              <a:rPr lang="en-US"/>
              <a:t>Supervision</a:t>
            </a:r>
          </a:p>
        </p:txBody>
      </p:sp>
    </p:spTree>
    <p:extLst>
      <p:ext uri="{BB962C8B-B14F-4D97-AF65-F5344CB8AC3E}">
        <p14:creationId xmlns:p14="http://schemas.microsoft.com/office/powerpoint/2010/main" val="1871215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BED6A8-F4E1-06AE-20C5-C8507BD7223A}"/>
              </a:ext>
            </a:extLst>
          </p:cNvPr>
          <p:cNvSpPr>
            <a:spLocks noGrp="1"/>
          </p:cNvSpPr>
          <p:nvPr>
            <p:ph idx="1"/>
          </p:nvPr>
        </p:nvSpPr>
        <p:spPr/>
        <p:txBody>
          <a:bodyPr/>
          <a:lstStyle/>
          <a:p>
            <a:pPr marL="0" indent="0">
              <a:buNone/>
            </a:pPr>
            <a:r>
              <a:rPr lang="en-GB" sz="2800">
                <a:effectLst/>
                <a:ea typeface="Calibri" panose="020F0502020204030204" pitchFamily="34" charset="0"/>
              </a:rPr>
              <a:t>6.5.2 You provide appropriate supervision and support for the individual to whom you have delegated the task/s.</a:t>
            </a:r>
          </a:p>
          <a:p>
            <a:pPr marL="0" indent="0">
              <a:buNone/>
            </a:pPr>
            <a:endParaRPr lang="en-GB" sz="2800">
              <a:effectLst/>
              <a:ea typeface="Calibri" panose="020F0502020204030204" pitchFamily="34" charset="0"/>
            </a:endParaRPr>
          </a:p>
          <a:p>
            <a:pPr marL="0" indent="0">
              <a:buNone/>
            </a:pPr>
            <a:r>
              <a:rPr lang="en-GB" sz="2800">
                <a:effectLst/>
                <a:ea typeface="Calibri" panose="020F0502020204030204" pitchFamily="34" charset="0"/>
              </a:rPr>
              <a:t> </a:t>
            </a:r>
          </a:p>
          <a:p>
            <a:pPr marL="0" indent="0">
              <a:buNone/>
            </a:pPr>
            <a:endParaRPr lang="en-GB"/>
          </a:p>
        </p:txBody>
      </p:sp>
      <p:sp>
        <p:nvSpPr>
          <p:cNvPr id="3" name="Title 2">
            <a:extLst>
              <a:ext uri="{FF2B5EF4-FFF2-40B4-BE49-F238E27FC236}">
                <a16:creationId xmlns:a16="http://schemas.microsoft.com/office/drawing/2014/main" id="{D89F0C19-97F2-64C6-0570-93530528715E}"/>
              </a:ext>
            </a:extLst>
          </p:cNvPr>
          <p:cNvSpPr>
            <a:spLocks noGrp="1"/>
          </p:cNvSpPr>
          <p:nvPr>
            <p:ph type="title"/>
          </p:nvPr>
        </p:nvSpPr>
        <p:spPr/>
        <p:txBody>
          <a:bodyPr/>
          <a:lstStyle/>
          <a:p>
            <a:r>
              <a:rPr lang="en-GB"/>
              <a:t>Supervision and delegation</a:t>
            </a:r>
          </a:p>
        </p:txBody>
      </p:sp>
    </p:spTree>
    <p:extLst>
      <p:ext uri="{BB962C8B-B14F-4D97-AF65-F5344CB8AC3E}">
        <p14:creationId xmlns:p14="http://schemas.microsoft.com/office/powerpoint/2010/main" val="3943453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6842FD-D50A-8A07-BF8A-64EDD9D51571}"/>
              </a:ext>
            </a:extLst>
          </p:cNvPr>
          <p:cNvSpPr>
            <a:spLocks noGrp="1"/>
          </p:cNvSpPr>
          <p:nvPr>
            <p:ph idx="1"/>
          </p:nvPr>
        </p:nvSpPr>
        <p:spPr/>
        <p:txBody>
          <a:bodyPr/>
          <a:lstStyle/>
          <a:p>
            <a:r>
              <a:rPr lang="en-GB"/>
              <a:t>Supervision guidance for occupational therapists and their managers </a:t>
            </a:r>
            <a:r>
              <a:rPr lang="en-GB">
                <a:hlinkClick r:id="rId2"/>
              </a:rPr>
              <a:t>Supervision – RCOT</a:t>
            </a:r>
            <a:r>
              <a:rPr lang="en-GB"/>
              <a:t> (2015)</a:t>
            </a:r>
          </a:p>
          <a:p>
            <a:r>
              <a:rPr lang="en-GB"/>
              <a:t>Ongoing review of supervision guidance</a:t>
            </a:r>
          </a:p>
          <a:p>
            <a:r>
              <a:rPr lang="en-GB"/>
              <a:t>Supervision member survey</a:t>
            </a:r>
          </a:p>
          <a:p>
            <a:pPr marL="0" indent="0">
              <a:buNone/>
            </a:pPr>
            <a:endParaRPr lang="en-GB"/>
          </a:p>
          <a:p>
            <a:endParaRPr lang="en-GB"/>
          </a:p>
        </p:txBody>
      </p:sp>
      <p:sp>
        <p:nvSpPr>
          <p:cNvPr id="3" name="Title 2">
            <a:extLst>
              <a:ext uri="{FF2B5EF4-FFF2-40B4-BE49-F238E27FC236}">
                <a16:creationId xmlns:a16="http://schemas.microsoft.com/office/drawing/2014/main" id="{D208A9CE-D799-5C2D-63AD-EB9824E408E6}"/>
              </a:ext>
            </a:extLst>
          </p:cNvPr>
          <p:cNvSpPr>
            <a:spLocks noGrp="1"/>
          </p:cNvSpPr>
          <p:nvPr>
            <p:ph type="title"/>
          </p:nvPr>
        </p:nvSpPr>
        <p:spPr/>
        <p:txBody>
          <a:bodyPr>
            <a:normAutofit/>
          </a:bodyPr>
          <a:lstStyle/>
          <a:p>
            <a:r>
              <a:rPr lang="en-GB"/>
              <a:t>RCOT Supervision guidance </a:t>
            </a:r>
          </a:p>
        </p:txBody>
      </p:sp>
    </p:spTree>
    <p:extLst>
      <p:ext uri="{BB962C8B-B14F-4D97-AF65-F5344CB8AC3E}">
        <p14:creationId xmlns:p14="http://schemas.microsoft.com/office/powerpoint/2010/main" val="2714500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7643D1-11B0-F6F6-AA4E-6629B56BB084}"/>
              </a:ext>
            </a:extLst>
          </p:cNvPr>
          <p:cNvSpPr>
            <a:spLocks noGrp="1"/>
          </p:cNvSpPr>
          <p:nvPr>
            <p:ph idx="1"/>
          </p:nvPr>
        </p:nvSpPr>
        <p:spPr/>
        <p:txBody>
          <a:bodyPr>
            <a:normAutofit lnSpcReduction="10000"/>
          </a:bodyPr>
          <a:lstStyle/>
          <a:p>
            <a:pPr marL="0" indent="0">
              <a:buNone/>
            </a:pPr>
            <a:r>
              <a:rPr lang="en-GB"/>
              <a:t>2.4 Supervision and delegation </a:t>
            </a:r>
          </a:p>
          <a:p>
            <a:pPr marL="0" indent="0">
              <a:buNone/>
            </a:pPr>
            <a:r>
              <a:rPr lang="en-GB"/>
              <a:t>When in a supervisory or leadership role, a practitioner needs to be aware of their responsibilities in relation to delegation. When the delegator asks or instructs another person to carry out interventions or other procedures, they should be satisfied that the person to whom they are delegating is competent to do so. In these circumstances the delegating occupational therapist retains responsibility for the occupational therapy care provided to the service user.</a:t>
            </a:r>
          </a:p>
        </p:txBody>
      </p:sp>
      <p:sp>
        <p:nvSpPr>
          <p:cNvPr id="3" name="Title 2">
            <a:extLst>
              <a:ext uri="{FF2B5EF4-FFF2-40B4-BE49-F238E27FC236}">
                <a16:creationId xmlns:a16="http://schemas.microsoft.com/office/drawing/2014/main" id="{DCFD81E6-308C-F023-8E89-8947594A9ACC}"/>
              </a:ext>
            </a:extLst>
          </p:cNvPr>
          <p:cNvSpPr>
            <a:spLocks noGrp="1"/>
          </p:cNvSpPr>
          <p:nvPr>
            <p:ph type="title"/>
          </p:nvPr>
        </p:nvSpPr>
        <p:spPr/>
        <p:txBody>
          <a:bodyPr/>
          <a:lstStyle/>
          <a:p>
            <a:r>
              <a:rPr lang="en-GB"/>
              <a:t>RCOT Supervision guidance</a:t>
            </a:r>
          </a:p>
        </p:txBody>
      </p:sp>
    </p:spTree>
    <p:extLst>
      <p:ext uri="{BB962C8B-B14F-4D97-AF65-F5344CB8AC3E}">
        <p14:creationId xmlns:p14="http://schemas.microsoft.com/office/powerpoint/2010/main" val="3827041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C6A40-D893-C743-9A64-3B9638BA929E}"/>
              </a:ext>
            </a:extLst>
          </p:cNvPr>
          <p:cNvSpPr>
            <a:spLocks noGrp="1"/>
          </p:cNvSpPr>
          <p:nvPr>
            <p:ph type="title"/>
          </p:nvPr>
        </p:nvSpPr>
        <p:spPr>
          <a:xfrm>
            <a:off x="259013" y="315831"/>
            <a:ext cx="10515600" cy="1016408"/>
          </a:xfrm>
        </p:spPr>
        <p:txBody>
          <a:bodyPr>
            <a:noAutofit/>
          </a:bodyPr>
          <a:lstStyle/>
          <a:p>
            <a:br>
              <a:rPr lang="en-US">
                <a:solidFill>
                  <a:srgbClr val="AE2473"/>
                </a:solidFill>
                <a:latin typeface="Arial" panose="020B0604020202020204"/>
              </a:rPr>
            </a:br>
            <a:br>
              <a:rPr lang="en-US">
                <a:solidFill>
                  <a:srgbClr val="AE2473"/>
                </a:solidFill>
                <a:latin typeface="Arial" panose="020B0604020202020204"/>
              </a:rPr>
            </a:br>
            <a:br>
              <a:rPr lang="en-US">
                <a:solidFill>
                  <a:srgbClr val="AE2473"/>
                </a:solidFill>
                <a:latin typeface="Arial" panose="020B0604020202020204"/>
              </a:rPr>
            </a:br>
            <a:endParaRPr lang="en-US"/>
          </a:p>
        </p:txBody>
      </p:sp>
      <p:sp>
        <p:nvSpPr>
          <p:cNvPr id="4" name="Text Placeholder 2">
            <a:extLst>
              <a:ext uri="{FF2B5EF4-FFF2-40B4-BE49-F238E27FC236}">
                <a16:creationId xmlns:a16="http://schemas.microsoft.com/office/drawing/2014/main" id="{E64C6B61-9B24-47CD-AE43-760A2516DA31}"/>
              </a:ext>
            </a:extLst>
          </p:cNvPr>
          <p:cNvSpPr txBox="1">
            <a:spLocks/>
          </p:cNvSpPr>
          <p:nvPr/>
        </p:nvSpPr>
        <p:spPr>
          <a:xfrm>
            <a:off x="1175993" y="1497320"/>
            <a:ext cx="4168679" cy="3704335"/>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defRPr/>
            </a:pPr>
            <a:r>
              <a:rPr lang="en-GB" sz="3200" b="1">
                <a:solidFill>
                  <a:sysClr val="windowText" lastClr="000000"/>
                </a:solidFill>
                <a:latin typeface="Arial" panose="020B0604020202020204"/>
              </a:rPr>
              <a:t>Menti.com</a:t>
            </a:r>
          </a:p>
          <a:p>
            <a:pPr marL="0" indent="0" algn="ctr" defTabSz="609585">
              <a:buNone/>
              <a:defRPr/>
            </a:pPr>
            <a:endParaRPr lang="en-GB" sz="3200">
              <a:solidFill>
                <a:sysClr val="windowText" lastClr="000000"/>
              </a:solidFill>
              <a:latin typeface="Arial" panose="020B0604020202020204"/>
            </a:endParaRPr>
          </a:p>
          <a:p>
            <a:pPr marL="0" indent="0" algn="ctr" defTabSz="609585">
              <a:buNone/>
              <a:defRPr/>
            </a:pPr>
            <a:r>
              <a:rPr lang="en-GB" sz="3200">
                <a:solidFill>
                  <a:sysClr val="windowText" lastClr="000000"/>
                </a:solidFill>
                <a:latin typeface="Arial" panose="020B0604020202020204"/>
              </a:rPr>
              <a:t>Code: 6765 6752</a:t>
            </a:r>
          </a:p>
        </p:txBody>
      </p:sp>
      <p:sp>
        <p:nvSpPr>
          <p:cNvPr id="5" name="TextBox 4">
            <a:extLst>
              <a:ext uri="{FF2B5EF4-FFF2-40B4-BE49-F238E27FC236}">
                <a16:creationId xmlns:a16="http://schemas.microsoft.com/office/drawing/2014/main" id="{AF2E7408-756E-4CE0-883C-972827355450}"/>
              </a:ext>
            </a:extLst>
          </p:cNvPr>
          <p:cNvSpPr txBox="1"/>
          <p:nvPr/>
        </p:nvSpPr>
        <p:spPr>
          <a:xfrm>
            <a:off x="9701707" y="6434131"/>
            <a:ext cx="2374491" cy="297454"/>
          </a:xfrm>
          <a:prstGeom prst="rect">
            <a:avLst/>
          </a:prstGeom>
          <a:noFill/>
        </p:spPr>
        <p:txBody>
          <a:bodyPr wrap="square">
            <a:spAutoFit/>
          </a:bodyPr>
          <a:lstStyle/>
          <a:p>
            <a:pPr defTabSz="914377">
              <a:defRPr/>
            </a:pPr>
            <a:r>
              <a:rPr lang="en-GB" sz="1333" b="1">
                <a:solidFill>
                  <a:srgbClr val="005EB8"/>
                </a:solidFill>
                <a:latin typeface="Arial" panose="020B0604020202020204"/>
              </a:rPr>
              <a:t> </a:t>
            </a:r>
            <a:r>
              <a:rPr lang="en-GB" sz="1333" b="1">
                <a:solidFill>
                  <a:srgbClr val="AE2473"/>
                </a:solidFill>
                <a:latin typeface="Arial" panose="020B0604020202020204"/>
              </a:rPr>
              <a:t>#AHPsupportworkers</a:t>
            </a:r>
          </a:p>
        </p:txBody>
      </p:sp>
      <p:pic>
        <p:nvPicPr>
          <p:cNvPr id="7" name="Picture 6">
            <a:extLst>
              <a:ext uri="{FF2B5EF4-FFF2-40B4-BE49-F238E27FC236}">
                <a16:creationId xmlns:a16="http://schemas.microsoft.com/office/drawing/2014/main" id="{1A318649-49CC-F0F8-AFC7-43612E697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652" y="315831"/>
            <a:ext cx="5377665" cy="5377665"/>
          </a:xfrm>
          <a:prstGeom prst="rect">
            <a:avLst/>
          </a:prstGeom>
        </p:spPr>
      </p:pic>
    </p:spTree>
    <p:extLst>
      <p:ext uri="{BB962C8B-B14F-4D97-AF65-F5344CB8AC3E}">
        <p14:creationId xmlns:p14="http://schemas.microsoft.com/office/powerpoint/2010/main" val="2702121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77AA7C-44C7-64A8-49B6-11E8F5CAE463}"/>
              </a:ext>
            </a:extLst>
          </p:cNvPr>
          <p:cNvSpPr>
            <a:spLocks noGrp="1"/>
          </p:cNvSpPr>
          <p:nvPr>
            <p:ph idx="1"/>
          </p:nvPr>
        </p:nvSpPr>
        <p:spPr/>
        <p:txBody>
          <a:bodyPr>
            <a:normAutofit/>
          </a:bodyPr>
          <a:lstStyle/>
          <a:p>
            <a:pPr marL="0" indent="0">
              <a:buNone/>
            </a:pPr>
            <a:r>
              <a:rPr lang="en-GB"/>
              <a:t>The supervisor/delegator will need to judge the level of supervision that is provided while the person is carrying out the task, depending on their ability and level of experience. It is the delegator’s responsibility to monitor the activity and its outcomes. This includes ensuring that care records are fully and accurately kept. </a:t>
            </a:r>
          </a:p>
          <a:p>
            <a:pPr marL="0" indent="0">
              <a:buNone/>
            </a:pPr>
            <a:endParaRPr lang="en-GB"/>
          </a:p>
          <a:p>
            <a:pPr marL="0" indent="0">
              <a:buNone/>
            </a:pPr>
            <a:endParaRPr lang="en-GB"/>
          </a:p>
          <a:p>
            <a:pPr marL="0" indent="0">
              <a:buNone/>
            </a:pPr>
            <a:endParaRPr lang="en-GB"/>
          </a:p>
        </p:txBody>
      </p:sp>
      <p:sp>
        <p:nvSpPr>
          <p:cNvPr id="3" name="Title 2">
            <a:extLst>
              <a:ext uri="{FF2B5EF4-FFF2-40B4-BE49-F238E27FC236}">
                <a16:creationId xmlns:a16="http://schemas.microsoft.com/office/drawing/2014/main" id="{4CDEFC33-F812-3440-1876-FC92A9D0A1BE}"/>
              </a:ext>
            </a:extLst>
          </p:cNvPr>
          <p:cNvSpPr>
            <a:spLocks noGrp="1"/>
          </p:cNvSpPr>
          <p:nvPr>
            <p:ph type="title"/>
          </p:nvPr>
        </p:nvSpPr>
        <p:spPr/>
        <p:txBody>
          <a:bodyPr/>
          <a:lstStyle/>
          <a:p>
            <a:r>
              <a:rPr lang="en-GB"/>
              <a:t>RCOT Supervision guidance </a:t>
            </a:r>
          </a:p>
        </p:txBody>
      </p:sp>
    </p:spTree>
    <p:extLst>
      <p:ext uri="{BB962C8B-B14F-4D97-AF65-F5344CB8AC3E}">
        <p14:creationId xmlns:p14="http://schemas.microsoft.com/office/powerpoint/2010/main" val="3703351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1CBDC6-75B5-1AA7-CB51-2CC755DA0E77}"/>
              </a:ext>
            </a:extLst>
          </p:cNvPr>
          <p:cNvSpPr>
            <a:spLocks noGrp="1"/>
          </p:cNvSpPr>
          <p:nvPr>
            <p:ph idx="1"/>
          </p:nvPr>
        </p:nvSpPr>
        <p:spPr/>
        <p:txBody>
          <a:bodyPr/>
          <a:lstStyle/>
          <a:p>
            <a:r>
              <a:rPr lang="en-GB"/>
              <a:t>When an occupational therapist is line managed or supervised by someone from another profession, or an occupational therapist line manages/supervises someone from another profession, the manager needs to be aware that they are still responsible for ensuring that the practitioner is competent to carry out any tasks (whether clinical or otherwise) that they delegate to them.</a:t>
            </a:r>
          </a:p>
          <a:p>
            <a:endParaRPr lang="en-GB"/>
          </a:p>
        </p:txBody>
      </p:sp>
      <p:sp>
        <p:nvSpPr>
          <p:cNvPr id="3" name="Title 2">
            <a:extLst>
              <a:ext uri="{FF2B5EF4-FFF2-40B4-BE49-F238E27FC236}">
                <a16:creationId xmlns:a16="http://schemas.microsoft.com/office/drawing/2014/main" id="{27B549C3-E6F6-9D03-83A9-510CFC5F9710}"/>
              </a:ext>
            </a:extLst>
          </p:cNvPr>
          <p:cNvSpPr>
            <a:spLocks noGrp="1"/>
          </p:cNvSpPr>
          <p:nvPr>
            <p:ph type="title"/>
          </p:nvPr>
        </p:nvSpPr>
        <p:spPr/>
        <p:txBody>
          <a:bodyPr/>
          <a:lstStyle/>
          <a:p>
            <a:r>
              <a:rPr lang="en-GB"/>
              <a:t>RCOT Supervision guidance</a:t>
            </a:r>
          </a:p>
        </p:txBody>
      </p:sp>
    </p:spTree>
    <p:extLst>
      <p:ext uri="{BB962C8B-B14F-4D97-AF65-F5344CB8AC3E}">
        <p14:creationId xmlns:p14="http://schemas.microsoft.com/office/powerpoint/2010/main" val="1017493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walking around a courtyard with Newcastle University buildings in the background.&#10;&#10;"/>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192000" cy="9144000"/>
          </a:xfrm>
          <a:prstGeom prst="rect">
            <a:avLst/>
          </a:prstGeom>
          <a:effectLst>
            <a:softEdge rad="0"/>
          </a:effectLst>
        </p:spPr>
      </p:pic>
      <p:sp>
        <p:nvSpPr>
          <p:cNvPr id="4" name="Rectangle 3"/>
          <p:cNvSpPr/>
          <p:nvPr/>
        </p:nvSpPr>
        <p:spPr>
          <a:xfrm>
            <a:off x="2577854" y="2611660"/>
            <a:ext cx="5708508" cy="140807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Dr Charlotte Rothwell, Dr Amelia Kehoe &amp; Prof Jan Illing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School of Medical Education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Newcastle University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6" name="Rectangle 5"/>
          <p:cNvSpPr/>
          <p:nvPr/>
        </p:nvSpPr>
        <p:spPr>
          <a:xfrm>
            <a:off x="2577854" y="1158394"/>
            <a:ext cx="4712067" cy="3000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7" name="Rectangle 6"/>
          <p:cNvSpPr/>
          <p:nvPr/>
        </p:nvSpPr>
        <p:spPr>
          <a:xfrm>
            <a:off x="2032855" y="892085"/>
            <a:ext cx="6914496"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panose="020F0502020204030204"/>
                <a:ea typeface="+mn-ea"/>
                <a:cs typeface="+mn-cs"/>
              </a:rPr>
              <a:t>The characteristics of effective clinical supervision: a rapid review</a:t>
            </a:r>
          </a:p>
        </p:txBody>
      </p:sp>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8286361" y="177229"/>
            <a:ext cx="2133600" cy="762000"/>
          </a:xfrm>
          <a:prstGeom prst="rect">
            <a:avLst/>
          </a:prstGeom>
          <a:noFill/>
          <a:ln>
            <a:noFill/>
          </a:ln>
        </p:spPr>
      </p:pic>
    </p:spTree>
    <p:extLst>
      <p:ext uri="{BB962C8B-B14F-4D97-AF65-F5344CB8AC3E}">
        <p14:creationId xmlns:p14="http://schemas.microsoft.com/office/powerpoint/2010/main" val="1517058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6D749-2CCB-4E98-9A7E-84109B7F1F93}"/>
              </a:ext>
            </a:extLst>
          </p:cNvPr>
          <p:cNvSpPr>
            <a:spLocks noGrp="1"/>
          </p:cNvSpPr>
          <p:nvPr>
            <p:ph type="title"/>
          </p:nvPr>
        </p:nvSpPr>
        <p:spPr/>
        <p:txBody>
          <a:bodyPr/>
          <a:lstStyle/>
          <a:p>
            <a:r>
              <a:rPr lang="en-US"/>
              <a:t>What does good supervision look like?</a:t>
            </a:r>
            <a:endParaRPr lang="en-GB"/>
          </a:p>
        </p:txBody>
      </p:sp>
      <p:graphicFrame>
        <p:nvGraphicFramePr>
          <p:cNvPr id="4" name="Content Placeholder 3">
            <a:extLst>
              <a:ext uri="{FF2B5EF4-FFF2-40B4-BE49-F238E27FC236}">
                <a16:creationId xmlns:a16="http://schemas.microsoft.com/office/drawing/2014/main" id="{BCEEEC85-D115-4B04-922B-C09B7F8244A8}"/>
              </a:ext>
            </a:extLst>
          </p:cNvPr>
          <p:cNvGraphicFramePr>
            <a:graphicFrameLocks noGrp="1"/>
          </p:cNvGraphicFramePr>
          <p:nvPr>
            <p:ph idx="1"/>
          </p:nvPr>
        </p:nvGraphicFramePr>
        <p:xfrm>
          <a:off x="383202" y="2453268"/>
          <a:ext cx="10925993" cy="4227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7621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255906-8FFD-4F21-89F5-C99AC3BF7876}"/>
              </a:ext>
            </a:extLst>
          </p:cNvPr>
          <p:cNvSpPr>
            <a:spLocks noGrp="1"/>
          </p:cNvSpPr>
          <p:nvPr>
            <p:ph sz="half" idx="1"/>
          </p:nvPr>
        </p:nvSpPr>
        <p:spPr>
          <a:xfrm>
            <a:off x="838200" y="3082402"/>
            <a:ext cx="5181600" cy="3456065"/>
          </a:xfrm>
        </p:spPr>
        <p:txBody>
          <a:bodyPr>
            <a:normAutofit/>
          </a:bodyPr>
          <a:lstStyle/>
          <a:p>
            <a:pPr marL="0" indent="0">
              <a:buNone/>
            </a:pPr>
            <a:r>
              <a:rPr lang="en-US" sz="2400"/>
              <a:t>One to one or small group facilitated by a senior or more experienced member of staff.</a:t>
            </a:r>
          </a:p>
          <a:p>
            <a:pPr marL="0" indent="0">
              <a:buNone/>
            </a:pPr>
            <a:r>
              <a:rPr lang="en-US" sz="2400"/>
              <a:t>Includes: </a:t>
            </a:r>
          </a:p>
          <a:p>
            <a:r>
              <a:rPr lang="en-US" sz="2400"/>
              <a:t>action planning</a:t>
            </a:r>
          </a:p>
          <a:p>
            <a:r>
              <a:rPr lang="en-US" sz="2400"/>
              <a:t>reflection on clinical situations</a:t>
            </a:r>
          </a:p>
          <a:p>
            <a:r>
              <a:rPr lang="en-US" sz="2400"/>
              <a:t>role development and training</a:t>
            </a:r>
          </a:p>
          <a:p>
            <a:r>
              <a:rPr lang="en-US" sz="2400"/>
              <a:t>indirect and direct supervision</a:t>
            </a:r>
          </a:p>
          <a:p>
            <a:endParaRPr lang="en-GB" sz="2400"/>
          </a:p>
        </p:txBody>
      </p:sp>
      <p:sp>
        <p:nvSpPr>
          <p:cNvPr id="3" name="Content Placeholder 2">
            <a:extLst>
              <a:ext uri="{FF2B5EF4-FFF2-40B4-BE49-F238E27FC236}">
                <a16:creationId xmlns:a16="http://schemas.microsoft.com/office/drawing/2014/main" id="{B2AC80A4-63D3-447F-9E92-3B41646EE96D}"/>
              </a:ext>
            </a:extLst>
          </p:cNvPr>
          <p:cNvSpPr>
            <a:spLocks noGrp="1"/>
          </p:cNvSpPr>
          <p:nvPr>
            <p:ph sz="half" idx="2"/>
          </p:nvPr>
        </p:nvSpPr>
        <p:spPr>
          <a:xfrm>
            <a:off x="6172200" y="3082402"/>
            <a:ext cx="5181600" cy="3456066"/>
          </a:xfrm>
        </p:spPr>
        <p:txBody>
          <a:bodyPr>
            <a:normAutofit/>
          </a:bodyPr>
          <a:lstStyle/>
          <a:p>
            <a:pPr marL="0" indent="0">
              <a:buNone/>
            </a:pPr>
            <a:r>
              <a:rPr lang="en-US" sz="2400"/>
              <a:t>Peers in the same </a:t>
            </a:r>
            <a:r>
              <a:rPr lang="en-US" sz="2400" err="1"/>
              <a:t>organisation</a:t>
            </a:r>
            <a:r>
              <a:rPr lang="en-US" sz="2400"/>
              <a:t> working together for a mutual benefit</a:t>
            </a:r>
          </a:p>
          <a:p>
            <a:pPr marL="0" indent="0">
              <a:buNone/>
            </a:pPr>
            <a:r>
              <a:rPr lang="en-US" sz="2400"/>
              <a:t>Includes:</a:t>
            </a:r>
          </a:p>
          <a:p>
            <a:r>
              <a:rPr lang="en-US" sz="2400"/>
              <a:t>reflective supervision</a:t>
            </a:r>
          </a:p>
          <a:p>
            <a:r>
              <a:rPr lang="en-US" sz="2400"/>
              <a:t>sharing views on collaboration and teamwork</a:t>
            </a:r>
          </a:p>
          <a:p>
            <a:r>
              <a:rPr lang="en-US" sz="2400"/>
              <a:t>advice and career planning</a:t>
            </a:r>
          </a:p>
          <a:p>
            <a:r>
              <a:rPr lang="en-US" sz="2400"/>
              <a:t>guidance</a:t>
            </a:r>
          </a:p>
          <a:p>
            <a:endParaRPr lang="en-GB" sz="2400"/>
          </a:p>
        </p:txBody>
      </p:sp>
      <p:sp>
        <p:nvSpPr>
          <p:cNvPr id="4" name="Title 3">
            <a:extLst>
              <a:ext uri="{FF2B5EF4-FFF2-40B4-BE49-F238E27FC236}">
                <a16:creationId xmlns:a16="http://schemas.microsoft.com/office/drawing/2014/main" id="{612A2E7E-BEA9-4098-9E37-11E41BF2BF1D}"/>
              </a:ext>
            </a:extLst>
          </p:cNvPr>
          <p:cNvSpPr>
            <a:spLocks noGrp="1"/>
          </p:cNvSpPr>
          <p:nvPr>
            <p:ph type="title"/>
          </p:nvPr>
        </p:nvSpPr>
        <p:spPr>
          <a:xfrm>
            <a:off x="762000" y="1810179"/>
            <a:ext cx="10515600" cy="660786"/>
          </a:xfrm>
        </p:spPr>
        <p:txBody>
          <a:bodyPr/>
          <a:lstStyle/>
          <a:p>
            <a:r>
              <a:rPr lang="en-GB"/>
              <a:t>Two types of supervision </a:t>
            </a:r>
          </a:p>
        </p:txBody>
      </p:sp>
      <p:sp>
        <p:nvSpPr>
          <p:cNvPr id="6" name="Title 3">
            <a:extLst>
              <a:ext uri="{FF2B5EF4-FFF2-40B4-BE49-F238E27FC236}">
                <a16:creationId xmlns:a16="http://schemas.microsoft.com/office/drawing/2014/main" id="{2F89AC19-81F0-4E1A-9CBC-547F0E1BD34B}"/>
              </a:ext>
            </a:extLst>
          </p:cNvPr>
          <p:cNvSpPr txBox="1">
            <a:spLocks/>
          </p:cNvSpPr>
          <p:nvPr/>
        </p:nvSpPr>
        <p:spPr>
          <a:xfrm>
            <a:off x="838200" y="2521147"/>
            <a:ext cx="4933406" cy="660786"/>
          </a:xfrm>
          <a:prstGeom prst="rect">
            <a:avLst/>
          </a:prstGeom>
        </p:spPr>
        <p:txBody>
          <a:bodyPr/>
          <a:lstStyle>
            <a:lvl1pPr algn="l" defTabSz="914400" rtl="0" eaLnBrk="1" latinLnBrk="0" hangingPunct="1">
              <a:lnSpc>
                <a:spcPct val="90000"/>
              </a:lnSpc>
              <a:spcBef>
                <a:spcPct val="0"/>
              </a:spcBef>
              <a:buNone/>
              <a:defRPr sz="3200" b="1" kern="1200">
                <a:solidFill>
                  <a:schemeClr val="accent1">
                    <a:lumMod val="50000"/>
                  </a:schemeClr>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srgbClr val="5B9BD5">
                    <a:lumMod val="50000"/>
                  </a:srgbClr>
                </a:solidFill>
                <a:effectLst/>
                <a:uLnTx/>
                <a:uFillTx/>
                <a:latin typeface="Arial" panose="020B0604020202020204" pitchFamily="34" charset="0"/>
                <a:ea typeface="+mj-ea"/>
                <a:cs typeface="Arial" panose="020B0604020202020204" pitchFamily="34" charset="0"/>
              </a:rPr>
              <a:t>Clinical supervision</a:t>
            </a:r>
            <a:br>
              <a:rPr kumimoji="0" lang="en-GB" sz="2800" b="1" i="0" u="none" strike="noStrike" kern="1200" cap="none" spc="0" normalizeH="0" baseline="0" noProof="0">
                <a:ln>
                  <a:noFill/>
                </a:ln>
                <a:solidFill>
                  <a:srgbClr val="5B9BD5">
                    <a:lumMod val="50000"/>
                  </a:srgbClr>
                </a:solidFill>
                <a:effectLst/>
                <a:uLnTx/>
                <a:uFillTx/>
                <a:latin typeface="Arial" panose="020B0604020202020204" pitchFamily="34" charset="0"/>
                <a:ea typeface="+mj-ea"/>
                <a:cs typeface="Arial" panose="020B0604020202020204" pitchFamily="34" charset="0"/>
              </a:rPr>
            </a:br>
            <a:endParaRPr kumimoji="0" lang="en-GB" sz="2800" b="1" i="0" u="none" strike="noStrike" kern="1200" cap="none" spc="0" normalizeH="0" baseline="0" noProof="0">
              <a:ln>
                <a:noFill/>
              </a:ln>
              <a:solidFill>
                <a:srgbClr val="5B9BD5">
                  <a:lumMod val="50000"/>
                </a:srgbClr>
              </a:solidFill>
              <a:effectLst/>
              <a:uLnTx/>
              <a:uFillTx/>
              <a:latin typeface="Arial" panose="020B0604020202020204" pitchFamily="34" charset="0"/>
              <a:ea typeface="+mj-ea"/>
              <a:cs typeface="Arial" panose="020B0604020202020204" pitchFamily="34" charset="0"/>
            </a:endParaRPr>
          </a:p>
        </p:txBody>
      </p:sp>
      <p:sp>
        <p:nvSpPr>
          <p:cNvPr id="8" name="Title 3">
            <a:extLst>
              <a:ext uri="{FF2B5EF4-FFF2-40B4-BE49-F238E27FC236}">
                <a16:creationId xmlns:a16="http://schemas.microsoft.com/office/drawing/2014/main" id="{99B54556-CFC7-42CA-AC34-5237AB917D80}"/>
              </a:ext>
            </a:extLst>
          </p:cNvPr>
          <p:cNvSpPr txBox="1">
            <a:spLocks/>
          </p:cNvSpPr>
          <p:nvPr/>
        </p:nvSpPr>
        <p:spPr>
          <a:xfrm>
            <a:off x="6172200" y="2482509"/>
            <a:ext cx="4868090" cy="660786"/>
          </a:xfrm>
          <a:prstGeom prst="rect">
            <a:avLst/>
          </a:prstGeom>
        </p:spPr>
        <p:txBody>
          <a:bodyPr/>
          <a:lstStyle>
            <a:lvl1pPr algn="l" defTabSz="914400" rtl="0" eaLnBrk="1" latinLnBrk="0" hangingPunct="1">
              <a:lnSpc>
                <a:spcPct val="90000"/>
              </a:lnSpc>
              <a:spcBef>
                <a:spcPct val="0"/>
              </a:spcBef>
              <a:buNone/>
              <a:defRPr sz="3200" b="1" kern="1200">
                <a:solidFill>
                  <a:schemeClr val="accent1">
                    <a:lumMod val="50000"/>
                  </a:schemeClr>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srgbClr val="5B9BD5">
                    <a:lumMod val="50000"/>
                  </a:srgbClr>
                </a:solidFill>
                <a:effectLst/>
                <a:uLnTx/>
                <a:uFillTx/>
                <a:latin typeface="Arial" panose="020B0604020202020204" pitchFamily="34" charset="0"/>
                <a:ea typeface="+mj-ea"/>
                <a:cs typeface="Arial" panose="020B0604020202020204" pitchFamily="34" charset="0"/>
              </a:rPr>
              <a:t>Peer supervision</a:t>
            </a:r>
            <a:br>
              <a:rPr kumimoji="0" lang="en-GB" sz="2800" b="1" i="0" u="none" strike="noStrike" kern="1200" cap="none" spc="0" normalizeH="0" baseline="0" noProof="0">
                <a:ln>
                  <a:noFill/>
                </a:ln>
                <a:solidFill>
                  <a:srgbClr val="5B9BD5">
                    <a:lumMod val="50000"/>
                  </a:srgbClr>
                </a:solidFill>
                <a:effectLst/>
                <a:uLnTx/>
                <a:uFillTx/>
                <a:latin typeface="Arial" panose="020B0604020202020204" pitchFamily="34" charset="0"/>
                <a:ea typeface="+mj-ea"/>
                <a:cs typeface="Arial" panose="020B0604020202020204" pitchFamily="34" charset="0"/>
              </a:rPr>
            </a:br>
            <a:endParaRPr kumimoji="0" lang="en-GB" sz="2800" b="1" i="0" u="none" strike="noStrike" kern="1200" cap="none" spc="0" normalizeH="0" baseline="0" noProof="0">
              <a:ln>
                <a:noFill/>
              </a:ln>
              <a:solidFill>
                <a:srgbClr val="5B9BD5">
                  <a:lumMod val="50000"/>
                </a:srgbClr>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296104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F099-30FF-4A41-AC6F-F681E7AC440B}"/>
              </a:ext>
            </a:extLst>
          </p:cNvPr>
          <p:cNvSpPr>
            <a:spLocks noGrp="1"/>
          </p:cNvSpPr>
          <p:nvPr>
            <p:ph type="title"/>
          </p:nvPr>
        </p:nvSpPr>
        <p:spPr>
          <a:xfrm>
            <a:off x="793596" y="1655483"/>
            <a:ext cx="10515600" cy="660786"/>
          </a:xfrm>
        </p:spPr>
        <p:txBody>
          <a:bodyPr/>
          <a:lstStyle/>
          <a:p>
            <a:r>
              <a:rPr lang="en-US"/>
              <a:t>So why is effective clinical supervision </a:t>
            </a:r>
            <a:br>
              <a:rPr lang="en-US"/>
            </a:br>
            <a:r>
              <a:rPr lang="en-US"/>
              <a:t>and peer supervision important?</a:t>
            </a:r>
            <a:br>
              <a:rPr lang="en-US"/>
            </a:br>
            <a:endParaRPr lang="en-GB"/>
          </a:p>
        </p:txBody>
      </p:sp>
      <p:sp>
        <p:nvSpPr>
          <p:cNvPr id="3" name="Content Placeholder 2">
            <a:extLst>
              <a:ext uri="{FF2B5EF4-FFF2-40B4-BE49-F238E27FC236}">
                <a16:creationId xmlns:a16="http://schemas.microsoft.com/office/drawing/2014/main" id="{D3AD4E03-32C1-48EB-BD97-418D909757A1}"/>
              </a:ext>
            </a:extLst>
          </p:cNvPr>
          <p:cNvSpPr>
            <a:spLocks noGrp="1"/>
          </p:cNvSpPr>
          <p:nvPr>
            <p:ph idx="1"/>
          </p:nvPr>
        </p:nvSpPr>
        <p:spPr>
          <a:xfrm>
            <a:off x="3441032" y="2743200"/>
            <a:ext cx="7868164" cy="3858321"/>
          </a:xfrm>
        </p:spPr>
        <p:txBody>
          <a:bodyPr>
            <a:normAutofit/>
          </a:bodyPr>
          <a:lstStyle/>
          <a:p>
            <a:r>
              <a:rPr lang="en-US" sz="3200"/>
              <a:t>Job satisfaction and staff retention </a:t>
            </a:r>
          </a:p>
          <a:p>
            <a:r>
              <a:rPr lang="en-US" sz="3200"/>
              <a:t>Improvement in confidence and leadership skills</a:t>
            </a:r>
          </a:p>
          <a:p>
            <a:r>
              <a:rPr lang="en-GB" sz="3200"/>
              <a:t>Better working environment</a:t>
            </a:r>
          </a:p>
          <a:p>
            <a:r>
              <a:rPr lang="en-US" sz="3200"/>
              <a:t>Increased quality of care delivery</a:t>
            </a:r>
          </a:p>
          <a:p>
            <a:endParaRPr lang="en-US" sz="3200"/>
          </a:p>
          <a:p>
            <a:r>
              <a:rPr lang="en-GB" sz="3200"/>
              <a:t>Reduced stress and anxiety </a:t>
            </a:r>
          </a:p>
          <a:p>
            <a:endParaRPr lang="en-GB"/>
          </a:p>
        </p:txBody>
      </p:sp>
      <p:sp>
        <p:nvSpPr>
          <p:cNvPr id="4" name="Arrow: Up 3">
            <a:extLst>
              <a:ext uri="{FF2B5EF4-FFF2-40B4-BE49-F238E27FC236}">
                <a16:creationId xmlns:a16="http://schemas.microsoft.com/office/drawing/2014/main" id="{00D8BE3A-D19B-4AF7-AD7F-0F23E1FA4FC4}"/>
              </a:ext>
            </a:extLst>
          </p:cNvPr>
          <p:cNvSpPr/>
          <p:nvPr/>
        </p:nvSpPr>
        <p:spPr>
          <a:xfrm>
            <a:off x="1889293" y="2743200"/>
            <a:ext cx="1275347" cy="2756946"/>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highlight>
                <a:srgbClr val="FF0000"/>
              </a:highlight>
              <a:uLnTx/>
              <a:uFillTx/>
              <a:latin typeface="Calibri" panose="020F0502020204030204"/>
              <a:ea typeface="+mn-ea"/>
              <a:cs typeface="+mn-cs"/>
            </a:endParaRPr>
          </a:p>
        </p:txBody>
      </p:sp>
      <p:sp>
        <p:nvSpPr>
          <p:cNvPr id="5" name="Arrow: Down 4">
            <a:extLst>
              <a:ext uri="{FF2B5EF4-FFF2-40B4-BE49-F238E27FC236}">
                <a16:creationId xmlns:a16="http://schemas.microsoft.com/office/drawing/2014/main" id="{FC34DC53-75A7-4BA6-B6FD-947EEEF3D144}"/>
              </a:ext>
            </a:extLst>
          </p:cNvPr>
          <p:cNvSpPr/>
          <p:nvPr/>
        </p:nvSpPr>
        <p:spPr>
          <a:xfrm>
            <a:off x="1889292" y="5927077"/>
            <a:ext cx="1275347" cy="917266"/>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313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72F7-A964-4DE6-8523-44B295F7331E}"/>
              </a:ext>
            </a:extLst>
          </p:cNvPr>
          <p:cNvSpPr>
            <a:spLocks noGrp="1"/>
          </p:cNvSpPr>
          <p:nvPr>
            <p:ph type="title"/>
          </p:nvPr>
        </p:nvSpPr>
        <p:spPr>
          <a:xfrm>
            <a:off x="625602" y="607348"/>
            <a:ext cx="10515600" cy="660786"/>
          </a:xfrm>
        </p:spPr>
        <p:txBody>
          <a:bodyPr/>
          <a:lstStyle/>
          <a:p>
            <a:r>
              <a:rPr lang="en-US"/>
              <a:t>Barriers to effective clinical and </a:t>
            </a:r>
            <a:br>
              <a:rPr lang="en-US"/>
            </a:br>
            <a:r>
              <a:rPr lang="en-US"/>
              <a:t>peer supervision</a:t>
            </a:r>
            <a:endParaRPr lang="en-GB"/>
          </a:p>
        </p:txBody>
      </p:sp>
      <p:graphicFrame>
        <p:nvGraphicFramePr>
          <p:cNvPr id="4" name="Content Placeholder 3">
            <a:extLst>
              <a:ext uri="{FF2B5EF4-FFF2-40B4-BE49-F238E27FC236}">
                <a16:creationId xmlns:a16="http://schemas.microsoft.com/office/drawing/2014/main" id="{3663B8E4-723D-4314-B404-538C694F8FCA}"/>
              </a:ext>
            </a:extLst>
          </p:cNvPr>
          <p:cNvGraphicFramePr>
            <a:graphicFrameLocks noGrp="1"/>
          </p:cNvGraphicFramePr>
          <p:nvPr>
            <p:ph idx="1"/>
          </p:nvPr>
        </p:nvGraphicFramePr>
        <p:xfrm>
          <a:off x="-1681368" y="1846208"/>
          <a:ext cx="11345064" cy="4823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43BBF21F-27CA-4D5C-8559-9FF69AA24B06}"/>
              </a:ext>
            </a:extLst>
          </p:cNvPr>
          <p:cNvPicPr>
            <a:picLocks noChangeAspect="1"/>
          </p:cNvPicPr>
          <p:nvPr/>
        </p:nvPicPr>
        <p:blipFill rotWithShape="1">
          <a:blip r:embed="rId8"/>
          <a:srcRect l="59583" t="21111" r="9491" b="10370"/>
          <a:stretch/>
        </p:blipFill>
        <p:spPr>
          <a:xfrm>
            <a:off x="7648740" y="3002357"/>
            <a:ext cx="4029911" cy="2511162"/>
          </a:xfrm>
          <a:prstGeom prst="rect">
            <a:avLst/>
          </a:prstGeom>
          <a:ln>
            <a:solidFill>
              <a:schemeClr val="tx1"/>
            </a:solidFill>
          </a:ln>
        </p:spPr>
      </p:pic>
    </p:spTree>
    <p:extLst>
      <p:ext uri="{BB962C8B-B14F-4D97-AF65-F5344CB8AC3E}">
        <p14:creationId xmlns:p14="http://schemas.microsoft.com/office/powerpoint/2010/main" val="252874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E962-0977-4D8F-BE9A-0664CCD1CF02}"/>
              </a:ext>
            </a:extLst>
          </p:cNvPr>
          <p:cNvSpPr>
            <a:spLocks noGrp="1"/>
          </p:cNvSpPr>
          <p:nvPr>
            <p:ph type="title"/>
          </p:nvPr>
        </p:nvSpPr>
        <p:spPr>
          <a:xfrm>
            <a:off x="701221" y="905641"/>
            <a:ext cx="10515600" cy="660786"/>
          </a:xfrm>
        </p:spPr>
        <p:txBody>
          <a:bodyPr/>
          <a:lstStyle/>
          <a:p>
            <a:r>
              <a:rPr lang="en-GB"/>
              <a:t>Best practice in supervision </a:t>
            </a:r>
          </a:p>
        </p:txBody>
      </p:sp>
      <p:grpSp>
        <p:nvGrpSpPr>
          <p:cNvPr id="4" name="Group 44">
            <a:extLst>
              <a:ext uri="{FF2B5EF4-FFF2-40B4-BE49-F238E27FC236}">
                <a16:creationId xmlns:a16="http://schemas.microsoft.com/office/drawing/2014/main" id="{680107C8-0DE7-43A2-93F4-D9F348C7522C}"/>
              </a:ext>
            </a:extLst>
          </p:cNvPr>
          <p:cNvGrpSpPr>
            <a:grpSpLocks noChangeAspect="1"/>
          </p:cNvGrpSpPr>
          <p:nvPr/>
        </p:nvGrpSpPr>
        <p:grpSpPr bwMode="auto">
          <a:xfrm>
            <a:off x="2552770" y="1827039"/>
            <a:ext cx="2617746" cy="2617746"/>
            <a:chOff x="2341" y="1925"/>
            <a:chExt cx="987" cy="987"/>
          </a:xfrm>
          <a:solidFill>
            <a:srgbClr val="BBE0E3">
              <a:lumMod val="90000"/>
            </a:srgbClr>
          </a:solidFill>
        </p:grpSpPr>
        <p:sp>
          <p:nvSpPr>
            <p:cNvPr id="5" name="Freeform 45">
              <a:extLst>
                <a:ext uri="{FF2B5EF4-FFF2-40B4-BE49-F238E27FC236}">
                  <a16:creationId xmlns:a16="http://schemas.microsoft.com/office/drawing/2014/main" id="{9D2111C1-4110-4557-8C03-246131DAD161}"/>
                </a:ext>
              </a:extLst>
            </p:cNvPr>
            <p:cNvSpPr>
              <a:spLocks noChangeAspect="1"/>
            </p:cNvSpPr>
            <p:nvPr/>
          </p:nvSpPr>
          <p:spPr bwMode="auto">
            <a:xfrm>
              <a:off x="2341" y="1925"/>
              <a:ext cx="987" cy="987"/>
            </a:xfrm>
            <a:custGeom>
              <a:avLst/>
              <a:gdLst>
                <a:gd name="T0" fmla="*/ 1744 w 739"/>
                <a:gd name="T1" fmla="*/ 669 h 739"/>
                <a:gd name="T2" fmla="*/ 1734 w 739"/>
                <a:gd name="T3" fmla="*/ 637 h 739"/>
                <a:gd name="T4" fmla="*/ 1723 w 739"/>
                <a:gd name="T5" fmla="*/ 597 h 739"/>
                <a:gd name="T6" fmla="*/ 1702 w 739"/>
                <a:gd name="T7" fmla="*/ 541 h 739"/>
                <a:gd name="T8" fmla="*/ 1457 w 739"/>
                <a:gd name="T9" fmla="*/ 521 h 739"/>
                <a:gd name="T10" fmla="*/ 1547 w 739"/>
                <a:gd name="T11" fmla="*/ 292 h 739"/>
                <a:gd name="T12" fmla="*/ 1508 w 739"/>
                <a:gd name="T13" fmla="*/ 254 h 739"/>
                <a:gd name="T14" fmla="*/ 1478 w 739"/>
                <a:gd name="T15" fmla="*/ 224 h 739"/>
                <a:gd name="T16" fmla="*/ 1450 w 739"/>
                <a:gd name="T17" fmla="*/ 198 h 739"/>
                <a:gd name="T18" fmla="*/ 1221 w 739"/>
                <a:gd name="T19" fmla="*/ 291 h 739"/>
                <a:gd name="T20" fmla="*/ 1171 w 739"/>
                <a:gd name="T21" fmla="*/ 267 h 739"/>
                <a:gd name="T22" fmla="*/ 1127 w 739"/>
                <a:gd name="T23" fmla="*/ 28 h 739"/>
                <a:gd name="T24" fmla="*/ 1089 w 739"/>
                <a:gd name="T25" fmla="*/ 16 h 739"/>
                <a:gd name="T26" fmla="*/ 1048 w 739"/>
                <a:gd name="T27" fmla="*/ 7 h 739"/>
                <a:gd name="T28" fmla="*/ 903 w 739"/>
                <a:gd name="T29" fmla="*/ 198 h 739"/>
                <a:gd name="T30" fmla="*/ 873 w 739"/>
                <a:gd name="T31" fmla="*/ 198 h 739"/>
                <a:gd name="T32" fmla="*/ 845 w 739"/>
                <a:gd name="T33" fmla="*/ 198 h 739"/>
                <a:gd name="T34" fmla="*/ 712 w 739"/>
                <a:gd name="T35" fmla="*/ 7 h 739"/>
                <a:gd name="T36" fmla="*/ 653 w 739"/>
                <a:gd name="T37" fmla="*/ 20 h 739"/>
                <a:gd name="T38" fmla="*/ 617 w 739"/>
                <a:gd name="T39" fmla="*/ 31 h 739"/>
                <a:gd name="T40" fmla="*/ 584 w 739"/>
                <a:gd name="T41" fmla="*/ 43 h 739"/>
                <a:gd name="T42" fmla="*/ 546 w 739"/>
                <a:gd name="T43" fmla="*/ 283 h 739"/>
                <a:gd name="T44" fmla="*/ 490 w 739"/>
                <a:gd name="T45" fmla="*/ 314 h 739"/>
                <a:gd name="T46" fmla="*/ 256 w 739"/>
                <a:gd name="T47" fmla="*/ 246 h 739"/>
                <a:gd name="T48" fmla="*/ 206 w 739"/>
                <a:gd name="T49" fmla="*/ 299 h 739"/>
                <a:gd name="T50" fmla="*/ 288 w 739"/>
                <a:gd name="T51" fmla="*/ 526 h 739"/>
                <a:gd name="T52" fmla="*/ 254 w 739"/>
                <a:gd name="T53" fmla="*/ 589 h 739"/>
                <a:gd name="T54" fmla="*/ 21 w 739"/>
                <a:gd name="T55" fmla="*/ 645 h 739"/>
                <a:gd name="T56" fmla="*/ 5 w 739"/>
                <a:gd name="T57" fmla="*/ 717 h 739"/>
                <a:gd name="T58" fmla="*/ 184 w 739"/>
                <a:gd name="T59" fmla="*/ 868 h 739"/>
                <a:gd name="T60" fmla="*/ 186 w 739"/>
                <a:gd name="T61" fmla="*/ 950 h 739"/>
                <a:gd name="T62" fmla="*/ 20 w 739"/>
                <a:gd name="T63" fmla="*/ 1110 h 739"/>
                <a:gd name="T64" fmla="*/ 43 w 739"/>
                <a:gd name="T65" fmla="*/ 1179 h 739"/>
                <a:gd name="T66" fmla="*/ 270 w 739"/>
                <a:gd name="T67" fmla="*/ 1223 h 739"/>
                <a:gd name="T68" fmla="*/ 314 w 739"/>
                <a:gd name="T69" fmla="*/ 1292 h 739"/>
                <a:gd name="T70" fmla="*/ 254 w 739"/>
                <a:gd name="T71" fmla="*/ 1511 h 739"/>
                <a:gd name="T72" fmla="*/ 305 w 739"/>
                <a:gd name="T73" fmla="*/ 1557 h 739"/>
                <a:gd name="T74" fmla="*/ 514 w 739"/>
                <a:gd name="T75" fmla="*/ 1477 h 739"/>
                <a:gd name="T76" fmla="*/ 552 w 739"/>
                <a:gd name="T77" fmla="*/ 1497 h 739"/>
                <a:gd name="T78" fmla="*/ 586 w 739"/>
                <a:gd name="T79" fmla="*/ 1513 h 739"/>
                <a:gd name="T80" fmla="*/ 632 w 739"/>
                <a:gd name="T81" fmla="*/ 1732 h 739"/>
                <a:gd name="T82" fmla="*/ 668 w 739"/>
                <a:gd name="T83" fmla="*/ 1742 h 739"/>
                <a:gd name="T84" fmla="*/ 703 w 739"/>
                <a:gd name="T85" fmla="*/ 1748 h 739"/>
                <a:gd name="T86" fmla="*/ 759 w 739"/>
                <a:gd name="T87" fmla="*/ 1760 h 739"/>
                <a:gd name="T88" fmla="*/ 879 w 739"/>
                <a:gd name="T89" fmla="*/ 1575 h 739"/>
                <a:gd name="T90" fmla="*/ 916 w 739"/>
                <a:gd name="T91" fmla="*/ 1575 h 739"/>
                <a:gd name="T92" fmla="*/ 958 w 739"/>
                <a:gd name="T93" fmla="*/ 1572 h 739"/>
                <a:gd name="T94" fmla="*/ 1102 w 739"/>
                <a:gd name="T95" fmla="*/ 1738 h 739"/>
                <a:gd name="T96" fmla="*/ 1134 w 739"/>
                <a:gd name="T97" fmla="*/ 1731 h 739"/>
                <a:gd name="T98" fmla="*/ 1171 w 739"/>
                <a:gd name="T99" fmla="*/ 1718 h 739"/>
                <a:gd name="T100" fmla="*/ 1207 w 739"/>
                <a:gd name="T101" fmla="*/ 1492 h 739"/>
                <a:gd name="T102" fmla="*/ 1239 w 739"/>
                <a:gd name="T103" fmla="*/ 1472 h 739"/>
                <a:gd name="T104" fmla="*/ 1270 w 739"/>
                <a:gd name="T105" fmla="*/ 1450 h 739"/>
                <a:gd name="T106" fmla="*/ 1472 w 739"/>
                <a:gd name="T107" fmla="*/ 1543 h 739"/>
                <a:gd name="T108" fmla="*/ 1532 w 739"/>
                <a:gd name="T109" fmla="*/ 1484 h 739"/>
                <a:gd name="T110" fmla="*/ 1584 w 739"/>
                <a:gd name="T111" fmla="*/ 1421 h 739"/>
                <a:gd name="T112" fmla="*/ 1489 w 739"/>
                <a:gd name="T113" fmla="*/ 1201 h 739"/>
                <a:gd name="T114" fmla="*/ 1723 w 739"/>
                <a:gd name="T115" fmla="*/ 1158 h 739"/>
                <a:gd name="T116" fmla="*/ 1747 w 739"/>
                <a:gd name="T117" fmla="*/ 1078 h 739"/>
                <a:gd name="T118" fmla="*/ 1760 w 739"/>
                <a:gd name="T119" fmla="*/ 995 h 739"/>
                <a:gd name="T120" fmla="*/ 1561 w 739"/>
                <a:gd name="T121" fmla="*/ 852 h 7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39"/>
                <a:gd name="T184" fmla="*/ 0 h 739"/>
                <a:gd name="T185" fmla="*/ 739 w 739"/>
                <a:gd name="T186" fmla="*/ 739 h 73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39" h="739">
                  <a:moveTo>
                    <a:pt x="654" y="343"/>
                  </a:moveTo>
                  <a:lnTo>
                    <a:pt x="735" y="295"/>
                  </a:lnTo>
                  <a:lnTo>
                    <a:pt x="732" y="281"/>
                  </a:lnTo>
                  <a:lnTo>
                    <a:pt x="731" y="276"/>
                  </a:lnTo>
                  <a:lnTo>
                    <a:pt x="730" y="272"/>
                  </a:lnTo>
                  <a:lnTo>
                    <a:pt x="728" y="267"/>
                  </a:lnTo>
                  <a:lnTo>
                    <a:pt x="727" y="263"/>
                  </a:lnTo>
                  <a:lnTo>
                    <a:pt x="724" y="257"/>
                  </a:lnTo>
                  <a:lnTo>
                    <a:pt x="723" y="251"/>
                  </a:lnTo>
                  <a:lnTo>
                    <a:pt x="721" y="246"/>
                  </a:lnTo>
                  <a:lnTo>
                    <a:pt x="719" y="240"/>
                  </a:lnTo>
                  <a:lnTo>
                    <a:pt x="714" y="227"/>
                  </a:lnTo>
                  <a:lnTo>
                    <a:pt x="619" y="231"/>
                  </a:lnTo>
                  <a:lnTo>
                    <a:pt x="615" y="225"/>
                  </a:lnTo>
                  <a:lnTo>
                    <a:pt x="612" y="219"/>
                  </a:lnTo>
                  <a:lnTo>
                    <a:pt x="608" y="213"/>
                  </a:lnTo>
                  <a:lnTo>
                    <a:pt x="604" y="206"/>
                  </a:lnTo>
                  <a:lnTo>
                    <a:pt x="649" y="123"/>
                  </a:lnTo>
                  <a:lnTo>
                    <a:pt x="640" y="114"/>
                  </a:lnTo>
                  <a:lnTo>
                    <a:pt x="637" y="109"/>
                  </a:lnTo>
                  <a:lnTo>
                    <a:pt x="633" y="106"/>
                  </a:lnTo>
                  <a:lnTo>
                    <a:pt x="629" y="102"/>
                  </a:lnTo>
                  <a:lnTo>
                    <a:pt x="625" y="98"/>
                  </a:lnTo>
                  <a:lnTo>
                    <a:pt x="621" y="94"/>
                  </a:lnTo>
                  <a:lnTo>
                    <a:pt x="617" y="91"/>
                  </a:lnTo>
                  <a:lnTo>
                    <a:pt x="613" y="87"/>
                  </a:lnTo>
                  <a:lnTo>
                    <a:pt x="609" y="83"/>
                  </a:lnTo>
                  <a:lnTo>
                    <a:pt x="598" y="75"/>
                  </a:lnTo>
                  <a:lnTo>
                    <a:pt x="518" y="126"/>
                  </a:lnTo>
                  <a:lnTo>
                    <a:pt x="512" y="122"/>
                  </a:lnTo>
                  <a:lnTo>
                    <a:pt x="506" y="119"/>
                  </a:lnTo>
                  <a:lnTo>
                    <a:pt x="499" y="115"/>
                  </a:lnTo>
                  <a:lnTo>
                    <a:pt x="492" y="112"/>
                  </a:lnTo>
                  <a:lnTo>
                    <a:pt x="490" y="17"/>
                  </a:lnTo>
                  <a:lnTo>
                    <a:pt x="478" y="13"/>
                  </a:lnTo>
                  <a:lnTo>
                    <a:pt x="473" y="12"/>
                  </a:lnTo>
                  <a:lnTo>
                    <a:pt x="467" y="9"/>
                  </a:lnTo>
                  <a:lnTo>
                    <a:pt x="462" y="8"/>
                  </a:lnTo>
                  <a:lnTo>
                    <a:pt x="457" y="7"/>
                  </a:lnTo>
                  <a:lnTo>
                    <a:pt x="452" y="5"/>
                  </a:lnTo>
                  <a:lnTo>
                    <a:pt x="445" y="4"/>
                  </a:lnTo>
                  <a:lnTo>
                    <a:pt x="440" y="3"/>
                  </a:lnTo>
                  <a:lnTo>
                    <a:pt x="435" y="2"/>
                  </a:lnTo>
                  <a:lnTo>
                    <a:pt x="422" y="0"/>
                  </a:lnTo>
                  <a:lnTo>
                    <a:pt x="379" y="83"/>
                  </a:lnTo>
                  <a:lnTo>
                    <a:pt x="375" y="83"/>
                  </a:lnTo>
                  <a:lnTo>
                    <a:pt x="371" y="83"/>
                  </a:lnTo>
                  <a:lnTo>
                    <a:pt x="367" y="83"/>
                  </a:lnTo>
                  <a:lnTo>
                    <a:pt x="363" y="83"/>
                  </a:lnTo>
                  <a:lnTo>
                    <a:pt x="359" y="83"/>
                  </a:lnTo>
                  <a:lnTo>
                    <a:pt x="355" y="83"/>
                  </a:lnTo>
                  <a:lnTo>
                    <a:pt x="351" y="84"/>
                  </a:lnTo>
                  <a:lnTo>
                    <a:pt x="347" y="84"/>
                  </a:lnTo>
                  <a:lnTo>
                    <a:pt x="299" y="3"/>
                  </a:lnTo>
                  <a:lnTo>
                    <a:pt x="285" y="6"/>
                  </a:lnTo>
                  <a:lnTo>
                    <a:pt x="280" y="7"/>
                  </a:lnTo>
                  <a:lnTo>
                    <a:pt x="274" y="8"/>
                  </a:lnTo>
                  <a:lnTo>
                    <a:pt x="269" y="9"/>
                  </a:lnTo>
                  <a:lnTo>
                    <a:pt x="264" y="12"/>
                  </a:lnTo>
                  <a:lnTo>
                    <a:pt x="259" y="13"/>
                  </a:lnTo>
                  <a:lnTo>
                    <a:pt x="254" y="15"/>
                  </a:lnTo>
                  <a:lnTo>
                    <a:pt x="250" y="16"/>
                  </a:lnTo>
                  <a:lnTo>
                    <a:pt x="245" y="18"/>
                  </a:lnTo>
                  <a:lnTo>
                    <a:pt x="232" y="22"/>
                  </a:lnTo>
                  <a:lnTo>
                    <a:pt x="236" y="115"/>
                  </a:lnTo>
                  <a:lnTo>
                    <a:pt x="229" y="119"/>
                  </a:lnTo>
                  <a:lnTo>
                    <a:pt x="221" y="123"/>
                  </a:lnTo>
                  <a:lnTo>
                    <a:pt x="213" y="128"/>
                  </a:lnTo>
                  <a:lnTo>
                    <a:pt x="206" y="132"/>
                  </a:lnTo>
                  <a:lnTo>
                    <a:pt x="125" y="88"/>
                  </a:lnTo>
                  <a:lnTo>
                    <a:pt x="116" y="96"/>
                  </a:lnTo>
                  <a:lnTo>
                    <a:pt x="108" y="103"/>
                  </a:lnTo>
                  <a:lnTo>
                    <a:pt x="100" y="110"/>
                  </a:lnTo>
                  <a:lnTo>
                    <a:pt x="93" y="119"/>
                  </a:lnTo>
                  <a:lnTo>
                    <a:pt x="86" y="126"/>
                  </a:lnTo>
                  <a:lnTo>
                    <a:pt x="77" y="137"/>
                  </a:lnTo>
                  <a:lnTo>
                    <a:pt x="126" y="213"/>
                  </a:lnTo>
                  <a:lnTo>
                    <a:pt x="121" y="221"/>
                  </a:lnTo>
                  <a:lnTo>
                    <a:pt x="116" y="229"/>
                  </a:lnTo>
                  <a:lnTo>
                    <a:pt x="110" y="239"/>
                  </a:lnTo>
                  <a:lnTo>
                    <a:pt x="106" y="247"/>
                  </a:lnTo>
                  <a:lnTo>
                    <a:pt x="17" y="248"/>
                  </a:lnTo>
                  <a:lnTo>
                    <a:pt x="12" y="260"/>
                  </a:lnTo>
                  <a:lnTo>
                    <a:pt x="9" y="271"/>
                  </a:lnTo>
                  <a:lnTo>
                    <a:pt x="7" y="280"/>
                  </a:lnTo>
                  <a:lnTo>
                    <a:pt x="4" y="291"/>
                  </a:lnTo>
                  <a:lnTo>
                    <a:pt x="2" y="301"/>
                  </a:lnTo>
                  <a:lnTo>
                    <a:pt x="0" y="315"/>
                  </a:lnTo>
                  <a:lnTo>
                    <a:pt x="78" y="354"/>
                  </a:lnTo>
                  <a:lnTo>
                    <a:pt x="77" y="365"/>
                  </a:lnTo>
                  <a:lnTo>
                    <a:pt x="77" y="376"/>
                  </a:lnTo>
                  <a:lnTo>
                    <a:pt x="77" y="386"/>
                  </a:lnTo>
                  <a:lnTo>
                    <a:pt x="78" y="398"/>
                  </a:lnTo>
                  <a:lnTo>
                    <a:pt x="3" y="443"/>
                  </a:lnTo>
                  <a:lnTo>
                    <a:pt x="6" y="455"/>
                  </a:lnTo>
                  <a:lnTo>
                    <a:pt x="8" y="466"/>
                  </a:lnTo>
                  <a:lnTo>
                    <a:pt x="11" y="476"/>
                  </a:lnTo>
                  <a:lnTo>
                    <a:pt x="15" y="485"/>
                  </a:lnTo>
                  <a:lnTo>
                    <a:pt x="18" y="495"/>
                  </a:lnTo>
                  <a:lnTo>
                    <a:pt x="22" y="507"/>
                  </a:lnTo>
                  <a:lnTo>
                    <a:pt x="108" y="503"/>
                  </a:lnTo>
                  <a:lnTo>
                    <a:pt x="113" y="514"/>
                  </a:lnTo>
                  <a:lnTo>
                    <a:pt x="120" y="523"/>
                  </a:lnTo>
                  <a:lnTo>
                    <a:pt x="126" y="532"/>
                  </a:lnTo>
                  <a:lnTo>
                    <a:pt x="132" y="542"/>
                  </a:lnTo>
                  <a:lnTo>
                    <a:pt x="89" y="618"/>
                  </a:lnTo>
                  <a:lnTo>
                    <a:pt x="99" y="627"/>
                  </a:lnTo>
                  <a:lnTo>
                    <a:pt x="106" y="634"/>
                  </a:lnTo>
                  <a:lnTo>
                    <a:pt x="113" y="641"/>
                  </a:lnTo>
                  <a:lnTo>
                    <a:pt x="121" y="648"/>
                  </a:lnTo>
                  <a:lnTo>
                    <a:pt x="128" y="654"/>
                  </a:lnTo>
                  <a:lnTo>
                    <a:pt x="138" y="664"/>
                  </a:lnTo>
                  <a:lnTo>
                    <a:pt x="211" y="617"/>
                  </a:lnTo>
                  <a:lnTo>
                    <a:pt x="216" y="620"/>
                  </a:lnTo>
                  <a:lnTo>
                    <a:pt x="221" y="623"/>
                  </a:lnTo>
                  <a:lnTo>
                    <a:pt x="226" y="626"/>
                  </a:lnTo>
                  <a:lnTo>
                    <a:pt x="231" y="628"/>
                  </a:lnTo>
                  <a:lnTo>
                    <a:pt x="235" y="631"/>
                  </a:lnTo>
                  <a:lnTo>
                    <a:pt x="240" y="633"/>
                  </a:lnTo>
                  <a:lnTo>
                    <a:pt x="246" y="635"/>
                  </a:lnTo>
                  <a:lnTo>
                    <a:pt x="251" y="638"/>
                  </a:lnTo>
                  <a:lnTo>
                    <a:pt x="252" y="723"/>
                  </a:lnTo>
                  <a:lnTo>
                    <a:pt x="265" y="727"/>
                  </a:lnTo>
                  <a:lnTo>
                    <a:pt x="271" y="728"/>
                  </a:lnTo>
                  <a:lnTo>
                    <a:pt x="275" y="730"/>
                  </a:lnTo>
                  <a:lnTo>
                    <a:pt x="280" y="731"/>
                  </a:lnTo>
                  <a:lnTo>
                    <a:pt x="285" y="732"/>
                  </a:lnTo>
                  <a:lnTo>
                    <a:pt x="289" y="733"/>
                  </a:lnTo>
                  <a:lnTo>
                    <a:pt x="295" y="734"/>
                  </a:lnTo>
                  <a:lnTo>
                    <a:pt x="300" y="735"/>
                  </a:lnTo>
                  <a:lnTo>
                    <a:pt x="305" y="736"/>
                  </a:lnTo>
                  <a:lnTo>
                    <a:pt x="318" y="739"/>
                  </a:lnTo>
                  <a:lnTo>
                    <a:pt x="358" y="661"/>
                  </a:lnTo>
                  <a:lnTo>
                    <a:pt x="363" y="661"/>
                  </a:lnTo>
                  <a:lnTo>
                    <a:pt x="369" y="661"/>
                  </a:lnTo>
                  <a:lnTo>
                    <a:pt x="375" y="661"/>
                  </a:lnTo>
                  <a:lnTo>
                    <a:pt x="380" y="661"/>
                  </a:lnTo>
                  <a:lnTo>
                    <a:pt x="385" y="661"/>
                  </a:lnTo>
                  <a:lnTo>
                    <a:pt x="391" y="661"/>
                  </a:lnTo>
                  <a:lnTo>
                    <a:pt x="397" y="660"/>
                  </a:lnTo>
                  <a:lnTo>
                    <a:pt x="402" y="660"/>
                  </a:lnTo>
                  <a:lnTo>
                    <a:pt x="447" y="734"/>
                  </a:lnTo>
                  <a:lnTo>
                    <a:pt x="459" y="730"/>
                  </a:lnTo>
                  <a:lnTo>
                    <a:pt x="463" y="729"/>
                  </a:lnTo>
                  <a:lnTo>
                    <a:pt x="468" y="728"/>
                  </a:lnTo>
                  <a:lnTo>
                    <a:pt x="473" y="727"/>
                  </a:lnTo>
                  <a:lnTo>
                    <a:pt x="476" y="726"/>
                  </a:lnTo>
                  <a:lnTo>
                    <a:pt x="481" y="724"/>
                  </a:lnTo>
                  <a:lnTo>
                    <a:pt x="487" y="723"/>
                  </a:lnTo>
                  <a:lnTo>
                    <a:pt x="492" y="721"/>
                  </a:lnTo>
                  <a:lnTo>
                    <a:pt x="499" y="719"/>
                  </a:lnTo>
                  <a:lnTo>
                    <a:pt x="511" y="714"/>
                  </a:lnTo>
                  <a:lnTo>
                    <a:pt x="507" y="626"/>
                  </a:lnTo>
                  <a:lnTo>
                    <a:pt x="511" y="623"/>
                  </a:lnTo>
                  <a:lnTo>
                    <a:pt x="516" y="621"/>
                  </a:lnTo>
                  <a:lnTo>
                    <a:pt x="520" y="618"/>
                  </a:lnTo>
                  <a:lnTo>
                    <a:pt x="525" y="615"/>
                  </a:lnTo>
                  <a:lnTo>
                    <a:pt x="529" y="613"/>
                  </a:lnTo>
                  <a:lnTo>
                    <a:pt x="533" y="609"/>
                  </a:lnTo>
                  <a:lnTo>
                    <a:pt x="537" y="607"/>
                  </a:lnTo>
                  <a:lnTo>
                    <a:pt x="541" y="604"/>
                  </a:lnTo>
                  <a:lnTo>
                    <a:pt x="618" y="648"/>
                  </a:lnTo>
                  <a:lnTo>
                    <a:pt x="629" y="638"/>
                  </a:lnTo>
                  <a:lnTo>
                    <a:pt x="636" y="630"/>
                  </a:lnTo>
                  <a:lnTo>
                    <a:pt x="643" y="623"/>
                  </a:lnTo>
                  <a:lnTo>
                    <a:pt x="651" y="615"/>
                  </a:lnTo>
                  <a:lnTo>
                    <a:pt x="657" y="607"/>
                  </a:lnTo>
                  <a:lnTo>
                    <a:pt x="665" y="597"/>
                  </a:lnTo>
                  <a:lnTo>
                    <a:pt x="616" y="520"/>
                  </a:lnTo>
                  <a:lnTo>
                    <a:pt x="620" y="511"/>
                  </a:lnTo>
                  <a:lnTo>
                    <a:pt x="625" y="504"/>
                  </a:lnTo>
                  <a:lnTo>
                    <a:pt x="628" y="496"/>
                  </a:lnTo>
                  <a:lnTo>
                    <a:pt x="632" y="488"/>
                  </a:lnTo>
                  <a:lnTo>
                    <a:pt x="723" y="486"/>
                  </a:lnTo>
                  <a:lnTo>
                    <a:pt x="728" y="473"/>
                  </a:lnTo>
                  <a:lnTo>
                    <a:pt x="731" y="463"/>
                  </a:lnTo>
                  <a:lnTo>
                    <a:pt x="733" y="452"/>
                  </a:lnTo>
                  <a:lnTo>
                    <a:pt x="735" y="442"/>
                  </a:lnTo>
                  <a:lnTo>
                    <a:pt x="737" y="431"/>
                  </a:lnTo>
                  <a:lnTo>
                    <a:pt x="739" y="418"/>
                  </a:lnTo>
                  <a:lnTo>
                    <a:pt x="656" y="375"/>
                  </a:lnTo>
                  <a:lnTo>
                    <a:pt x="656" y="367"/>
                  </a:lnTo>
                  <a:lnTo>
                    <a:pt x="655" y="358"/>
                  </a:lnTo>
                  <a:lnTo>
                    <a:pt x="655" y="351"/>
                  </a:lnTo>
                  <a:lnTo>
                    <a:pt x="654" y="343"/>
                  </a:lnTo>
                  <a:close/>
                </a:path>
              </a:pathLst>
            </a:custGeom>
            <a:grp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Tahoma"/>
                <a:ea typeface="+mn-ea"/>
                <a:cs typeface="+mn-cs"/>
              </a:endParaRPr>
            </a:p>
          </p:txBody>
        </p:sp>
        <p:sp>
          <p:nvSpPr>
            <p:cNvPr id="6" name="Oval 46">
              <a:extLst>
                <a:ext uri="{FF2B5EF4-FFF2-40B4-BE49-F238E27FC236}">
                  <a16:creationId xmlns:a16="http://schemas.microsoft.com/office/drawing/2014/main" id="{62CE5797-137D-45B2-B045-B33961B2F11A}"/>
                </a:ext>
              </a:extLst>
            </p:cNvPr>
            <p:cNvSpPr>
              <a:spLocks noChangeAspect="1" noChangeArrowheads="1"/>
            </p:cNvSpPr>
            <p:nvPr/>
          </p:nvSpPr>
          <p:spPr bwMode="blackWhite">
            <a:xfrm>
              <a:off x="2526" y="2110"/>
              <a:ext cx="618" cy="618"/>
            </a:xfrm>
            <a:prstGeom prst="ellipse">
              <a:avLst/>
            </a:prstGeom>
            <a:solidFill>
              <a:srgbClr val="FFFFFF"/>
            </a:solidFill>
            <a:ln w="9525" algn="ctr">
              <a:noFill/>
              <a:round/>
              <a:headEnd/>
              <a:tailEnd/>
            </a:ln>
          </p:spPr>
          <p:txBody>
            <a:bodyPr lIns="72434" tIns="0" rIns="73917" bIns="0" anchor="ctr"/>
            <a:lstStyle/>
            <a:p>
              <a:pPr marL="0" marR="0" lvl="0" indent="0" algn="ctr" defTabSz="1042988" rtl="0" eaLnBrk="1" fontAlgn="base" latinLnBrk="0" hangingPunct="1">
                <a:lnSpc>
                  <a:spcPct val="100000"/>
                </a:lnSpc>
                <a:spcBef>
                  <a:spcPct val="0"/>
                </a:spcBef>
                <a:spcAft>
                  <a:spcPct val="0"/>
                </a:spcAft>
                <a:buClrTx/>
                <a:buSzPct val="90000"/>
                <a:buFontTx/>
                <a:buNone/>
                <a:tabLst/>
                <a:defRPr/>
              </a:pPr>
              <a:endParaRPr kumimoji="0" lang="en-GB" sz="1600" b="0" i="0" u="none" strike="noStrike" kern="0" cap="none" spc="0" normalizeH="0" baseline="0" noProof="0">
                <a:ln>
                  <a:noFill/>
                </a:ln>
                <a:solidFill>
                  <a:srgbClr val="000000"/>
                </a:solidFill>
                <a:effectLst/>
                <a:uLnTx/>
                <a:uFillTx/>
                <a:latin typeface="Tahoma"/>
                <a:ea typeface="+mn-ea"/>
                <a:cs typeface="Arial" charset="0"/>
              </a:endParaRPr>
            </a:p>
          </p:txBody>
        </p:sp>
      </p:grpSp>
      <p:grpSp>
        <p:nvGrpSpPr>
          <p:cNvPr id="12" name="Group 35">
            <a:extLst>
              <a:ext uri="{FF2B5EF4-FFF2-40B4-BE49-F238E27FC236}">
                <a16:creationId xmlns:a16="http://schemas.microsoft.com/office/drawing/2014/main" id="{107A7866-1F0A-4CAE-8903-3BAF3BFDD8C2}"/>
              </a:ext>
            </a:extLst>
          </p:cNvPr>
          <p:cNvGrpSpPr>
            <a:grpSpLocks noChangeAspect="1"/>
          </p:cNvGrpSpPr>
          <p:nvPr/>
        </p:nvGrpSpPr>
        <p:grpSpPr bwMode="auto">
          <a:xfrm rot="612538">
            <a:off x="4255793" y="4073873"/>
            <a:ext cx="2127185" cy="2127185"/>
            <a:chOff x="2341" y="1925"/>
            <a:chExt cx="987" cy="987"/>
          </a:xfrm>
        </p:grpSpPr>
        <p:sp>
          <p:nvSpPr>
            <p:cNvPr id="13" name="Freeform 36">
              <a:extLst>
                <a:ext uri="{FF2B5EF4-FFF2-40B4-BE49-F238E27FC236}">
                  <a16:creationId xmlns:a16="http://schemas.microsoft.com/office/drawing/2014/main" id="{1C1F0F8C-46BF-4B04-92CC-F22E1D5608F8}"/>
                </a:ext>
              </a:extLst>
            </p:cNvPr>
            <p:cNvSpPr>
              <a:spLocks noChangeAspect="1"/>
            </p:cNvSpPr>
            <p:nvPr/>
          </p:nvSpPr>
          <p:spPr bwMode="auto">
            <a:xfrm>
              <a:off x="2341" y="1925"/>
              <a:ext cx="987" cy="987"/>
            </a:xfrm>
            <a:custGeom>
              <a:avLst/>
              <a:gdLst>
                <a:gd name="T0" fmla="*/ 1744 w 739"/>
                <a:gd name="T1" fmla="*/ 669 h 739"/>
                <a:gd name="T2" fmla="*/ 1734 w 739"/>
                <a:gd name="T3" fmla="*/ 637 h 739"/>
                <a:gd name="T4" fmla="*/ 1723 w 739"/>
                <a:gd name="T5" fmla="*/ 597 h 739"/>
                <a:gd name="T6" fmla="*/ 1702 w 739"/>
                <a:gd name="T7" fmla="*/ 541 h 739"/>
                <a:gd name="T8" fmla="*/ 1457 w 739"/>
                <a:gd name="T9" fmla="*/ 521 h 739"/>
                <a:gd name="T10" fmla="*/ 1547 w 739"/>
                <a:gd name="T11" fmla="*/ 292 h 739"/>
                <a:gd name="T12" fmla="*/ 1508 w 739"/>
                <a:gd name="T13" fmla="*/ 254 h 739"/>
                <a:gd name="T14" fmla="*/ 1478 w 739"/>
                <a:gd name="T15" fmla="*/ 224 h 739"/>
                <a:gd name="T16" fmla="*/ 1450 w 739"/>
                <a:gd name="T17" fmla="*/ 198 h 739"/>
                <a:gd name="T18" fmla="*/ 1221 w 739"/>
                <a:gd name="T19" fmla="*/ 291 h 739"/>
                <a:gd name="T20" fmla="*/ 1171 w 739"/>
                <a:gd name="T21" fmla="*/ 267 h 739"/>
                <a:gd name="T22" fmla="*/ 1127 w 739"/>
                <a:gd name="T23" fmla="*/ 28 h 739"/>
                <a:gd name="T24" fmla="*/ 1089 w 739"/>
                <a:gd name="T25" fmla="*/ 16 h 739"/>
                <a:gd name="T26" fmla="*/ 1048 w 739"/>
                <a:gd name="T27" fmla="*/ 7 h 739"/>
                <a:gd name="T28" fmla="*/ 903 w 739"/>
                <a:gd name="T29" fmla="*/ 198 h 739"/>
                <a:gd name="T30" fmla="*/ 873 w 739"/>
                <a:gd name="T31" fmla="*/ 198 h 739"/>
                <a:gd name="T32" fmla="*/ 845 w 739"/>
                <a:gd name="T33" fmla="*/ 198 h 739"/>
                <a:gd name="T34" fmla="*/ 712 w 739"/>
                <a:gd name="T35" fmla="*/ 7 h 739"/>
                <a:gd name="T36" fmla="*/ 653 w 739"/>
                <a:gd name="T37" fmla="*/ 20 h 739"/>
                <a:gd name="T38" fmla="*/ 617 w 739"/>
                <a:gd name="T39" fmla="*/ 31 h 739"/>
                <a:gd name="T40" fmla="*/ 584 w 739"/>
                <a:gd name="T41" fmla="*/ 43 h 739"/>
                <a:gd name="T42" fmla="*/ 546 w 739"/>
                <a:gd name="T43" fmla="*/ 283 h 739"/>
                <a:gd name="T44" fmla="*/ 490 w 739"/>
                <a:gd name="T45" fmla="*/ 314 h 739"/>
                <a:gd name="T46" fmla="*/ 256 w 739"/>
                <a:gd name="T47" fmla="*/ 246 h 739"/>
                <a:gd name="T48" fmla="*/ 206 w 739"/>
                <a:gd name="T49" fmla="*/ 299 h 739"/>
                <a:gd name="T50" fmla="*/ 288 w 739"/>
                <a:gd name="T51" fmla="*/ 526 h 739"/>
                <a:gd name="T52" fmla="*/ 254 w 739"/>
                <a:gd name="T53" fmla="*/ 589 h 739"/>
                <a:gd name="T54" fmla="*/ 21 w 739"/>
                <a:gd name="T55" fmla="*/ 645 h 739"/>
                <a:gd name="T56" fmla="*/ 5 w 739"/>
                <a:gd name="T57" fmla="*/ 717 h 739"/>
                <a:gd name="T58" fmla="*/ 184 w 739"/>
                <a:gd name="T59" fmla="*/ 868 h 739"/>
                <a:gd name="T60" fmla="*/ 186 w 739"/>
                <a:gd name="T61" fmla="*/ 950 h 739"/>
                <a:gd name="T62" fmla="*/ 20 w 739"/>
                <a:gd name="T63" fmla="*/ 1110 h 739"/>
                <a:gd name="T64" fmla="*/ 43 w 739"/>
                <a:gd name="T65" fmla="*/ 1179 h 739"/>
                <a:gd name="T66" fmla="*/ 270 w 739"/>
                <a:gd name="T67" fmla="*/ 1223 h 739"/>
                <a:gd name="T68" fmla="*/ 314 w 739"/>
                <a:gd name="T69" fmla="*/ 1292 h 739"/>
                <a:gd name="T70" fmla="*/ 254 w 739"/>
                <a:gd name="T71" fmla="*/ 1511 h 739"/>
                <a:gd name="T72" fmla="*/ 305 w 739"/>
                <a:gd name="T73" fmla="*/ 1557 h 739"/>
                <a:gd name="T74" fmla="*/ 514 w 739"/>
                <a:gd name="T75" fmla="*/ 1477 h 739"/>
                <a:gd name="T76" fmla="*/ 552 w 739"/>
                <a:gd name="T77" fmla="*/ 1497 h 739"/>
                <a:gd name="T78" fmla="*/ 586 w 739"/>
                <a:gd name="T79" fmla="*/ 1513 h 739"/>
                <a:gd name="T80" fmla="*/ 632 w 739"/>
                <a:gd name="T81" fmla="*/ 1732 h 739"/>
                <a:gd name="T82" fmla="*/ 668 w 739"/>
                <a:gd name="T83" fmla="*/ 1742 h 739"/>
                <a:gd name="T84" fmla="*/ 703 w 739"/>
                <a:gd name="T85" fmla="*/ 1748 h 739"/>
                <a:gd name="T86" fmla="*/ 759 w 739"/>
                <a:gd name="T87" fmla="*/ 1760 h 739"/>
                <a:gd name="T88" fmla="*/ 879 w 739"/>
                <a:gd name="T89" fmla="*/ 1575 h 739"/>
                <a:gd name="T90" fmla="*/ 916 w 739"/>
                <a:gd name="T91" fmla="*/ 1575 h 739"/>
                <a:gd name="T92" fmla="*/ 958 w 739"/>
                <a:gd name="T93" fmla="*/ 1572 h 739"/>
                <a:gd name="T94" fmla="*/ 1102 w 739"/>
                <a:gd name="T95" fmla="*/ 1738 h 739"/>
                <a:gd name="T96" fmla="*/ 1134 w 739"/>
                <a:gd name="T97" fmla="*/ 1731 h 739"/>
                <a:gd name="T98" fmla="*/ 1171 w 739"/>
                <a:gd name="T99" fmla="*/ 1718 h 739"/>
                <a:gd name="T100" fmla="*/ 1207 w 739"/>
                <a:gd name="T101" fmla="*/ 1492 h 739"/>
                <a:gd name="T102" fmla="*/ 1239 w 739"/>
                <a:gd name="T103" fmla="*/ 1472 h 739"/>
                <a:gd name="T104" fmla="*/ 1270 w 739"/>
                <a:gd name="T105" fmla="*/ 1450 h 739"/>
                <a:gd name="T106" fmla="*/ 1472 w 739"/>
                <a:gd name="T107" fmla="*/ 1543 h 739"/>
                <a:gd name="T108" fmla="*/ 1532 w 739"/>
                <a:gd name="T109" fmla="*/ 1484 h 739"/>
                <a:gd name="T110" fmla="*/ 1584 w 739"/>
                <a:gd name="T111" fmla="*/ 1421 h 739"/>
                <a:gd name="T112" fmla="*/ 1489 w 739"/>
                <a:gd name="T113" fmla="*/ 1201 h 739"/>
                <a:gd name="T114" fmla="*/ 1723 w 739"/>
                <a:gd name="T115" fmla="*/ 1158 h 739"/>
                <a:gd name="T116" fmla="*/ 1747 w 739"/>
                <a:gd name="T117" fmla="*/ 1078 h 739"/>
                <a:gd name="T118" fmla="*/ 1760 w 739"/>
                <a:gd name="T119" fmla="*/ 995 h 739"/>
                <a:gd name="T120" fmla="*/ 1561 w 739"/>
                <a:gd name="T121" fmla="*/ 852 h 7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39"/>
                <a:gd name="T184" fmla="*/ 0 h 739"/>
                <a:gd name="T185" fmla="*/ 739 w 739"/>
                <a:gd name="T186" fmla="*/ 739 h 73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39" h="739">
                  <a:moveTo>
                    <a:pt x="654" y="343"/>
                  </a:moveTo>
                  <a:lnTo>
                    <a:pt x="735" y="295"/>
                  </a:lnTo>
                  <a:lnTo>
                    <a:pt x="732" y="281"/>
                  </a:lnTo>
                  <a:lnTo>
                    <a:pt x="731" y="276"/>
                  </a:lnTo>
                  <a:lnTo>
                    <a:pt x="730" y="272"/>
                  </a:lnTo>
                  <a:lnTo>
                    <a:pt x="728" y="267"/>
                  </a:lnTo>
                  <a:lnTo>
                    <a:pt x="727" y="263"/>
                  </a:lnTo>
                  <a:lnTo>
                    <a:pt x="724" y="257"/>
                  </a:lnTo>
                  <a:lnTo>
                    <a:pt x="723" y="251"/>
                  </a:lnTo>
                  <a:lnTo>
                    <a:pt x="721" y="246"/>
                  </a:lnTo>
                  <a:lnTo>
                    <a:pt x="719" y="240"/>
                  </a:lnTo>
                  <a:lnTo>
                    <a:pt x="714" y="227"/>
                  </a:lnTo>
                  <a:lnTo>
                    <a:pt x="619" y="231"/>
                  </a:lnTo>
                  <a:lnTo>
                    <a:pt x="615" y="225"/>
                  </a:lnTo>
                  <a:lnTo>
                    <a:pt x="612" y="219"/>
                  </a:lnTo>
                  <a:lnTo>
                    <a:pt x="608" y="213"/>
                  </a:lnTo>
                  <a:lnTo>
                    <a:pt x="604" y="206"/>
                  </a:lnTo>
                  <a:lnTo>
                    <a:pt x="649" y="123"/>
                  </a:lnTo>
                  <a:lnTo>
                    <a:pt x="640" y="114"/>
                  </a:lnTo>
                  <a:lnTo>
                    <a:pt x="637" y="109"/>
                  </a:lnTo>
                  <a:lnTo>
                    <a:pt x="633" y="106"/>
                  </a:lnTo>
                  <a:lnTo>
                    <a:pt x="629" y="102"/>
                  </a:lnTo>
                  <a:lnTo>
                    <a:pt x="625" y="98"/>
                  </a:lnTo>
                  <a:lnTo>
                    <a:pt x="621" y="94"/>
                  </a:lnTo>
                  <a:lnTo>
                    <a:pt x="617" y="91"/>
                  </a:lnTo>
                  <a:lnTo>
                    <a:pt x="613" y="87"/>
                  </a:lnTo>
                  <a:lnTo>
                    <a:pt x="609" y="83"/>
                  </a:lnTo>
                  <a:lnTo>
                    <a:pt x="598" y="75"/>
                  </a:lnTo>
                  <a:lnTo>
                    <a:pt x="518" y="126"/>
                  </a:lnTo>
                  <a:lnTo>
                    <a:pt x="512" y="122"/>
                  </a:lnTo>
                  <a:lnTo>
                    <a:pt x="506" y="119"/>
                  </a:lnTo>
                  <a:lnTo>
                    <a:pt x="499" y="115"/>
                  </a:lnTo>
                  <a:lnTo>
                    <a:pt x="492" y="112"/>
                  </a:lnTo>
                  <a:lnTo>
                    <a:pt x="490" y="17"/>
                  </a:lnTo>
                  <a:lnTo>
                    <a:pt x="478" y="13"/>
                  </a:lnTo>
                  <a:lnTo>
                    <a:pt x="473" y="12"/>
                  </a:lnTo>
                  <a:lnTo>
                    <a:pt x="467" y="9"/>
                  </a:lnTo>
                  <a:lnTo>
                    <a:pt x="462" y="8"/>
                  </a:lnTo>
                  <a:lnTo>
                    <a:pt x="457" y="7"/>
                  </a:lnTo>
                  <a:lnTo>
                    <a:pt x="452" y="5"/>
                  </a:lnTo>
                  <a:lnTo>
                    <a:pt x="445" y="4"/>
                  </a:lnTo>
                  <a:lnTo>
                    <a:pt x="440" y="3"/>
                  </a:lnTo>
                  <a:lnTo>
                    <a:pt x="435" y="2"/>
                  </a:lnTo>
                  <a:lnTo>
                    <a:pt x="422" y="0"/>
                  </a:lnTo>
                  <a:lnTo>
                    <a:pt x="379" y="83"/>
                  </a:lnTo>
                  <a:lnTo>
                    <a:pt x="375" y="83"/>
                  </a:lnTo>
                  <a:lnTo>
                    <a:pt x="371" y="83"/>
                  </a:lnTo>
                  <a:lnTo>
                    <a:pt x="367" y="83"/>
                  </a:lnTo>
                  <a:lnTo>
                    <a:pt x="363" y="83"/>
                  </a:lnTo>
                  <a:lnTo>
                    <a:pt x="359" y="83"/>
                  </a:lnTo>
                  <a:lnTo>
                    <a:pt x="355" y="83"/>
                  </a:lnTo>
                  <a:lnTo>
                    <a:pt x="351" y="84"/>
                  </a:lnTo>
                  <a:lnTo>
                    <a:pt x="347" y="84"/>
                  </a:lnTo>
                  <a:lnTo>
                    <a:pt x="299" y="3"/>
                  </a:lnTo>
                  <a:lnTo>
                    <a:pt x="285" y="6"/>
                  </a:lnTo>
                  <a:lnTo>
                    <a:pt x="280" y="7"/>
                  </a:lnTo>
                  <a:lnTo>
                    <a:pt x="274" y="8"/>
                  </a:lnTo>
                  <a:lnTo>
                    <a:pt x="269" y="9"/>
                  </a:lnTo>
                  <a:lnTo>
                    <a:pt x="264" y="12"/>
                  </a:lnTo>
                  <a:lnTo>
                    <a:pt x="259" y="13"/>
                  </a:lnTo>
                  <a:lnTo>
                    <a:pt x="254" y="15"/>
                  </a:lnTo>
                  <a:lnTo>
                    <a:pt x="250" y="16"/>
                  </a:lnTo>
                  <a:lnTo>
                    <a:pt x="245" y="18"/>
                  </a:lnTo>
                  <a:lnTo>
                    <a:pt x="232" y="22"/>
                  </a:lnTo>
                  <a:lnTo>
                    <a:pt x="236" y="115"/>
                  </a:lnTo>
                  <a:lnTo>
                    <a:pt x="229" y="119"/>
                  </a:lnTo>
                  <a:lnTo>
                    <a:pt x="221" y="123"/>
                  </a:lnTo>
                  <a:lnTo>
                    <a:pt x="213" y="128"/>
                  </a:lnTo>
                  <a:lnTo>
                    <a:pt x="206" y="132"/>
                  </a:lnTo>
                  <a:lnTo>
                    <a:pt x="125" y="88"/>
                  </a:lnTo>
                  <a:lnTo>
                    <a:pt x="116" y="96"/>
                  </a:lnTo>
                  <a:lnTo>
                    <a:pt x="108" y="103"/>
                  </a:lnTo>
                  <a:lnTo>
                    <a:pt x="100" y="110"/>
                  </a:lnTo>
                  <a:lnTo>
                    <a:pt x="93" y="119"/>
                  </a:lnTo>
                  <a:lnTo>
                    <a:pt x="86" y="126"/>
                  </a:lnTo>
                  <a:lnTo>
                    <a:pt x="77" y="137"/>
                  </a:lnTo>
                  <a:lnTo>
                    <a:pt x="126" y="213"/>
                  </a:lnTo>
                  <a:lnTo>
                    <a:pt x="121" y="221"/>
                  </a:lnTo>
                  <a:lnTo>
                    <a:pt x="116" y="229"/>
                  </a:lnTo>
                  <a:lnTo>
                    <a:pt x="110" y="239"/>
                  </a:lnTo>
                  <a:lnTo>
                    <a:pt x="106" y="247"/>
                  </a:lnTo>
                  <a:lnTo>
                    <a:pt x="17" y="248"/>
                  </a:lnTo>
                  <a:lnTo>
                    <a:pt x="12" y="260"/>
                  </a:lnTo>
                  <a:lnTo>
                    <a:pt x="9" y="271"/>
                  </a:lnTo>
                  <a:lnTo>
                    <a:pt x="7" y="280"/>
                  </a:lnTo>
                  <a:lnTo>
                    <a:pt x="4" y="291"/>
                  </a:lnTo>
                  <a:lnTo>
                    <a:pt x="2" y="301"/>
                  </a:lnTo>
                  <a:lnTo>
                    <a:pt x="0" y="315"/>
                  </a:lnTo>
                  <a:lnTo>
                    <a:pt x="78" y="354"/>
                  </a:lnTo>
                  <a:lnTo>
                    <a:pt x="77" y="365"/>
                  </a:lnTo>
                  <a:lnTo>
                    <a:pt x="77" y="376"/>
                  </a:lnTo>
                  <a:lnTo>
                    <a:pt x="77" y="386"/>
                  </a:lnTo>
                  <a:lnTo>
                    <a:pt x="78" y="398"/>
                  </a:lnTo>
                  <a:lnTo>
                    <a:pt x="3" y="443"/>
                  </a:lnTo>
                  <a:lnTo>
                    <a:pt x="6" y="455"/>
                  </a:lnTo>
                  <a:lnTo>
                    <a:pt x="8" y="466"/>
                  </a:lnTo>
                  <a:lnTo>
                    <a:pt x="11" y="476"/>
                  </a:lnTo>
                  <a:lnTo>
                    <a:pt x="15" y="485"/>
                  </a:lnTo>
                  <a:lnTo>
                    <a:pt x="18" y="495"/>
                  </a:lnTo>
                  <a:lnTo>
                    <a:pt x="22" y="507"/>
                  </a:lnTo>
                  <a:lnTo>
                    <a:pt x="108" y="503"/>
                  </a:lnTo>
                  <a:lnTo>
                    <a:pt x="113" y="514"/>
                  </a:lnTo>
                  <a:lnTo>
                    <a:pt x="120" y="523"/>
                  </a:lnTo>
                  <a:lnTo>
                    <a:pt x="126" y="532"/>
                  </a:lnTo>
                  <a:lnTo>
                    <a:pt x="132" y="542"/>
                  </a:lnTo>
                  <a:lnTo>
                    <a:pt x="89" y="618"/>
                  </a:lnTo>
                  <a:lnTo>
                    <a:pt x="99" y="627"/>
                  </a:lnTo>
                  <a:lnTo>
                    <a:pt x="106" y="634"/>
                  </a:lnTo>
                  <a:lnTo>
                    <a:pt x="113" y="641"/>
                  </a:lnTo>
                  <a:lnTo>
                    <a:pt x="121" y="648"/>
                  </a:lnTo>
                  <a:lnTo>
                    <a:pt x="128" y="654"/>
                  </a:lnTo>
                  <a:lnTo>
                    <a:pt x="138" y="664"/>
                  </a:lnTo>
                  <a:lnTo>
                    <a:pt x="211" y="617"/>
                  </a:lnTo>
                  <a:lnTo>
                    <a:pt x="216" y="620"/>
                  </a:lnTo>
                  <a:lnTo>
                    <a:pt x="221" y="623"/>
                  </a:lnTo>
                  <a:lnTo>
                    <a:pt x="226" y="626"/>
                  </a:lnTo>
                  <a:lnTo>
                    <a:pt x="231" y="628"/>
                  </a:lnTo>
                  <a:lnTo>
                    <a:pt x="235" y="631"/>
                  </a:lnTo>
                  <a:lnTo>
                    <a:pt x="240" y="633"/>
                  </a:lnTo>
                  <a:lnTo>
                    <a:pt x="246" y="635"/>
                  </a:lnTo>
                  <a:lnTo>
                    <a:pt x="251" y="638"/>
                  </a:lnTo>
                  <a:lnTo>
                    <a:pt x="252" y="723"/>
                  </a:lnTo>
                  <a:lnTo>
                    <a:pt x="265" y="727"/>
                  </a:lnTo>
                  <a:lnTo>
                    <a:pt x="271" y="728"/>
                  </a:lnTo>
                  <a:lnTo>
                    <a:pt x="275" y="730"/>
                  </a:lnTo>
                  <a:lnTo>
                    <a:pt x="280" y="731"/>
                  </a:lnTo>
                  <a:lnTo>
                    <a:pt x="285" y="732"/>
                  </a:lnTo>
                  <a:lnTo>
                    <a:pt x="289" y="733"/>
                  </a:lnTo>
                  <a:lnTo>
                    <a:pt x="295" y="734"/>
                  </a:lnTo>
                  <a:lnTo>
                    <a:pt x="300" y="735"/>
                  </a:lnTo>
                  <a:lnTo>
                    <a:pt x="305" y="736"/>
                  </a:lnTo>
                  <a:lnTo>
                    <a:pt x="318" y="739"/>
                  </a:lnTo>
                  <a:lnTo>
                    <a:pt x="358" y="661"/>
                  </a:lnTo>
                  <a:lnTo>
                    <a:pt x="363" y="661"/>
                  </a:lnTo>
                  <a:lnTo>
                    <a:pt x="369" y="661"/>
                  </a:lnTo>
                  <a:lnTo>
                    <a:pt x="375" y="661"/>
                  </a:lnTo>
                  <a:lnTo>
                    <a:pt x="380" y="661"/>
                  </a:lnTo>
                  <a:lnTo>
                    <a:pt x="385" y="661"/>
                  </a:lnTo>
                  <a:lnTo>
                    <a:pt x="391" y="661"/>
                  </a:lnTo>
                  <a:lnTo>
                    <a:pt x="397" y="660"/>
                  </a:lnTo>
                  <a:lnTo>
                    <a:pt x="402" y="660"/>
                  </a:lnTo>
                  <a:lnTo>
                    <a:pt x="447" y="734"/>
                  </a:lnTo>
                  <a:lnTo>
                    <a:pt x="459" y="730"/>
                  </a:lnTo>
                  <a:lnTo>
                    <a:pt x="463" y="729"/>
                  </a:lnTo>
                  <a:lnTo>
                    <a:pt x="468" y="728"/>
                  </a:lnTo>
                  <a:lnTo>
                    <a:pt x="473" y="727"/>
                  </a:lnTo>
                  <a:lnTo>
                    <a:pt x="476" y="726"/>
                  </a:lnTo>
                  <a:lnTo>
                    <a:pt x="481" y="724"/>
                  </a:lnTo>
                  <a:lnTo>
                    <a:pt x="487" y="723"/>
                  </a:lnTo>
                  <a:lnTo>
                    <a:pt x="492" y="721"/>
                  </a:lnTo>
                  <a:lnTo>
                    <a:pt x="499" y="719"/>
                  </a:lnTo>
                  <a:lnTo>
                    <a:pt x="511" y="714"/>
                  </a:lnTo>
                  <a:lnTo>
                    <a:pt x="507" y="626"/>
                  </a:lnTo>
                  <a:lnTo>
                    <a:pt x="511" y="623"/>
                  </a:lnTo>
                  <a:lnTo>
                    <a:pt x="516" y="621"/>
                  </a:lnTo>
                  <a:lnTo>
                    <a:pt x="520" y="618"/>
                  </a:lnTo>
                  <a:lnTo>
                    <a:pt x="525" y="615"/>
                  </a:lnTo>
                  <a:lnTo>
                    <a:pt x="529" y="613"/>
                  </a:lnTo>
                  <a:lnTo>
                    <a:pt x="533" y="609"/>
                  </a:lnTo>
                  <a:lnTo>
                    <a:pt x="537" y="607"/>
                  </a:lnTo>
                  <a:lnTo>
                    <a:pt x="541" y="604"/>
                  </a:lnTo>
                  <a:lnTo>
                    <a:pt x="618" y="648"/>
                  </a:lnTo>
                  <a:lnTo>
                    <a:pt x="629" y="638"/>
                  </a:lnTo>
                  <a:lnTo>
                    <a:pt x="636" y="630"/>
                  </a:lnTo>
                  <a:lnTo>
                    <a:pt x="643" y="623"/>
                  </a:lnTo>
                  <a:lnTo>
                    <a:pt x="651" y="615"/>
                  </a:lnTo>
                  <a:lnTo>
                    <a:pt x="657" y="607"/>
                  </a:lnTo>
                  <a:lnTo>
                    <a:pt x="665" y="597"/>
                  </a:lnTo>
                  <a:lnTo>
                    <a:pt x="616" y="520"/>
                  </a:lnTo>
                  <a:lnTo>
                    <a:pt x="620" y="511"/>
                  </a:lnTo>
                  <a:lnTo>
                    <a:pt x="625" y="504"/>
                  </a:lnTo>
                  <a:lnTo>
                    <a:pt x="628" y="496"/>
                  </a:lnTo>
                  <a:lnTo>
                    <a:pt x="632" y="488"/>
                  </a:lnTo>
                  <a:lnTo>
                    <a:pt x="723" y="486"/>
                  </a:lnTo>
                  <a:lnTo>
                    <a:pt x="728" y="473"/>
                  </a:lnTo>
                  <a:lnTo>
                    <a:pt x="731" y="463"/>
                  </a:lnTo>
                  <a:lnTo>
                    <a:pt x="733" y="452"/>
                  </a:lnTo>
                  <a:lnTo>
                    <a:pt x="735" y="442"/>
                  </a:lnTo>
                  <a:lnTo>
                    <a:pt x="737" y="431"/>
                  </a:lnTo>
                  <a:lnTo>
                    <a:pt x="739" y="418"/>
                  </a:lnTo>
                  <a:lnTo>
                    <a:pt x="656" y="375"/>
                  </a:lnTo>
                  <a:lnTo>
                    <a:pt x="656" y="367"/>
                  </a:lnTo>
                  <a:lnTo>
                    <a:pt x="655" y="358"/>
                  </a:lnTo>
                  <a:lnTo>
                    <a:pt x="655" y="351"/>
                  </a:lnTo>
                  <a:lnTo>
                    <a:pt x="654" y="343"/>
                  </a:lnTo>
                  <a:close/>
                </a:path>
              </a:pathLst>
            </a:custGeom>
            <a:solidFill>
              <a:srgbClr val="BBE0E3">
                <a:lumMod val="50000"/>
              </a:srgbClr>
            </a:solidFill>
            <a:ln w="9525">
              <a:solidFill>
                <a:srgbClr val="BBE0E3">
                  <a:lumMod val="75000"/>
                </a:srgb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Tahoma"/>
                <a:ea typeface="+mn-ea"/>
                <a:cs typeface="+mn-cs"/>
              </a:endParaRPr>
            </a:p>
          </p:txBody>
        </p:sp>
        <p:sp>
          <p:nvSpPr>
            <p:cNvPr id="14" name="Oval 37">
              <a:extLst>
                <a:ext uri="{FF2B5EF4-FFF2-40B4-BE49-F238E27FC236}">
                  <a16:creationId xmlns:a16="http://schemas.microsoft.com/office/drawing/2014/main" id="{352A052D-8AF1-4BC1-8B5B-0EF0F86B9381}"/>
                </a:ext>
              </a:extLst>
            </p:cNvPr>
            <p:cNvSpPr>
              <a:spLocks noChangeAspect="1" noChangeArrowheads="1"/>
            </p:cNvSpPr>
            <p:nvPr/>
          </p:nvSpPr>
          <p:spPr bwMode="blackWhite">
            <a:xfrm>
              <a:off x="2526" y="2110"/>
              <a:ext cx="618" cy="618"/>
            </a:xfrm>
            <a:prstGeom prst="ellipse">
              <a:avLst/>
            </a:prstGeom>
            <a:solidFill>
              <a:srgbClr val="FFFFFF"/>
            </a:solidFill>
            <a:ln w="9525" algn="ctr">
              <a:solidFill>
                <a:srgbClr val="BBE0E3">
                  <a:lumMod val="75000"/>
                </a:srgbClr>
              </a:solidFill>
              <a:round/>
              <a:headEnd/>
              <a:tailEnd/>
            </a:ln>
          </p:spPr>
          <p:txBody>
            <a:bodyPr wrap="none" lIns="72434" tIns="0" rIns="73917" bIns="0" anchor="ctr"/>
            <a:lstStyle/>
            <a:p>
              <a:pPr marL="0" marR="0" lvl="0" indent="0" algn="ctr" defTabSz="1042988" rtl="0" eaLnBrk="1" fontAlgn="base" latinLnBrk="0" hangingPunct="1">
                <a:lnSpc>
                  <a:spcPct val="100000"/>
                </a:lnSpc>
                <a:spcBef>
                  <a:spcPct val="0"/>
                </a:spcBef>
                <a:spcAft>
                  <a:spcPct val="0"/>
                </a:spcAft>
                <a:buClrTx/>
                <a:buSzPct val="90000"/>
                <a:buFontTx/>
                <a:buNone/>
                <a:tabLst/>
                <a:defRPr/>
              </a:pPr>
              <a:endParaRPr kumimoji="0" lang="en-GB" sz="1000" b="0" i="0" u="none" strike="noStrike" kern="0" cap="none" spc="0" normalizeH="0" baseline="0" noProof="0">
                <a:ln>
                  <a:noFill/>
                </a:ln>
                <a:solidFill>
                  <a:srgbClr val="000000"/>
                </a:solidFill>
                <a:effectLst/>
                <a:uLnTx/>
                <a:uFillTx/>
                <a:latin typeface="Tahoma"/>
                <a:ea typeface="+mn-ea"/>
                <a:cs typeface="Arial" charset="0"/>
              </a:endParaRPr>
            </a:p>
          </p:txBody>
        </p:sp>
      </p:grpSp>
      <p:grpSp>
        <p:nvGrpSpPr>
          <p:cNvPr id="15" name="Group 32">
            <a:extLst>
              <a:ext uri="{FF2B5EF4-FFF2-40B4-BE49-F238E27FC236}">
                <a16:creationId xmlns:a16="http://schemas.microsoft.com/office/drawing/2014/main" id="{CEA49291-75BF-42BC-9794-3C329C2ECEBC}"/>
              </a:ext>
            </a:extLst>
          </p:cNvPr>
          <p:cNvGrpSpPr>
            <a:grpSpLocks noChangeAspect="1"/>
          </p:cNvGrpSpPr>
          <p:nvPr/>
        </p:nvGrpSpPr>
        <p:grpSpPr bwMode="auto">
          <a:xfrm>
            <a:off x="5498168" y="1827039"/>
            <a:ext cx="2458714" cy="2458714"/>
            <a:chOff x="2341" y="1925"/>
            <a:chExt cx="987" cy="987"/>
          </a:xfrm>
        </p:grpSpPr>
        <p:sp>
          <p:nvSpPr>
            <p:cNvPr id="16" name="Freeform 33">
              <a:extLst>
                <a:ext uri="{FF2B5EF4-FFF2-40B4-BE49-F238E27FC236}">
                  <a16:creationId xmlns:a16="http://schemas.microsoft.com/office/drawing/2014/main" id="{0ADD007B-FA3F-4469-B159-F3EF6BBE39F4}"/>
                </a:ext>
              </a:extLst>
            </p:cNvPr>
            <p:cNvSpPr>
              <a:spLocks noChangeAspect="1"/>
            </p:cNvSpPr>
            <p:nvPr/>
          </p:nvSpPr>
          <p:spPr bwMode="auto">
            <a:xfrm>
              <a:off x="2341" y="1925"/>
              <a:ext cx="987" cy="987"/>
            </a:xfrm>
            <a:custGeom>
              <a:avLst/>
              <a:gdLst>
                <a:gd name="T0" fmla="*/ 1744 w 739"/>
                <a:gd name="T1" fmla="*/ 669 h 739"/>
                <a:gd name="T2" fmla="*/ 1734 w 739"/>
                <a:gd name="T3" fmla="*/ 637 h 739"/>
                <a:gd name="T4" fmla="*/ 1723 w 739"/>
                <a:gd name="T5" fmla="*/ 597 h 739"/>
                <a:gd name="T6" fmla="*/ 1702 w 739"/>
                <a:gd name="T7" fmla="*/ 541 h 739"/>
                <a:gd name="T8" fmla="*/ 1457 w 739"/>
                <a:gd name="T9" fmla="*/ 521 h 739"/>
                <a:gd name="T10" fmla="*/ 1547 w 739"/>
                <a:gd name="T11" fmla="*/ 292 h 739"/>
                <a:gd name="T12" fmla="*/ 1508 w 739"/>
                <a:gd name="T13" fmla="*/ 254 h 739"/>
                <a:gd name="T14" fmla="*/ 1478 w 739"/>
                <a:gd name="T15" fmla="*/ 224 h 739"/>
                <a:gd name="T16" fmla="*/ 1450 w 739"/>
                <a:gd name="T17" fmla="*/ 198 h 739"/>
                <a:gd name="T18" fmla="*/ 1221 w 739"/>
                <a:gd name="T19" fmla="*/ 291 h 739"/>
                <a:gd name="T20" fmla="*/ 1171 w 739"/>
                <a:gd name="T21" fmla="*/ 267 h 739"/>
                <a:gd name="T22" fmla="*/ 1127 w 739"/>
                <a:gd name="T23" fmla="*/ 28 h 739"/>
                <a:gd name="T24" fmla="*/ 1089 w 739"/>
                <a:gd name="T25" fmla="*/ 16 h 739"/>
                <a:gd name="T26" fmla="*/ 1048 w 739"/>
                <a:gd name="T27" fmla="*/ 7 h 739"/>
                <a:gd name="T28" fmla="*/ 903 w 739"/>
                <a:gd name="T29" fmla="*/ 198 h 739"/>
                <a:gd name="T30" fmla="*/ 873 w 739"/>
                <a:gd name="T31" fmla="*/ 198 h 739"/>
                <a:gd name="T32" fmla="*/ 845 w 739"/>
                <a:gd name="T33" fmla="*/ 198 h 739"/>
                <a:gd name="T34" fmla="*/ 712 w 739"/>
                <a:gd name="T35" fmla="*/ 7 h 739"/>
                <a:gd name="T36" fmla="*/ 653 w 739"/>
                <a:gd name="T37" fmla="*/ 20 h 739"/>
                <a:gd name="T38" fmla="*/ 617 w 739"/>
                <a:gd name="T39" fmla="*/ 31 h 739"/>
                <a:gd name="T40" fmla="*/ 584 w 739"/>
                <a:gd name="T41" fmla="*/ 43 h 739"/>
                <a:gd name="T42" fmla="*/ 546 w 739"/>
                <a:gd name="T43" fmla="*/ 283 h 739"/>
                <a:gd name="T44" fmla="*/ 490 w 739"/>
                <a:gd name="T45" fmla="*/ 314 h 739"/>
                <a:gd name="T46" fmla="*/ 256 w 739"/>
                <a:gd name="T47" fmla="*/ 246 h 739"/>
                <a:gd name="T48" fmla="*/ 206 w 739"/>
                <a:gd name="T49" fmla="*/ 299 h 739"/>
                <a:gd name="T50" fmla="*/ 288 w 739"/>
                <a:gd name="T51" fmla="*/ 526 h 739"/>
                <a:gd name="T52" fmla="*/ 254 w 739"/>
                <a:gd name="T53" fmla="*/ 589 h 739"/>
                <a:gd name="T54" fmla="*/ 21 w 739"/>
                <a:gd name="T55" fmla="*/ 645 h 739"/>
                <a:gd name="T56" fmla="*/ 5 w 739"/>
                <a:gd name="T57" fmla="*/ 717 h 739"/>
                <a:gd name="T58" fmla="*/ 184 w 739"/>
                <a:gd name="T59" fmla="*/ 868 h 739"/>
                <a:gd name="T60" fmla="*/ 186 w 739"/>
                <a:gd name="T61" fmla="*/ 950 h 739"/>
                <a:gd name="T62" fmla="*/ 20 w 739"/>
                <a:gd name="T63" fmla="*/ 1110 h 739"/>
                <a:gd name="T64" fmla="*/ 43 w 739"/>
                <a:gd name="T65" fmla="*/ 1179 h 739"/>
                <a:gd name="T66" fmla="*/ 270 w 739"/>
                <a:gd name="T67" fmla="*/ 1223 h 739"/>
                <a:gd name="T68" fmla="*/ 314 w 739"/>
                <a:gd name="T69" fmla="*/ 1292 h 739"/>
                <a:gd name="T70" fmla="*/ 254 w 739"/>
                <a:gd name="T71" fmla="*/ 1511 h 739"/>
                <a:gd name="T72" fmla="*/ 305 w 739"/>
                <a:gd name="T73" fmla="*/ 1557 h 739"/>
                <a:gd name="T74" fmla="*/ 514 w 739"/>
                <a:gd name="T75" fmla="*/ 1477 h 739"/>
                <a:gd name="T76" fmla="*/ 552 w 739"/>
                <a:gd name="T77" fmla="*/ 1497 h 739"/>
                <a:gd name="T78" fmla="*/ 586 w 739"/>
                <a:gd name="T79" fmla="*/ 1513 h 739"/>
                <a:gd name="T80" fmla="*/ 632 w 739"/>
                <a:gd name="T81" fmla="*/ 1732 h 739"/>
                <a:gd name="T82" fmla="*/ 668 w 739"/>
                <a:gd name="T83" fmla="*/ 1742 h 739"/>
                <a:gd name="T84" fmla="*/ 703 w 739"/>
                <a:gd name="T85" fmla="*/ 1748 h 739"/>
                <a:gd name="T86" fmla="*/ 759 w 739"/>
                <a:gd name="T87" fmla="*/ 1760 h 739"/>
                <a:gd name="T88" fmla="*/ 879 w 739"/>
                <a:gd name="T89" fmla="*/ 1575 h 739"/>
                <a:gd name="T90" fmla="*/ 916 w 739"/>
                <a:gd name="T91" fmla="*/ 1575 h 739"/>
                <a:gd name="T92" fmla="*/ 958 w 739"/>
                <a:gd name="T93" fmla="*/ 1572 h 739"/>
                <a:gd name="T94" fmla="*/ 1102 w 739"/>
                <a:gd name="T95" fmla="*/ 1738 h 739"/>
                <a:gd name="T96" fmla="*/ 1134 w 739"/>
                <a:gd name="T97" fmla="*/ 1731 h 739"/>
                <a:gd name="T98" fmla="*/ 1171 w 739"/>
                <a:gd name="T99" fmla="*/ 1718 h 739"/>
                <a:gd name="T100" fmla="*/ 1207 w 739"/>
                <a:gd name="T101" fmla="*/ 1492 h 739"/>
                <a:gd name="T102" fmla="*/ 1239 w 739"/>
                <a:gd name="T103" fmla="*/ 1472 h 739"/>
                <a:gd name="T104" fmla="*/ 1270 w 739"/>
                <a:gd name="T105" fmla="*/ 1450 h 739"/>
                <a:gd name="T106" fmla="*/ 1472 w 739"/>
                <a:gd name="T107" fmla="*/ 1543 h 739"/>
                <a:gd name="T108" fmla="*/ 1532 w 739"/>
                <a:gd name="T109" fmla="*/ 1484 h 739"/>
                <a:gd name="T110" fmla="*/ 1584 w 739"/>
                <a:gd name="T111" fmla="*/ 1421 h 739"/>
                <a:gd name="T112" fmla="*/ 1489 w 739"/>
                <a:gd name="T113" fmla="*/ 1201 h 739"/>
                <a:gd name="T114" fmla="*/ 1723 w 739"/>
                <a:gd name="T115" fmla="*/ 1158 h 739"/>
                <a:gd name="T116" fmla="*/ 1747 w 739"/>
                <a:gd name="T117" fmla="*/ 1078 h 739"/>
                <a:gd name="T118" fmla="*/ 1760 w 739"/>
                <a:gd name="T119" fmla="*/ 995 h 739"/>
                <a:gd name="T120" fmla="*/ 1561 w 739"/>
                <a:gd name="T121" fmla="*/ 852 h 7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39"/>
                <a:gd name="T184" fmla="*/ 0 h 739"/>
                <a:gd name="T185" fmla="*/ 739 w 739"/>
                <a:gd name="T186" fmla="*/ 739 h 73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39" h="739">
                  <a:moveTo>
                    <a:pt x="654" y="343"/>
                  </a:moveTo>
                  <a:lnTo>
                    <a:pt x="735" y="295"/>
                  </a:lnTo>
                  <a:lnTo>
                    <a:pt x="732" y="281"/>
                  </a:lnTo>
                  <a:lnTo>
                    <a:pt x="731" y="276"/>
                  </a:lnTo>
                  <a:lnTo>
                    <a:pt x="730" y="272"/>
                  </a:lnTo>
                  <a:lnTo>
                    <a:pt x="728" y="267"/>
                  </a:lnTo>
                  <a:lnTo>
                    <a:pt x="727" y="263"/>
                  </a:lnTo>
                  <a:lnTo>
                    <a:pt x="724" y="257"/>
                  </a:lnTo>
                  <a:lnTo>
                    <a:pt x="723" y="251"/>
                  </a:lnTo>
                  <a:lnTo>
                    <a:pt x="721" y="246"/>
                  </a:lnTo>
                  <a:lnTo>
                    <a:pt x="719" y="240"/>
                  </a:lnTo>
                  <a:lnTo>
                    <a:pt x="714" y="227"/>
                  </a:lnTo>
                  <a:lnTo>
                    <a:pt x="619" y="231"/>
                  </a:lnTo>
                  <a:lnTo>
                    <a:pt x="615" y="225"/>
                  </a:lnTo>
                  <a:lnTo>
                    <a:pt x="612" y="219"/>
                  </a:lnTo>
                  <a:lnTo>
                    <a:pt x="608" y="213"/>
                  </a:lnTo>
                  <a:lnTo>
                    <a:pt x="604" y="206"/>
                  </a:lnTo>
                  <a:lnTo>
                    <a:pt x="649" y="123"/>
                  </a:lnTo>
                  <a:lnTo>
                    <a:pt x="640" y="114"/>
                  </a:lnTo>
                  <a:lnTo>
                    <a:pt x="637" y="109"/>
                  </a:lnTo>
                  <a:lnTo>
                    <a:pt x="633" y="106"/>
                  </a:lnTo>
                  <a:lnTo>
                    <a:pt x="629" y="102"/>
                  </a:lnTo>
                  <a:lnTo>
                    <a:pt x="625" y="98"/>
                  </a:lnTo>
                  <a:lnTo>
                    <a:pt x="621" y="94"/>
                  </a:lnTo>
                  <a:lnTo>
                    <a:pt x="617" y="91"/>
                  </a:lnTo>
                  <a:lnTo>
                    <a:pt x="613" y="87"/>
                  </a:lnTo>
                  <a:lnTo>
                    <a:pt x="609" y="83"/>
                  </a:lnTo>
                  <a:lnTo>
                    <a:pt x="598" y="75"/>
                  </a:lnTo>
                  <a:lnTo>
                    <a:pt x="518" y="126"/>
                  </a:lnTo>
                  <a:lnTo>
                    <a:pt x="512" y="122"/>
                  </a:lnTo>
                  <a:lnTo>
                    <a:pt x="506" y="119"/>
                  </a:lnTo>
                  <a:lnTo>
                    <a:pt x="499" y="115"/>
                  </a:lnTo>
                  <a:lnTo>
                    <a:pt x="492" y="112"/>
                  </a:lnTo>
                  <a:lnTo>
                    <a:pt x="490" y="17"/>
                  </a:lnTo>
                  <a:lnTo>
                    <a:pt x="478" y="13"/>
                  </a:lnTo>
                  <a:lnTo>
                    <a:pt x="473" y="12"/>
                  </a:lnTo>
                  <a:lnTo>
                    <a:pt x="467" y="9"/>
                  </a:lnTo>
                  <a:lnTo>
                    <a:pt x="462" y="8"/>
                  </a:lnTo>
                  <a:lnTo>
                    <a:pt x="457" y="7"/>
                  </a:lnTo>
                  <a:lnTo>
                    <a:pt x="452" y="5"/>
                  </a:lnTo>
                  <a:lnTo>
                    <a:pt x="445" y="4"/>
                  </a:lnTo>
                  <a:lnTo>
                    <a:pt x="440" y="3"/>
                  </a:lnTo>
                  <a:lnTo>
                    <a:pt x="435" y="2"/>
                  </a:lnTo>
                  <a:lnTo>
                    <a:pt x="422" y="0"/>
                  </a:lnTo>
                  <a:lnTo>
                    <a:pt x="379" y="83"/>
                  </a:lnTo>
                  <a:lnTo>
                    <a:pt x="375" y="83"/>
                  </a:lnTo>
                  <a:lnTo>
                    <a:pt x="371" y="83"/>
                  </a:lnTo>
                  <a:lnTo>
                    <a:pt x="367" y="83"/>
                  </a:lnTo>
                  <a:lnTo>
                    <a:pt x="363" y="83"/>
                  </a:lnTo>
                  <a:lnTo>
                    <a:pt x="359" y="83"/>
                  </a:lnTo>
                  <a:lnTo>
                    <a:pt x="355" y="83"/>
                  </a:lnTo>
                  <a:lnTo>
                    <a:pt x="351" y="84"/>
                  </a:lnTo>
                  <a:lnTo>
                    <a:pt x="347" y="84"/>
                  </a:lnTo>
                  <a:lnTo>
                    <a:pt x="299" y="3"/>
                  </a:lnTo>
                  <a:lnTo>
                    <a:pt x="285" y="6"/>
                  </a:lnTo>
                  <a:lnTo>
                    <a:pt x="280" y="7"/>
                  </a:lnTo>
                  <a:lnTo>
                    <a:pt x="274" y="8"/>
                  </a:lnTo>
                  <a:lnTo>
                    <a:pt x="269" y="9"/>
                  </a:lnTo>
                  <a:lnTo>
                    <a:pt x="264" y="12"/>
                  </a:lnTo>
                  <a:lnTo>
                    <a:pt x="259" y="13"/>
                  </a:lnTo>
                  <a:lnTo>
                    <a:pt x="254" y="15"/>
                  </a:lnTo>
                  <a:lnTo>
                    <a:pt x="250" y="16"/>
                  </a:lnTo>
                  <a:lnTo>
                    <a:pt x="245" y="18"/>
                  </a:lnTo>
                  <a:lnTo>
                    <a:pt x="232" y="22"/>
                  </a:lnTo>
                  <a:lnTo>
                    <a:pt x="236" y="115"/>
                  </a:lnTo>
                  <a:lnTo>
                    <a:pt x="229" y="119"/>
                  </a:lnTo>
                  <a:lnTo>
                    <a:pt x="221" y="123"/>
                  </a:lnTo>
                  <a:lnTo>
                    <a:pt x="213" y="128"/>
                  </a:lnTo>
                  <a:lnTo>
                    <a:pt x="206" y="132"/>
                  </a:lnTo>
                  <a:lnTo>
                    <a:pt x="125" y="88"/>
                  </a:lnTo>
                  <a:lnTo>
                    <a:pt x="116" y="96"/>
                  </a:lnTo>
                  <a:lnTo>
                    <a:pt x="108" y="103"/>
                  </a:lnTo>
                  <a:lnTo>
                    <a:pt x="100" y="110"/>
                  </a:lnTo>
                  <a:lnTo>
                    <a:pt x="93" y="119"/>
                  </a:lnTo>
                  <a:lnTo>
                    <a:pt x="86" y="126"/>
                  </a:lnTo>
                  <a:lnTo>
                    <a:pt x="77" y="137"/>
                  </a:lnTo>
                  <a:lnTo>
                    <a:pt x="126" y="213"/>
                  </a:lnTo>
                  <a:lnTo>
                    <a:pt x="121" y="221"/>
                  </a:lnTo>
                  <a:lnTo>
                    <a:pt x="116" y="229"/>
                  </a:lnTo>
                  <a:lnTo>
                    <a:pt x="110" y="239"/>
                  </a:lnTo>
                  <a:lnTo>
                    <a:pt x="106" y="247"/>
                  </a:lnTo>
                  <a:lnTo>
                    <a:pt x="17" y="248"/>
                  </a:lnTo>
                  <a:lnTo>
                    <a:pt x="12" y="260"/>
                  </a:lnTo>
                  <a:lnTo>
                    <a:pt x="9" y="271"/>
                  </a:lnTo>
                  <a:lnTo>
                    <a:pt x="7" y="280"/>
                  </a:lnTo>
                  <a:lnTo>
                    <a:pt x="4" y="291"/>
                  </a:lnTo>
                  <a:lnTo>
                    <a:pt x="2" y="301"/>
                  </a:lnTo>
                  <a:lnTo>
                    <a:pt x="0" y="315"/>
                  </a:lnTo>
                  <a:lnTo>
                    <a:pt x="78" y="354"/>
                  </a:lnTo>
                  <a:lnTo>
                    <a:pt x="77" y="365"/>
                  </a:lnTo>
                  <a:lnTo>
                    <a:pt x="77" y="376"/>
                  </a:lnTo>
                  <a:lnTo>
                    <a:pt x="77" y="386"/>
                  </a:lnTo>
                  <a:lnTo>
                    <a:pt x="78" y="398"/>
                  </a:lnTo>
                  <a:lnTo>
                    <a:pt x="3" y="443"/>
                  </a:lnTo>
                  <a:lnTo>
                    <a:pt x="6" y="455"/>
                  </a:lnTo>
                  <a:lnTo>
                    <a:pt x="8" y="466"/>
                  </a:lnTo>
                  <a:lnTo>
                    <a:pt x="11" y="476"/>
                  </a:lnTo>
                  <a:lnTo>
                    <a:pt x="15" y="485"/>
                  </a:lnTo>
                  <a:lnTo>
                    <a:pt x="18" y="495"/>
                  </a:lnTo>
                  <a:lnTo>
                    <a:pt x="22" y="507"/>
                  </a:lnTo>
                  <a:lnTo>
                    <a:pt x="108" y="503"/>
                  </a:lnTo>
                  <a:lnTo>
                    <a:pt x="113" y="514"/>
                  </a:lnTo>
                  <a:lnTo>
                    <a:pt x="120" y="523"/>
                  </a:lnTo>
                  <a:lnTo>
                    <a:pt x="126" y="532"/>
                  </a:lnTo>
                  <a:lnTo>
                    <a:pt x="132" y="542"/>
                  </a:lnTo>
                  <a:lnTo>
                    <a:pt x="89" y="618"/>
                  </a:lnTo>
                  <a:lnTo>
                    <a:pt x="99" y="627"/>
                  </a:lnTo>
                  <a:lnTo>
                    <a:pt x="106" y="634"/>
                  </a:lnTo>
                  <a:lnTo>
                    <a:pt x="113" y="641"/>
                  </a:lnTo>
                  <a:lnTo>
                    <a:pt x="121" y="648"/>
                  </a:lnTo>
                  <a:lnTo>
                    <a:pt x="128" y="654"/>
                  </a:lnTo>
                  <a:lnTo>
                    <a:pt x="138" y="664"/>
                  </a:lnTo>
                  <a:lnTo>
                    <a:pt x="211" y="617"/>
                  </a:lnTo>
                  <a:lnTo>
                    <a:pt x="216" y="620"/>
                  </a:lnTo>
                  <a:lnTo>
                    <a:pt x="221" y="623"/>
                  </a:lnTo>
                  <a:lnTo>
                    <a:pt x="226" y="626"/>
                  </a:lnTo>
                  <a:lnTo>
                    <a:pt x="231" y="628"/>
                  </a:lnTo>
                  <a:lnTo>
                    <a:pt x="235" y="631"/>
                  </a:lnTo>
                  <a:lnTo>
                    <a:pt x="240" y="633"/>
                  </a:lnTo>
                  <a:lnTo>
                    <a:pt x="246" y="635"/>
                  </a:lnTo>
                  <a:lnTo>
                    <a:pt x="251" y="638"/>
                  </a:lnTo>
                  <a:lnTo>
                    <a:pt x="252" y="723"/>
                  </a:lnTo>
                  <a:lnTo>
                    <a:pt x="265" y="727"/>
                  </a:lnTo>
                  <a:lnTo>
                    <a:pt x="271" y="728"/>
                  </a:lnTo>
                  <a:lnTo>
                    <a:pt x="275" y="730"/>
                  </a:lnTo>
                  <a:lnTo>
                    <a:pt x="280" y="731"/>
                  </a:lnTo>
                  <a:lnTo>
                    <a:pt x="285" y="732"/>
                  </a:lnTo>
                  <a:lnTo>
                    <a:pt x="289" y="733"/>
                  </a:lnTo>
                  <a:lnTo>
                    <a:pt x="295" y="734"/>
                  </a:lnTo>
                  <a:lnTo>
                    <a:pt x="300" y="735"/>
                  </a:lnTo>
                  <a:lnTo>
                    <a:pt x="305" y="736"/>
                  </a:lnTo>
                  <a:lnTo>
                    <a:pt x="318" y="739"/>
                  </a:lnTo>
                  <a:lnTo>
                    <a:pt x="358" y="661"/>
                  </a:lnTo>
                  <a:lnTo>
                    <a:pt x="363" y="661"/>
                  </a:lnTo>
                  <a:lnTo>
                    <a:pt x="369" y="661"/>
                  </a:lnTo>
                  <a:lnTo>
                    <a:pt x="375" y="661"/>
                  </a:lnTo>
                  <a:lnTo>
                    <a:pt x="380" y="661"/>
                  </a:lnTo>
                  <a:lnTo>
                    <a:pt x="385" y="661"/>
                  </a:lnTo>
                  <a:lnTo>
                    <a:pt x="391" y="661"/>
                  </a:lnTo>
                  <a:lnTo>
                    <a:pt x="397" y="660"/>
                  </a:lnTo>
                  <a:lnTo>
                    <a:pt x="402" y="660"/>
                  </a:lnTo>
                  <a:lnTo>
                    <a:pt x="447" y="734"/>
                  </a:lnTo>
                  <a:lnTo>
                    <a:pt x="459" y="730"/>
                  </a:lnTo>
                  <a:lnTo>
                    <a:pt x="463" y="729"/>
                  </a:lnTo>
                  <a:lnTo>
                    <a:pt x="468" y="728"/>
                  </a:lnTo>
                  <a:lnTo>
                    <a:pt x="473" y="727"/>
                  </a:lnTo>
                  <a:lnTo>
                    <a:pt x="476" y="726"/>
                  </a:lnTo>
                  <a:lnTo>
                    <a:pt x="481" y="724"/>
                  </a:lnTo>
                  <a:lnTo>
                    <a:pt x="487" y="723"/>
                  </a:lnTo>
                  <a:lnTo>
                    <a:pt x="492" y="721"/>
                  </a:lnTo>
                  <a:lnTo>
                    <a:pt x="499" y="719"/>
                  </a:lnTo>
                  <a:lnTo>
                    <a:pt x="511" y="714"/>
                  </a:lnTo>
                  <a:lnTo>
                    <a:pt x="507" y="626"/>
                  </a:lnTo>
                  <a:lnTo>
                    <a:pt x="511" y="623"/>
                  </a:lnTo>
                  <a:lnTo>
                    <a:pt x="516" y="621"/>
                  </a:lnTo>
                  <a:lnTo>
                    <a:pt x="520" y="618"/>
                  </a:lnTo>
                  <a:lnTo>
                    <a:pt x="525" y="615"/>
                  </a:lnTo>
                  <a:lnTo>
                    <a:pt x="529" y="613"/>
                  </a:lnTo>
                  <a:lnTo>
                    <a:pt x="533" y="609"/>
                  </a:lnTo>
                  <a:lnTo>
                    <a:pt x="537" y="607"/>
                  </a:lnTo>
                  <a:lnTo>
                    <a:pt x="541" y="604"/>
                  </a:lnTo>
                  <a:lnTo>
                    <a:pt x="618" y="648"/>
                  </a:lnTo>
                  <a:lnTo>
                    <a:pt x="629" y="638"/>
                  </a:lnTo>
                  <a:lnTo>
                    <a:pt x="636" y="630"/>
                  </a:lnTo>
                  <a:lnTo>
                    <a:pt x="643" y="623"/>
                  </a:lnTo>
                  <a:lnTo>
                    <a:pt x="651" y="615"/>
                  </a:lnTo>
                  <a:lnTo>
                    <a:pt x="657" y="607"/>
                  </a:lnTo>
                  <a:lnTo>
                    <a:pt x="665" y="597"/>
                  </a:lnTo>
                  <a:lnTo>
                    <a:pt x="616" y="520"/>
                  </a:lnTo>
                  <a:lnTo>
                    <a:pt x="620" y="511"/>
                  </a:lnTo>
                  <a:lnTo>
                    <a:pt x="625" y="504"/>
                  </a:lnTo>
                  <a:lnTo>
                    <a:pt x="628" y="496"/>
                  </a:lnTo>
                  <a:lnTo>
                    <a:pt x="632" y="488"/>
                  </a:lnTo>
                  <a:lnTo>
                    <a:pt x="723" y="486"/>
                  </a:lnTo>
                  <a:lnTo>
                    <a:pt x="728" y="473"/>
                  </a:lnTo>
                  <a:lnTo>
                    <a:pt x="731" y="463"/>
                  </a:lnTo>
                  <a:lnTo>
                    <a:pt x="733" y="452"/>
                  </a:lnTo>
                  <a:lnTo>
                    <a:pt x="735" y="442"/>
                  </a:lnTo>
                  <a:lnTo>
                    <a:pt x="737" y="431"/>
                  </a:lnTo>
                  <a:lnTo>
                    <a:pt x="739" y="418"/>
                  </a:lnTo>
                  <a:lnTo>
                    <a:pt x="656" y="375"/>
                  </a:lnTo>
                  <a:lnTo>
                    <a:pt x="656" y="367"/>
                  </a:lnTo>
                  <a:lnTo>
                    <a:pt x="655" y="358"/>
                  </a:lnTo>
                  <a:lnTo>
                    <a:pt x="655" y="351"/>
                  </a:lnTo>
                  <a:lnTo>
                    <a:pt x="654" y="343"/>
                  </a:lnTo>
                  <a:close/>
                </a:path>
              </a:pathLst>
            </a:custGeom>
            <a:solidFill>
              <a:srgbClr val="333399"/>
            </a:solidFill>
            <a:ln w="9525">
              <a:solidFill>
                <a:srgbClr val="3333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Tahoma"/>
                <a:ea typeface="+mn-ea"/>
                <a:cs typeface="+mn-cs"/>
              </a:endParaRPr>
            </a:p>
          </p:txBody>
        </p:sp>
        <p:sp>
          <p:nvSpPr>
            <p:cNvPr id="17" name="Oval 34">
              <a:extLst>
                <a:ext uri="{FF2B5EF4-FFF2-40B4-BE49-F238E27FC236}">
                  <a16:creationId xmlns:a16="http://schemas.microsoft.com/office/drawing/2014/main" id="{2F77BF43-50BC-4592-B32E-524401CFE9BB}"/>
                </a:ext>
              </a:extLst>
            </p:cNvPr>
            <p:cNvSpPr>
              <a:spLocks noChangeAspect="1" noChangeArrowheads="1"/>
            </p:cNvSpPr>
            <p:nvPr/>
          </p:nvSpPr>
          <p:spPr bwMode="blackWhite">
            <a:xfrm>
              <a:off x="2526" y="2110"/>
              <a:ext cx="618" cy="618"/>
            </a:xfrm>
            <a:prstGeom prst="ellipse">
              <a:avLst/>
            </a:prstGeom>
            <a:solidFill>
              <a:srgbClr val="FFFFFF"/>
            </a:solidFill>
            <a:ln w="9525" algn="ctr">
              <a:solidFill>
                <a:srgbClr val="333399"/>
              </a:solidFill>
              <a:round/>
              <a:headEnd/>
              <a:tailEnd/>
            </a:ln>
          </p:spPr>
          <p:txBody>
            <a:bodyPr lIns="72434" tIns="0" rIns="73917" bIns="0" anchor="ctr"/>
            <a:lstStyle/>
            <a:p>
              <a:pPr marL="0" marR="0" lvl="0" indent="0" algn="ctr" defTabSz="1042988" rtl="0" eaLnBrk="1" fontAlgn="base" latinLnBrk="0" hangingPunct="1">
                <a:lnSpc>
                  <a:spcPct val="100000"/>
                </a:lnSpc>
                <a:spcBef>
                  <a:spcPct val="0"/>
                </a:spcBef>
                <a:spcAft>
                  <a:spcPct val="0"/>
                </a:spcAft>
                <a:buClrTx/>
                <a:buSzPct val="90000"/>
                <a:buFontTx/>
                <a:buNone/>
                <a:tabLst/>
                <a:defRPr/>
              </a:pPr>
              <a:endParaRPr kumimoji="0" lang="en-GB" sz="1000" b="0" i="0" u="none" strike="noStrike" kern="0" cap="none" spc="0" normalizeH="0" baseline="0" noProof="0">
                <a:ln>
                  <a:noFill/>
                </a:ln>
                <a:solidFill>
                  <a:srgbClr val="000000"/>
                </a:solidFill>
                <a:effectLst/>
                <a:uLnTx/>
                <a:uFillTx/>
                <a:latin typeface="Tahoma"/>
                <a:ea typeface="+mn-ea"/>
                <a:cs typeface="Arial" charset="0"/>
              </a:endParaRPr>
            </a:p>
          </p:txBody>
        </p:sp>
      </p:grpSp>
      <p:grpSp>
        <p:nvGrpSpPr>
          <p:cNvPr id="18" name="Group 44">
            <a:extLst>
              <a:ext uri="{FF2B5EF4-FFF2-40B4-BE49-F238E27FC236}">
                <a16:creationId xmlns:a16="http://schemas.microsoft.com/office/drawing/2014/main" id="{D29D7580-D0EA-451D-B52A-B519407AB9B2}"/>
              </a:ext>
            </a:extLst>
          </p:cNvPr>
          <p:cNvGrpSpPr>
            <a:grpSpLocks noChangeAspect="1"/>
          </p:cNvGrpSpPr>
          <p:nvPr/>
        </p:nvGrpSpPr>
        <p:grpSpPr bwMode="auto">
          <a:xfrm>
            <a:off x="7498520" y="3436574"/>
            <a:ext cx="2475590" cy="2475590"/>
            <a:chOff x="2341" y="1925"/>
            <a:chExt cx="987" cy="987"/>
          </a:xfrm>
          <a:solidFill>
            <a:srgbClr val="BBE0E3">
              <a:lumMod val="90000"/>
            </a:srgbClr>
          </a:solidFill>
        </p:grpSpPr>
        <p:sp>
          <p:nvSpPr>
            <p:cNvPr id="19" name="Freeform 45">
              <a:extLst>
                <a:ext uri="{FF2B5EF4-FFF2-40B4-BE49-F238E27FC236}">
                  <a16:creationId xmlns:a16="http://schemas.microsoft.com/office/drawing/2014/main" id="{A9E74338-3341-41B1-BBE2-C850B6860449}"/>
                </a:ext>
              </a:extLst>
            </p:cNvPr>
            <p:cNvSpPr>
              <a:spLocks noChangeAspect="1"/>
            </p:cNvSpPr>
            <p:nvPr/>
          </p:nvSpPr>
          <p:spPr bwMode="auto">
            <a:xfrm>
              <a:off x="2341" y="1925"/>
              <a:ext cx="987" cy="987"/>
            </a:xfrm>
            <a:custGeom>
              <a:avLst/>
              <a:gdLst>
                <a:gd name="T0" fmla="*/ 1744 w 739"/>
                <a:gd name="T1" fmla="*/ 669 h 739"/>
                <a:gd name="T2" fmla="*/ 1734 w 739"/>
                <a:gd name="T3" fmla="*/ 637 h 739"/>
                <a:gd name="T4" fmla="*/ 1723 w 739"/>
                <a:gd name="T5" fmla="*/ 597 h 739"/>
                <a:gd name="T6" fmla="*/ 1702 w 739"/>
                <a:gd name="T7" fmla="*/ 541 h 739"/>
                <a:gd name="T8" fmla="*/ 1457 w 739"/>
                <a:gd name="T9" fmla="*/ 521 h 739"/>
                <a:gd name="T10" fmla="*/ 1547 w 739"/>
                <a:gd name="T11" fmla="*/ 292 h 739"/>
                <a:gd name="T12" fmla="*/ 1508 w 739"/>
                <a:gd name="T13" fmla="*/ 254 h 739"/>
                <a:gd name="T14" fmla="*/ 1478 w 739"/>
                <a:gd name="T15" fmla="*/ 224 h 739"/>
                <a:gd name="T16" fmla="*/ 1450 w 739"/>
                <a:gd name="T17" fmla="*/ 198 h 739"/>
                <a:gd name="T18" fmla="*/ 1221 w 739"/>
                <a:gd name="T19" fmla="*/ 291 h 739"/>
                <a:gd name="T20" fmla="*/ 1171 w 739"/>
                <a:gd name="T21" fmla="*/ 267 h 739"/>
                <a:gd name="T22" fmla="*/ 1127 w 739"/>
                <a:gd name="T23" fmla="*/ 28 h 739"/>
                <a:gd name="T24" fmla="*/ 1089 w 739"/>
                <a:gd name="T25" fmla="*/ 16 h 739"/>
                <a:gd name="T26" fmla="*/ 1048 w 739"/>
                <a:gd name="T27" fmla="*/ 7 h 739"/>
                <a:gd name="T28" fmla="*/ 903 w 739"/>
                <a:gd name="T29" fmla="*/ 198 h 739"/>
                <a:gd name="T30" fmla="*/ 873 w 739"/>
                <a:gd name="T31" fmla="*/ 198 h 739"/>
                <a:gd name="T32" fmla="*/ 845 w 739"/>
                <a:gd name="T33" fmla="*/ 198 h 739"/>
                <a:gd name="T34" fmla="*/ 712 w 739"/>
                <a:gd name="T35" fmla="*/ 7 h 739"/>
                <a:gd name="T36" fmla="*/ 653 w 739"/>
                <a:gd name="T37" fmla="*/ 20 h 739"/>
                <a:gd name="T38" fmla="*/ 617 w 739"/>
                <a:gd name="T39" fmla="*/ 31 h 739"/>
                <a:gd name="T40" fmla="*/ 584 w 739"/>
                <a:gd name="T41" fmla="*/ 43 h 739"/>
                <a:gd name="T42" fmla="*/ 546 w 739"/>
                <a:gd name="T43" fmla="*/ 283 h 739"/>
                <a:gd name="T44" fmla="*/ 490 w 739"/>
                <a:gd name="T45" fmla="*/ 314 h 739"/>
                <a:gd name="T46" fmla="*/ 256 w 739"/>
                <a:gd name="T47" fmla="*/ 246 h 739"/>
                <a:gd name="T48" fmla="*/ 206 w 739"/>
                <a:gd name="T49" fmla="*/ 299 h 739"/>
                <a:gd name="T50" fmla="*/ 288 w 739"/>
                <a:gd name="T51" fmla="*/ 526 h 739"/>
                <a:gd name="T52" fmla="*/ 254 w 739"/>
                <a:gd name="T53" fmla="*/ 589 h 739"/>
                <a:gd name="T54" fmla="*/ 21 w 739"/>
                <a:gd name="T55" fmla="*/ 645 h 739"/>
                <a:gd name="T56" fmla="*/ 5 w 739"/>
                <a:gd name="T57" fmla="*/ 717 h 739"/>
                <a:gd name="T58" fmla="*/ 184 w 739"/>
                <a:gd name="T59" fmla="*/ 868 h 739"/>
                <a:gd name="T60" fmla="*/ 186 w 739"/>
                <a:gd name="T61" fmla="*/ 950 h 739"/>
                <a:gd name="T62" fmla="*/ 20 w 739"/>
                <a:gd name="T63" fmla="*/ 1110 h 739"/>
                <a:gd name="T64" fmla="*/ 43 w 739"/>
                <a:gd name="T65" fmla="*/ 1179 h 739"/>
                <a:gd name="T66" fmla="*/ 270 w 739"/>
                <a:gd name="T67" fmla="*/ 1223 h 739"/>
                <a:gd name="T68" fmla="*/ 314 w 739"/>
                <a:gd name="T69" fmla="*/ 1292 h 739"/>
                <a:gd name="T70" fmla="*/ 254 w 739"/>
                <a:gd name="T71" fmla="*/ 1511 h 739"/>
                <a:gd name="T72" fmla="*/ 305 w 739"/>
                <a:gd name="T73" fmla="*/ 1557 h 739"/>
                <a:gd name="T74" fmla="*/ 514 w 739"/>
                <a:gd name="T75" fmla="*/ 1477 h 739"/>
                <a:gd name="T76" fmla="*/ 552 w 739"/>
                <a:gd name="T77" fmla="*/ 1497 h 739"/>
                <a:gd name="T78" fmla="*/ 586 w 739"/>
                <a:gd name="T79" fmla="*/ 1513 h 739"/>
                <a:gd name="T80" fmla="*/ 632 w 739"/>
                <a:gd name="T81" fmla="*/ 1732 h 739"/>
                <a:gd name="T82" fmla="*/ 668 w 739"/>
                <a:gd name="T83" fmla="*/ 1742 h 739"/>
                <a:gd name="T84" fmla="*/ 703 w 739"/>
                <a:gd name="T85" fmla="*/ 1748 h 739"/>
                <a:gd name="T86" fmla="*/ 759 w 739"/>
                <a:gd name="T87" fmla="*/ 1760 h 739"/>
                <a:gd name="T88" fmla="*/ 879 w 739"/>
                <a:gd name="T89" fmla="*/ 1575 h 739"/>
                <a:gd name="T90" fmla="*/ 916 w 739"/>
                <a:gd name="T91" fmla="*/ 1575 h 739"/>
                <a:gd name="T92" fmla="*/ 958 w 739"/>
                <a:gd name="T93" fmla="*/ 1572 h 739"/>
                <a:gd name="T94" fmla="*/ 1102 w 739"/>
                <a:gd name="T95" fmla="*/ 1738 h 739"/>
                <a:gd name="T96" fmla="*/ 1134 w 739"/>
                <a:gd name="T97" fmla="*/ 1731 h 739"/>
                <a:gd name="T98" fmla="*/ 1171 w 739"/>
                <a:gd name="T99" fmla="*/ 1718 h 739"/>
                <a:gd name="T100" fmla="*/ 1207 w 739"/>
                <a:gd name="T101" fmla="*/ 1492 h 739"/>
                <a:gd name="T102" fmla="*/ 1239 w 739"/>
                <a:gd name="T103" fmla="*/ 1472 h 739"/>
                <a:gd name="T104" fmla="*/ 1270 w 739"/>
                <a:gd name="T105" fmla="*/ 1450 h 739"/>
                <a:gd name="T106" fmla="*/ 1472 w 739"/>
                <a:gd name="T107" fmla="*/ 1543 h 739"/>
                <a:gd name="T108" fmla="*/ 1532 w 739"/>
                <a:gd name="T109" fmla="*/ 1484 h 739"/>
                <a:gd name="T110" fmla="*/ 1584 w 739"/>
                <a:gd name="T111" fmla="*/ 1421 h 739"/>
                <a:gd name="T112" fmla="*/ 1489 w 739"/>
                <a:gd name="T113" fmla="*/ 1201 h 739"/>
                <a:gd name="T114" fmla="*/ 1723 w 739"/>
                <a:gd name="T115" fmla="*/ 1158 h 739"/>
                <a:gd name="T116" fmla="*/ 1747 w 739"/>
                <a:gd name="T117" fmla="*/ 1078 h 739"/>
                <a:gd name="T118" fmla="*/ 1760 w 739"/>
                <a:gd name="T119" fmla="*/ 995 h 739"/>
                <a:gd name="T120" fmla="*/ 1561 w 739"/>
                <a:gd name="T121" fmla="*/ 852 h 7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39"/>
                <a:gd name="T184" fmla="*/ 0 h 739"/>
                <a:gd name="T185" fmla="*/ 739 w 739"/>
                <a:gd name="T186" fmla="*/ 739 h 73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39" h="739">
                  <a:moveTo>
                    <a:pt x="654" y="343"/>
                  </a:moveTo>
                  <a:lnTo>
                    <a:pt x="735" y="295"/>
                  </a:lnTo>
                  <a:lnTo>
                    <a:pt x="732" y="281"/>
                  </a:lnTo>
                  <a:lnTo>
                    <a:pt x="731" y="276"/>
                  </a:lnTo>
                  <a:lnTo>
                    <a:pt x="730" y="272"/>
                  </a:lnTo>
                  <a:lnTo>
                    <a:pt x="728" y="267"/>
                  </a:lnTo>
                  <a:lnTo>
                    <a:pt x="727" y="263"/>
                  </a:lnTo>
                  <a:lnTo>
                    <a:pt x="724" y="257"/>
                  </a:lnTo>
                  <a:lnTo>
                    <a:pt x="723" y="251"/>
                  </a:lnTo>
                  <a:lnTo>
                    <a:pt x="721" y="246"/>
                  </a:lnTo>
                  <a:lnTo>
                    <a:pt x="719" y="240"/>
                  </a:lnTo>
                  <a:lnTo>
                    <a:pt x="714" y="227"/>
                  </a:lnTo>
                  <a:lnTo>
                    <a:pt x="619" y="231"/>
                  </a:lnTo>
                  <a:lnTo>
                    <a:pt x="615" y="225"/>
                  </a:lnTo>
                  <a:lnTo>
                    <a:pt x="612" y="219"/>
                  </a:lnTo>
                  <a:lnTo>
                    <a:pt x="608" y="213"/>
                  </a:lnTo>
                  <a:lnTo>
                    <a:pt x="604" y="206"/>
                  </a:lnTo>
                  <a:lnTo>
                    <a:pt x="649" y="123"/>
                  </a:lnTo>
                  <a:lnTo>
                    <a:pt x="640" y="114"/>
                  </a:lnTo>
                  <a:lnTo>
                    <a:pt x="637" y="109"/>
                  </a:lnTo>
                  <a:lnTo>
                    <a:pt x="633" y="106"/>
                  </a:lnTo>
                  <a:lnTo>
                    <a:pt x="629" y="102"/>
                  </a:lnTo>
                  <a:lnTo>
                    <a:pt x="625" y="98"/>
                  </a:lnTo>
                  <a:lnTo>
                    <a:pt x="621" y="94"/>
                  </a:lnTo>
                  <a:lnTo>
                    <a:pt x="617" y="91"/>
                  </a:lnTo>
                  <a:lnTo>
                    <a:pt x="613" y="87"/>
                  </a:lnTo>
                  <a:lnTo>
                    <a:pt x="609" y="83"/>
                  </a:lnTo>
                  <a:lnTo>
                    <a:pt x="598" y="75"/>
                  </a:lnTo>
                  <a:lnTo>
                    <a:pt x="518" y="126"/>
                  </a:lnTo>
                  <a:lnTo>
                    <a:pt x="512" y="122"/>
                  </a:lnTo>
                  <a:lnTo>
                    <a:pt x="506" y="119"/>
                  </a:lnTo>
                  <a:lnTo>
                    <a:pt x="499" y="115"/>
                  </a:lnTo>
                  <a:lnTo>
                    <a:pt x="492" y="112"/>
                  </a:lnTo>
                  <a:lnTo>
                    <a:pt x="490" y="17"/>
                  </a:lnTo>
                  <a:lnTo>
                    <a:pt x="478" y="13"/>
                  </a:lnTo>
                  <a:lnTo>
                    <a:pt x="473" y="12"/>
                  </a:lnTo>
                  <a:lnTo>
                    <a:pt x="467" y="9"/>
                  </a:lnTo>
                  <a:lnTo>
                    <a:pt x="462" y="8"/>
                  </a:lnTo>
                  <a:lnTo>
                    <a:pt x="457" y="7"/>
                  </a:lnTo>
                  <a:lnTo>
                    <a:pt x="452" y="5"/>
                  </a:lnTo>
                  <a:lnTo>
                    <a:pt x="445" y="4"/>
                  </a:lnTo>
                  <a:lnTo>
                    <a:pt x="440" y="3"/>
                  </a:lnTo>
                  <a:lnTo>
                    <a:pt x="435" y="2"/>
                  </a:lnTo>
                  <a:lnTo>
                    <a:pt x="422" y="0"/>
                  </a:lnTo>
                  <a:lnTo>
                    <a:pt x="379" y="83"/>
                  </a:lnTo>
                  <a:lnTo>
                    <a:pt x="375" y="83"/>
                  </a:lnTo>
                  <a:lnTo>
                    <a:pt x="371" y="83"/>
                  </a:lnTo>
                  <a:lnTo>
                    <a:pt x="367" y="83"/>
                  </a:lnTo>
                  <a:lnTo>
                    <a:pt x="363" y="83"/>
                  </a:lnTo>
                  <a:lnTo>
                    <a:pt x="359" y="83"/>
                  </a:lnTo>
                  <a:lnTo>
                    <a:pt x="355" y="83"/>
                  </a:lnTo>
                  <a:lnTo>
                    <a:pt x="351" y="84"/>
                  </a:lnTo>
                  <a:lnTo>
                    <a:pt x="347" y="84"/>
                  </a:lnTo>
                  <a:lnTo>
                    <a:pt x="299" y="3"/>
                  </a:lnTo>
                  <a:lnTo>
                    <a:pt x="285" y="6"/>
                  </a:lnTo>
                  <a:lnTo>
                    <a:pt x="280" y="7"/>
                  </a:lnTo>
                  <a:lnTo>
                    <a:pt x="274" y="8"/>
                  </a:lnTo>
                  <a:lnTo>
                    <a:pt x="269" y="9"/>
                  </a:lnTo>
                  <a:lnTo>
                    <a:pt x="264" y="12"/>
                  </a:lnTo>
                  <a:lnTo>
                    <a:pt x="259" y="13"/>
                  </a:lnTo>
                  <a:lnTo>
                    <a:pt x="254" y="15"/>
                  </a:lnTo>
                  <a:lnTo>
                    <a:pt x="250" y="16"/>
                  </a:lnTo>
                  <a:lnTo>
                    <a:pt x="245" y="18"/>
                  </a:lnTo>
                  <a:lnTo>
                    <a:pt x="232" y="22"/>
                  </a:lnTo>
                  <a:lnTo>
                    <a:pt x="236" y="115"/>
                  </a:lnTo>
                  <a:lnTo>
                    <a:pt x="229" y="119"/>
                  </a:lnTo>
                  <a:lnTo>
                    <a:pt x="221" y="123"/>
                  </a:lnTo>
                  <a:lnTo>
                    <a:pt x="213" y="128"/>
                  </a:lnTo>
                  <a:lnTo>
                    <a:pt x="206" y="132"/>
                  </a:lnTo>
                  <a:lnTo>
                    <a:pt x="125" y="88"/>
                  </a:lnTo>
                  <a:lnTo>
                    <a:pt x="116" y="96"/>
                  </a:lnTo>
                  <a:lnTo>
                    <a:pt x="108" y="103"/>
                  </a:lnTo>
                  <a:lnTo>
                    <a:pt x="100" y="110"/>
                  </a:lnTo>
                  <a:lnTo>
                    <a:pt x="93" y="119"/>
                  </a:lnTo>
                  <a:lnTo>
                    <a:pt x="86" y="126"/>
                  </a:lnTo>
                  <a:lnTo>
                    <a:pt x="77" y="137"/>
                  </a:lnTo>
                  <a:lnTo>
                    <a:pt x="126" y="213"/>
                  </a:lnTo>
                  <a:lnTo>
                    <a:pt x="121" y="221"/>
                  </a:lnTo>
                  <a:lnTo>
                    <a:pt x="116" y="229"/>
                  </a:lnTo>
                  <a:lnTo>
                    <a:pt x="110" y="239"/>
                  </a:lnTo>
                  <a:lnTo>
                    <a:pt x="106" y="247"/>
                  </a:lnTo>
                  <a:lnTo>
                    <a:pt x="17" y="248"/>
                  </a:lnTo>
                  <a:lnTo>
                    <a:pt x="12" y="260"/>
                  </a:lnTo>
                  <a:lnTo>
                    <a:pt x="9" y="271"/>
                  </a:lnTo>
                  <a:lnTo>
                    <a:pt x="7" y="280"/>
                  </a:lnTo>
                  <a:lnTo>
                    <a:pt x="4" y="291"/>
                  </a:lnTo>
                  <a:lnTo>
                    <a:pt x="2" y="301"/>
                  </a:lnTo>
                  <a:lnTo>
                    <a:pt x="0" y="315"/>
                  </a:lnTo>
                  <a:lnTo>
                    <a:pt x="78" y="354"/>
                  </a:lnTo>
                  <a:lnTo>
                    <a:pt x="77" y="365"/>
                  </a:lnTo>
                  <a:lnTo>
                    <a:pt x="77" y="376"/>
                  </a:lnTo>
                  <a:lnTo>
                    <a:pt x="77" y="386"/>
                  </a:lnTo>
                  <a:lnTo>
                    <a:pt x="78" y="398"/>
                  </a:lnTo>
                  <a:lnTo>
                    <a:pt x="3" y="443"/>
                  </a:lnTo>
                  <a:lnTo>
                    <a:pt x="6" y="455"/>
                  </a:lnTo>
                  <a:lnTo>
                    <a:pt x="8" y="466"/>
                  </a:lnTo>
                  <a:lnTo>
                    <a:pt x="11" y="476"/>
                  </a:lnTo>
                  <a:lnTo>
                    <a:pt x="15" y="485"/>
                  </a:lnTo>
                  <a:lnTo>
                    <a:pt x="18" y="495"/>
                  </a:lnTo>
                  <a:lnTo>
                    <a:pt x="22" y="507"/>
                  </a:lnTo>
                  <a:lnTo>
                    <a:pt x="108" y="503"/>
                  </a:lnTo>
                  <a:lnTo>
                    <a:pt x="113" y="514"/>
                  </a:lnTo>
                  <a:lnTo>
                    <a:pt x="120" y="523"/>
                  </a:lnTo>
                  <a:lnTo>
                    <a:pt x="126" y="532"/>
                  </a:lnTo>
                  <a:lnTo>
                    <a:pt x="132" y="542"/>
                  </a:lnTo>
                  <a:lnTo>
                    <a:pt x="89" y="618"/>
                  </a:lnTo>
                  <a:lnTo>
                    <a:pt x="99" y="627"/>
                  </a:lnTo>
                  <a:lnTo>
                    <a:pt x="106" y="634"/>
                  </a:lnTo>
                  <a:lnTo>
                    <a:pt x="113" y="641"/>
                  </a:lnTo>
                  <a:lnTo>
                    <a:pt x="121" y="648"/>
                  </a:lnTo>
                  <a:lnTo>
                    <a:pt x="128" y="654"/>
                  </a:lnTo>
                  <a:lnTo>
                    <a:pt x="138" y="664"/>
                  </a:lnTo>
                  <a:lnTo>
                    <a:pt x="211" y="617"/>
                  </a:lnTo>
                  <a:lnTo>
                    <a:pt x="216" y="620"/>
                  </a:lnTo>
                  <a:lnTo>
                    <a:pt x="221" y="623"/>
                  </a:lnTo>
                  <a:lnTo>
                    <a:pt x="226" y="626"/>
                  </a:lnTo>
                  <a:lnTo>
                    <a:pt x="231" y="628"/>
                  </a:lnTo>
                  <a:lnTo>
                    <a:pt x="235" y="631"/>
                  </a:lnTo>
                  <a:lnTo>
                    <a:pt x="240" y="633"/>
                  </a:lnTo>
                  <a:lnTo>
                    <a:pt x="246" y="635"/>
                  </a:lnTo>
                  <a:lnTo>
                    <a:pt x="251" y="638"/>
                  </a:lnTo>
                  <a:lnTo>
                    <a:pt x="252" y="723"/>
                  </a:lnTo>
                  <a:lnTo>
                    <a:pt x="265" y="727"/>
                  </a:lnTo>
                  <a:lnTo>
                    <a:pt x="271" y="728"/>
                  </a:lnTo>
                  <a:lnTo>
                    <a:pt x="275" y="730"/>
                  </a:lnTo>
                  <a:lnTo>
                    <a:pt x="280" y="731"/>
                  </a:lnTo>
                  <a:lnTo>
                    <a:pt x="285" y="732"/>
                  </a:lnTo>
                  <a:lnTo>
                    <a:pt x="289" y="733"/>
                  </a:lnTo>
                  <a:lnTo>
                    <a:pt x="295" y="734"/>
                  </a:lnTo>
                  <a:lnTo>
                    <a:pt x="300" y="735"/>
                  </a:lnTo>
                  <a:lnTo>
                    <a:pt x="305" y="736"/>
                  </a:lnTo>
                  <a:lnTo>
                    <a:pt x="318" y="739"/>
                  </a:lnTo>
                  <a:lnTo>
                    <a:pt x="358" y="661"/>
                  </a:lnTo>
                  <a:lnTo>
                    <a:pt x="363" y="661"/>
                  </a:lnTo>
                  <a:lnTo>
                    <a:pt x="369" y="661"/>
                  </a:lnTo>
                  <a:lnTo>
                    <a:pt x="375" y="661"/>
                  </a:lnTo>
                  <a:lnTo>
                    <a:pt x="380" y="661"/>
                  </a:lnTo>
                  <a:lnTo>
                    <a:pt x="385" y="661"/>
                  </a:lnTo>
                  <a:lnTo>
                    <a:pt x="391" y="661"/>
                  </a:lnTo>
                  <a:lnTo>
                    <a:pt x="397" y="660"/>
                  </a:lnTo>
                  <a:lnTo>
                    <a:pt x="402" y="660"/>
                  </a:lnTo>
                  <a:lnTo>
                    <a:pt x="447" y="734"/>
                  </a:lnTo>
                  <a:lnTo>
                    <a:pt x="459" y="730"/>
                  </a:lnTo>
                  <a:lnTo>
                    <a:pt x="463" y="729"/>
                  </a:lnTo>
                  <a:lnTo>
                    <a:pt x="468" y="728"/>
                  </a:lnTo>
                  <a:lnTo>
                    <a:pt x="473" y="727"/>
                  </a:lnTo>
                  <a:lnTo>
                    <a:pt x="476" y="726"/>
                  </a:lnTo>
                  <a:lnTo>
                    <a:pt x="481" y="724"/>
                  </a:lnTo>
                  <a:lnTo>
                    <a:pt x="487" y="723"/>
                  </a:lnTo>
                  <a:lnTo>
                    <a:pt x="492" y="721"/>
                  </a:lnTo>
                  <a:lnTo>
                    <a:pt x="499" y="719"/>
                  </a:lnTo>
                  <a:lnTo>
                    <a:pt x="511" y="714"/>
                  </a:lnTo>
                  <a:lnTo>
                    <a:pt x="507" y="626"/>
                  </a:lnTo>
                  <a:lnTo>
                    <a:pt x="511" y="623"/>
                  </a:lnTo>
                  <a:lnTo>
                    <a:pt x="516" y="621"/>
                  </a:lnTo>
                  <a:lnTo>
                    <a:pt x="520" y="618"/>
                  </a:lnTo>
                  <a:lnTo>
                    <a:pt x="525" y="615"/>
                  </a:lnTo>
                  <a:lnTo>
                    <a:pt x="529" y="613"/>
                  </a:lnTo>
                  <a:lnTo>
                    <a:pt x="533" y="609"/>
                  </a:lnTo>
                  <a:lnTo>
                    <a:pt x="537" y="607"/>
                  </a:lnTo>
                  <a:lnTo>
                    <a:pt x="541" y="604"/>
                  </a:lnTo>
                  <a:lnTo>
                    <a:pt x="618" y="648"/>
                  </a:lnTo>
                  <a:lnTo>
                    <a:pt x="629" y="638"/>
                  </a:lnTo>
                  <a:lnTo>
                    <a:pt x="636" y="630"/>
                  </a:lnTo>
                  <a:lnTo>
                    <a:pt x="643" y="623"/>
                  </a:lnTo>
                  <a:lnTo>
                    <a:pt x="651" y="615"/>
                  </a:lnTo>
                  <a:lnTo>
                    <a:pt x="657" y="607"/>
                  </a:lnTo>
                  <a:lnTo>
                    <a:pt x="665" y="597"/>
                  </a:lnTo>
                  <a:lnTo>
                    <a:pt x="616" y="520"/>
                  </a:lnTo>
                  <a:lnTo>
                    <a:pt x="620" y="511"/>
                  </a:lnTo>
                  <a:lnTo>
                    <a:pt x="625" y="504"/>
                  </a:lnTo>
                  <a:lnTo>
                    <a:pt x="628" y="496"/>
                  </a:lnTo>
                  <a:lnTo>
                    <a:pt x="632" y="488"/>
                  </a:lnTo>
                  <a:lnTo>
                    <a:pt x="723" y="486"/>
                  </a:lnTo>
                  <a:lnTo>
                    <a:pt x="728" y="473"/>
                  </a:lnTo>
                  <a:lnTo>
                    <a:pt x="731" y="463"/>
                  </a:lnTo>
                  <a:lnTo>
                    <a:pt x="733" y="452"/>
                  </a:lnTo>
                  <a:lnTo>
                    <a:pt x="735" y="442"/>
                  </a:lnTo>
                  <a:lnTo>
                    <a:pt x="737" y="431"/>
                  </a:lnTo>
                  <a:lnTo>
                    <a:pt x="739" y="418"/>
                  </a:lnTo>
                  <a:lnTo>
                    <a:pt x="656" y="375"/>
                  </a:lnTo>
                  <a:lnTo>
                    <a:pt x="656" y="367"/>
                  </a:lnTo>
                  <a:lnTo>
                    <a:pt x="655" y="358"/>
                  </a:lnTo>
                  <a:lnTo>
                    <a:pt x="655" y="351"/>
                  </a:lnTo>
                  <a:lnTo>
                    <a:pt x="654" y="343"/>
                  </a:lnTo>
                  <a:close/>
                </a:path>
              </a:pathLst>
            </a:custGeom>
            <a:grp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Tahoma"/>
                <a:ea typeface="+mn-ea"/>
                <a:cs typeface="+mn-cs"/>
              </a:endParaRPr>
            </a:p>
          </p:txBody>
        </p:sp>
        <p:sp>
          <p:nvSpPr>
            <p:cNvPr id="20" name="Oval 46">
              <a:extLst>
                <a:ext uri="{FF2B5EF4-FFF2-40B4-BE49-F238E27FC236}">
                  <a16:creationId xmlns:a16="http://schemas.microsoft.com/office/drawing/2014/main" id="{5FDBA1CE-1F71-45FE-8C92-2709D50F457F}"/>
                </a:ext>
              </a:extLst>
            </p:cNvPr>
            <p:cNvSpPr>
              <a:spLocks noChangeAspect="1" noChangeArrowheads="1"/>
            </p:cNvSpPr>
            <p:nvPr/>
          </p:nvSpPr>
          <p:spPr bwMode="blackWhite">
            <a:xfrm>
              <a:off x="2526" y="2110"/>
              <a:ext cx="618" cy="618"/>
            </a:xfrm>
            <a:prstGeom prst="ellipse">
              <a:avLst/>
            </a:prstGeom>
            <a:solidFill>
              <a:srgbClr val="FFFFFF"/>
            </a:solidFill>
            <a:ln w="9525" algn="ctr">
              <a:noFill/>
              <a:round/>
              <a:headEnd/>
              <a:tailEnd/>
            </a:ln>
          </p:spPr>
          <p:txBody>
            <a:bodyPr lIns="72434" tIns="0" rIns="73917" bIns="0" anchor="ctr"/>
            <a:lstStyle/>
            <a:p>
              <a:pPr marL="0" marR="0" lvl="0" indent="0" algn="ctr" defTabSz="1042988" rtl="0" eaLnBrk="1" fontAlgn="base" latinLnBrk="0" hangingPunct="1">
                <a:lnSpc>
                  <a:spcPct val="100000"/>
                </a:lnSpc>
                <a:spcBef>
                  <a:spcPct val="0"/>
                </a:spcBef>
                <a:spcAft>
                  <a:spcPct val="0"/>
                </a:spcAft>
                <a:buClrTx/>
                <a:buSzPct val="90000"/>
                <a:buFontTx/>
                <a:buNone/>
                <a:tabLst/>
                <a:defRPr/>
              </a:pPr>
              <a:endParaRPr kumimoji="0" lang="en-GB" sz="1600" b="0" i="0" u="none" strike="noStrike" kern="0" cap="none" spc="0" normalizeH="0" baseline="0" noProof="0">
                <a:ln>
                  <a:noFill/>
                </a:ln>
                <a:solidFill>
                  <a:srgbClr val="000000"/>
                </a:solidFill>
                <a:effectLst/>
                <a:uLnTx/>
                <a:uFillTx/>
                <a:latin typeface="Tahoma"/>
                <a:ea typeface="+mn-ea"/>
                <a:cs typeface="Arial" charset="0"/>
              </a:endParaRPr>
            </a:p>
          </p:txBody>
        </p:sp>
      </p:grpSp>
      <p:sp>
        <p:nvSpPr>
          <p:cNvPr id="22" name="TextBox 21">
            <a:extLst>
              <a:ext uri="{FF2B5EF4-FFF2-40B4-BE49-F238E27FC236}">
                <a16:creationId xmlns:a16="http://schemas.microsoft.com/office/drawing/2014/main" id="{8E4930E5-3051-4DE9-8751-C7DE7CC2DAE6}"/>
              </a:ext>
            </a:extLst>
          </p:cNvPr>
          <p:cNvSpPr txBox="1"/>
          <p:nvPr/>
        </p:nvSpPr>
        <p:spPr>
          <a:xfrm>
            <a:off x="3037778" y="2746216"/>
            <a:ext cx="1503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At Least 60 mins </a:t>
            </a:r>
          </a:p>
        </p:txBody>
      </p:sp>
      <p:sp>
        <p:nvSpPr>
          <p:cNvPr id="23" name="TextBox 22">
            <a:extLst>
              <a:ext uri="{FF2B5EF4-FFF2-40B4-BE49-F238E27FC236}">
                <a16:creationId xmlns:a16="http://schemas.microsoft.com/office/drawing/2014/main" id="{5CBBF3F8-A5A8-442E-8E1D-EAB282DF0907}"/>
              </a:ext>
            </a:extLst>
          </p:cNvPr>
          <p:cNvSpPr txBox="1"/>
          <p:nvPr/>
        </p:nvSpPr>
        <p:spPr>
          <a:xfrm>
            <a:off x="4682507" y="4829908"/>
            <a:ext cx="12765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Regular </a:t>
            </a:r>
          </a:p>
        </p:txBody>
      </p:sp>
      <p:sp>
        <p:nvSpPr>
          <p:cNvPr id="24" name="TextBox 23">
            <a:extLst>
              <a:ext uri="{FF2B5EF4-FFF2-40B4-BE49-F238E27FC236}">
                <a16:creationId xmlns:a16="http://schemas.microsoft.com/office/drawing/2014/main" id="{ACD1905F-C648-4527-BA51-83C6BDB4DF48}"/>
              </a:ext>
            </a:extLst>
          </p:cNvPr>
          <p:cNvSpPr txBox="1"/>
          <p:nvPr/>
        </p:nvSpPr>
        <p:spPr>
          <a:xfrm>
            <a:off x="5959021" y="2746216"/>
            <a:ext cx="15394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At least monthly </a:t>
            </a:r>
          </a:p>
        </p:txBody>
      </p:sp>
      <p:sp>
        <p:nvSpPr>
          <p:cNvPr id="25" name="TextBox 24">
            <a:extLst>
              <a:ext uri="{FF2B5EF4-FFF2-40B4-BE49-F238E27FC236}">
                <a16:creationId xmlns:a16="http://schemas.microsoft.com/office/drawing/2014/main" id="{AC0E790E-3510-47A5-AD93-CE27C6B16D97}"/>
              </a:ext>
            </a:extLst>
          </p:cNvPr>
          <p:cNvSpPr txBox="1"/>
          <p:nvPr/>
        </p:nvSpPr>
        <p:spPr>
          <a:xfrm>
            <a:off x="8062274" y="4177735"/>
            <a:ext cx="13861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Weekly would be better</a:t>
            </a:r>
          </a:p>
        </p:txBody>
      </p:sp>
    </p:spTree>
    <p:extLst>
      <p:ext uri="{BB962C8B-B14F-4D97-AF65-F5344CB8AC3E}">
        <p14:creationId xmlns:p14="http://schemas.microsoft.com/office/powerpoint/2010/main" val="304366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77F27C7-3C5E-425D-B0AB-B50C87517663}"/>
              </a:ext>
            </a:extLst>
          </p:cNvPr>
          <p:cNvGraphicFramePr>
            <a:graphicFrameLocks noGrp="1"/>
          </p:cNvGraphicFramePr>
          <p:nvPr>
            <p:ph sz="half" idx="1"/>
          </p:nvPr>
        </p:nvGraphicFramePr>
        <p:xfrm>
          <a:off x="793596" y="3081922"/>
          <a:ext cx="4792579" cy="3455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5">
            <a:extLst>
              <a:ext uri="{FF2B5EF4-FFF2-40B4-BE49-F238E27FC236}">
                <a16:creationId xmlns:a16="http://schemas.microsoft.com/office/drawing/2014/main" id="{477AE07E-CEAD-47E1-B48B-61C8131932C4}"/>
              </a:ext>
            </a:extLst>
          </p:cNvPr>
          <p:cNvGraphicFramePr>
            <a:graphicFrameLocks noGrp="1"/>
          </p:cNvGraphicFramePr>
          <p:nvPr>
            <p:ph sz="half" idx="2"/>
          </p:nvPr>
        </p:nvGraphicFramePr>
        <p:xfrm>
          <a:off x="6051396" y="3081922"/>
          <a:ext cx="5911516" cy="34559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itle 3">
            <a:extLst>
              <a:ext uri="{FF2B5EF4-FFF2-40B4-BE49-F238E27FC236}">
                <a16:creationId xmlns:a16="http://schemas.microsoft.com/office/drawing/2014/main" id="{C37CB6A5-106F-41C6-9C1F-AB5EB75C2F0B}"/>
              </a:ext>
            </a:extLst>
          </p:cNvPr>
          <p:cNvSpPr>
            <a:spLocks noGrp="1"/>
          </p:cNvSpPr>
          <p:nvPr>
            <p:ph type="title"/>
          </p:nvPr>
        </p:nvSpPr>
        <p:spPr/>
        <p:txBody>
          <a:bodyPr/>
          <a:lstStyle/>
          <a:p>
            <a:r>
              <a:rPr lang="en-US"/>
              <a:t>Effective clinical and peer supervision is </a:t>
            </a:r>
            <a:br>
              <a:rPr lang="en-US"/>
            </a:br>
            <a:r>
              <a:rPr lang="en-US"/>
              <a:t>based on the following ten characteristics</a:t>
            </a:r>
            <a:endParaRPr lang="en-GB"/>
          </a:p>
        </p:txBody>
      </p:sp>
    </p:spTree>
    <p:extLst>
      <p:ext uri="{BB962C8B-B14F-4D97-AF65-F5344CB8AC3E}">
        <p14:creationId xmlns:p14="http://schemas.microsoft.com/office/powerpoint/2010/main" val="2728436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E10686-CEC5-4D26-BD89-E42CEAF2784B}"/>
              </a:ext>
            </a:extLst>
          </p:cNvPr>
          <p:cNvSpPr>
            <a:spLocks noGrp="1"/>
          </p:cNvSpPr>
          <p:nvPr>
            <p:ph type="ctrTitle"/>
          </p:nvPr>
        </p:nvSpPr>
        <p:spPr>
          <a:xfrm>
            <a:off x="359508" y="1294299"/>
            <a:ext cx="11472985" cy="1018655"/>
          </a:xfrm>
        </p:spPr>
        <p:txBody>
          <a:bodyPr>
            <a:normAutofit/>
          </a:bodyPr>
          <a:lstStyle/>
          <a:p>
            <a:r>
              <a:rPr lang="en-GB"/>
              <a:t>What good looks like locally</a:t>
            </a:r>
          </a:p>
        </p:txBody>
      </p:sp>
      <p:sp>
        <p:nvSpPr>
          <p:cNvPr id="6" name="Subtitle 5">
            <a:extLst>
              <a:ext uri="{FF2B5EF4-FFF2-40B4-BE49-F238E27FC236}">
                <a16:creationId xmlns:a16="http://schemas.microsoft.com/office/drawing/2014/main" id="{E0E210A6-E8CF-4A63-82A4-5E4A331D0EB0}"/>
              </a:ext>
            </a:extLst>
          </p:cNvPr>
          <p:cNvSpPr>
            <a:spLocks noGrp="1"/>
          </p:cNvSpPr>
          <p:nvPr>
            <p:ph type="subTitle" idx="1"/>
          </p:nvPr>
        </p:nvSpPr>
        <p:spPr>
          <a:xfrm>
            <a:off x="511435" y="3632399"/>
            <a:ext cx="9144000" cy="1110517"/>
          </a:xfrm>
        </p:spPr>
        <p:txBody>
          <a:bodyPr>
            <a:normAutofit fontScale="92500"/>
          </a:bodyPr>
          <a:lstStyle/>
          <a:p>
            <a:pPr lvl="0"/>
            <a:r>
              <a:rPr lang="en-GB" sz="3400">
                <a:effectLst/>
                <a:latin typeface="Arial" panose="020B0604020202020204" pitchFamily="34" charset="0"/>
                <a:ea typeface="Times New Roman" panose="02020603050405020304" pitchFamily="18" charset="0"/>
                <a:cs typeface="Arial" panose="020B0604020202020204" pitchFamily="34" charset="0"/>
              </a:rPr>
              <a:t>Sharon </a:t>
            </a:r>
            <a:r>
              <a:rPr lang="en-GB" sz="3400">
                <a:effectLst/>
                <a:latin typeface="Arial" panose="020B0604020202020204" pitchFamily="34" charset="0"/>
                <a:ea typeface="MS Mincho" panose="02020609040205080304" pitchFamily="49" charset="-128"/>
                <a:cs typeface="Arial" panose="020B0604020202020204" pitchFamily="34" charset="0"/>
              </a:rPr>
              <a:t>Gradwell, Assistant Director for AHPs,</a:t>
            </a:r>
            <a:r>
              <a:rPr lang="en-GB" sz="3400">
                <a:effectLst/>
                <a:latin typeface="Arial" panose="020B0604020202020204" pitchFamily="34" charset="0"/>
                <a:ea typeface="Arial" panose="020B0604020202020204" pitchFamily="34" charset="0"/>
                <a:cs typeface="Arial" panose="020B0604020202020204" pitchFamily="34" charset="0"/>
              </a:rPr>
              <a:t> </a:t>
            </a:r>
            <a:r>
              <a:rPr lang="en-GB" sz="3400">
                <a:effectLst/>
                <a:latin typeface="Arial" panose="020B0604020202020204" pitchFamily="34" charset="0"/>
                <a:ea typeface="MS Mincho" panose="02020609040205080304" pitchFamily="49" charset="-128"/>
                <a:cs typeface="Arial" panose="020B0604020202020204" pitchFamily="34" charset="0"/>
              </a:rPr>
              <a:t>Kent Community Health NHS Foundation Trust</a:t>
            </a:r>
            <a:endParaRPr lang="en-GB" sz="340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4200" b="1" i="0" u="none" strike="noStrike" kern="1200" cap="none" spc="0" normalizeH="0" baseline="0" noProof="0">
              <a:ln>
                <a:noFill/>
              </a:ln>
              <a:solidFill>
                <a:srgbClr val="005EB8"/>
              </a:solidFill>
              <a:effectLst/>
              <a:uLnTx/>
              <a:uFillTx/>
              <a:ea typeface="+mn-ea"/>
              <a:cs typeface="+mn-cs"/>
            </a:endParaRPr>
          </a:p>
          <a:p>
            <a:endParaRPr lang="en-GB"/>
          </a:p>
        </p:txBody>
      </p:sp>
      <p:pic>
        <p:nvPicPr>
          <p:cNvPr id="2" name="Picture 1" descr="Decorative - man holding tray with different types of foods">
            <a:extLst>
              <a:ext uri="{FF2B5EF4-FFF2-40B4-BE49-F238E27FC236}">
                <a16:creationId xmlns:a16="http://schemas.microsoft.com/office/drawing/2014/main" id="{91B146B3-12DF-D14E-5BCD-6878F439986B}"/>
              </a:ext>
            </a:extLst>
          </p:cNvPr>
          <p:cNvPicPr>
            <a:picLocks noChangeAspect="1"/>
          </p:cNvPicPr>
          <p:nvPr/>
        </p:nvPicPr>
        <p:blipFill>
          <a:blip r:embed="rId2"/>
          <a:stretch>
            <a:fillRect/>
          </a:stretch>
        </p:blipFill>
        <p:spPr>
          <a:xfrm>
            <a:off x="10075493" y="1889242"/>
            <a:ext cx="2116508" cy="3898830"/>
          </a:xfrm>
          <a:prstGeom prst="rect">
            <a:avLst/>
          </a:prstGeom>
        </p:spPr>
      </p:pic>
    </p:spTree>
    <p:extLst>
      <p:ext uri="{BB962C8B-B14F-4D97-AF65-F5344CB8AC3E}">
        <p14:creationId xmlns:p14="http://schemas.microsoft.com/office/powerpoint/2010/main" val="3305327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DF0D68-6AF9-45A1-8B47-82271D068BB1}"/>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graphicFrame>
        <p:nvGraphicFramePr>
          <p:cNvPr id="7" name="Content Placeholder 6">
            <a:extLst>
              <a:ext uri="{FF2B5EF4-FFF2-40B4-BE49-F238E27FC236}">
                <a16:creationId xmlns:a16="http://schemas.microsoft.com/office/drawing/2014/main" id="{457BC483-322F-45B6-8142-216CC683978E}"/>
              </a:ext>
            </a:extLst>
          </p:cNvPr>
          <p:cNvGraphicFramePr>
            <a:graphicFrameLocks noGrp="1"/>
          </p:cNvGraphicFramePr>
          <p:nvPr>
            <p:ph idx="1"/>
            <p:extLst>
              <p:ext uri="{D42A27DB-BD31-4B8C-83A1-F6EECF244321}">
                <p14:modId xmlns:p14="http://schemas.microsoft.com/office/powerpoint/2010/main" val="611653770"/>
              </p:ext>
            </p:extLst>
          </p:nvPr>
        </p:nvGraphicFramePr>
        <p:xfrm>
          <a:off x="823866" y="652019"/>
          <a:ext cx="10454386" cy="4888701"/>
        </p:xfrm>
        <a:graphic>
          <a:graphicData uri="http://schemas.openxmlformats.org/drawingml/2006/table">
            <a:tbl>
              <a:tblPr firstRow="1" bandRow="1">
                <a:tableStyleId>{5C22544A-7EE6-4342-B048-85BDC9FD1C3A}</a:tableStyleId>
              </a:tblPr>
              <a:tblGrid>
                <a:gridCol w="852887">
                  <a:extLst>
                    <a:ext uri="{9D8B030D-6E8A-4147-A177-3AD203B41FA5}">
                      <a16:colId xmlns:a16="http://schemas.microsoft.com/office/drawing/2014/main" val="1493893187"/>
                    </a:ext>
                  </a:extLst>
                </a:gridCol>
                <a:gridCol w="9601499">
                  <a:extLst>
                    <a:ext uri="{9D8B030D-6E8A-4147-A177-3AD203B41FA5}">
                      <a16:colId xmlns:a16="http://schemas.microsoft.com/office/drawing/2014/main" val="1978972984"/>
                    </a:ext>
                  </a:extLst>
                </a:gridCol>
              </a:tblGrid>
              <a:tr h="418337">
                <a:tc gridSpan="2">
                  <a:txBody>
                    <a:bodyPr/>
                    <a:lstStyle/>
                    <a:p>
                      <a:pPr algn="ctr"/>
                      <a:r>
                        <a:rPr lang="en-US" sz="1600">
                          <a:solidFill>
                            <a:schemeClr val="bg2">
                              <a:lumMod val="10000"/>
                            </a:schemeClr>
                          </a:solidFill>
                        </a:rPr>
                        <a:t>Agenda</a:t>
                      </a:r>
                      <a:endParaRPr lang="en-GB" sz="1600">
                        <a:solidFill>
                          <a:schemeClr val="bg2">
                            <a:lumMod val="10000"/>
                          </a:schemeClr>
                        </a:solidFill>
                      </a:endParaRPr>
                    </a:p>
                  </a:txBody>
                  <a:tcPr marL="121920" marR="121920" marT="60960" marB="60960"/>
                </a:tc>
                <a:tc hMerge="1">
                  <a:txBody>
                    <a:bodyPr/>
                    <a:lstStyle/>
                    <a:p>
                      <a:r>
                        <a:rPr lang="en-US" sz="1050"/>
                        <a:t>Agenda</a:t>
                      </a:r>
                      <a:endParaRPr lang="en-GB"/>
                    </a:p>
                  </a:txBody>
                  <a:tcPr/>
                </a:tc>
                <a:extLst>
                  <a:ext uri="{0D108BD9-81ED-4DB2-BD59-A6C34878D82A}">
                    <a16:rowId xmlns:a16="http://schemas.microsoft.com/office/drawing/2014/main" val="1230751904"/>
                  </a:ext>
                </a:extLst>
              </a:tr>
              <a:tr h="557784">
                <a:tc>
                  <a:txBody>
                    <a:bodyPr/>
                    <a:lstStyle/>
                    <a:p>
                      <a:r>
                        <a:rPr lang="en-GB" sz="1200" b="1">
                          <a:solidFill>
                            <a:schemeClr val="bg2">
                              <a:lumMod val="10000"/>
                            </a:schemeClr>
                          </a:solidFill>
                        </a:rPr>
                        <a:t>12:30</a:t>
                      </a:r>
                    </a:p>
                  </a:txBody>
                  <a:tcPr marL="121920" marR="121920" marT="60960" marB="60960"/>
                </a:tc>
                <a:tc>
                  <a:txBody>
                    <a:bodyPr/>
                    <a:lstStyle/>
                    <a:p>
                      <a:r>
                        <a:rPr lang="en-GB" sz="1200" b="1" kern="1200">
                          <a:solidFill>
                            <a:schemeClr val="bg2">
                              <a:lumMod val="10000"/>
                            </a:schemeClr>
                          </a:solidFill>
                          <a:effectLst/>
                          <a:latin typeface="+mn-lt"/>
                          <a:ea typeface="+mn-ea"/>
                          <a:cs typeface="+mn-cs"/>
                        </a:rPr>
                        <a:t>Introduction and overview </a:t>
                      </a:r>
                    </a:p>
                    <a:p>
                      <a:r>
                        <a:rPr lang="en-GB" sz="1200" b="0" kern="1200">
                          <a:solidFill>
                            <a:schemeClr val="bg2">
                              <a:lumMod val="10000"/>
                            </a:schemeClr>
                          </a:solidFill>
                          <a:effectLst/>
                          <a:latin typeface="+mn-lt"/>
                          <a:ea typeface="+mn-ea"/>
                          <a:cs typeface="+mn-cs"/>
                        </a:rPr>
                        <a:t>Gaby Ford, AHP Clinical Fellow, National AHP Support Workforce Programme, Health Education England</a:t>
                      </a:r>
                      <a:r>
                        <a:rPr lang="en-GB" sz="1200" b="1" kern="1200">
                          <a:solidFill>
                            <a:schemeClr val="bg2">
                              <a:lumMod val="10000"/>
                            </a:schemeClr>
                          </a:solidFill>
                          <a:effectLst/>
                          <a:latin typeface="+mn-lt"/>
                          <a:ea typeface="+mn-ea"/>
                          <a:cs typeface="+mn-cs"/>
                        </a:rPr>
                        <a:t> </a:t>
                      </a:r>
                      <a:r>
                        <a:rPr lang="en-GB" sz="1200" kern="1200">
                          <a:solidFill>
                            <a:schemeClr val="bg2">
                              <a:lumMod val="10000"/>
                            </a:schemeClr>
                          </a:solidFill>
                          <a:effectLst/>
                          <a:latin typeface="+mn-lt"/>
                          <a:ea typeface="+mn-ea"/>
                          <a:cs typeface="+mn-cs"/>
                        </a:rPr>
                        <a:t> </a:t>
                      </a:r>
                    </a:p>
                  </a:txBody>
                  <a:tcPr marL="121920" marR="121920" marT="60960" marB="60960"/>
                </a:tc>
                <a:extLst>
                  <a:ext uri="{0D108BD9-81ED-4DB2-BD59-A6C34878D82A}">
                    <a16:rowId xmlns:a16="http://schemas.microsoft.com/office/drawing/2014/main" val="89402566"/>
                  </a:ext>
                </a:extLst>
              </a:tr>
              <a:tr h="766953">
                <a:tc>
                  <a:txBody>
                    <a:bodyPr/>
                    <a:lstStyle/>
                    <a:p>
                      <a:r>
                        <a:rPr lang="en-GB" sz="1200" b="1">
                          <a:solidFill>
                            <a:schemeClr val="bg2">
                              <a:lumMod val="10000"/>
                            </a:schemeClr>
                          </a:solidFill>
                        </a:rPr>
                        <a:t>12:40</a:t>
                      </a:r>
                    </a:p>
                  </a:txBody>
                  <a:tcPr marL="121920" marR="121920" marT="60960" marB="60960"/>
                </a:tc>
                <a:tc>
                  <a:txBody>
                    <a:bodyPr/>
                    <a:lstStyle/>
                    <a:p>
                      <a:pPr marL="0" indent="0">
                        <a:buFont typeface="Arial" panose="020B0604020202020204" pitchFamily="34" charset="0"/>
                        <a:buNone/>
                      </a:pPr>
                      <a:r>
                        <a:rPr lang="en-GB" sz="1200" b="1" kern="1200">
                          <a:solidFill>
                            <a:schemeClr val="bg2">
                              <a:lumMod val="10000"/>
                            </a:schemeClr>
                          </a:solidFill>
                          <a:effectLst/>
                          <a:latin typeface="+mn-lt"/>
                          <a:ea typeface="+mn-ea"/>
                          <a:cs typeface="+mn-cs"/>
                        </a:rPr>
                        <a:t>Clinical scenario showcasing good supervision, delegation &amp; accountability</a:t>
                      </a:r>
                    </a:p>
                    <a:p>
                      <a:pPr marL="0" indent="0">
                        <a:buFont typeface="Arial" panose="020B0604020202020204" pitchFamily="34" charset="0"/>
                        <a:buNone/>
                      </a:pPr>
                      <a:r>
                        <a:rPr lang="en-GB" sz="1200" b="0" kern="1200">
                          <a:solidFill>
                            <a:schemeClr val="bg2">
                              <a:lumMod val="10000"/>
                            </a:schemeClr>
                          </a:solidFill>
                          <a:effectLst/>
                          <a:latin typeface="+mn-lt"/>
                          <a:ea typeface="+mn-ea"/>
                          <a:cs typeface="+mn-cs"/>
                        </a:rPr>
                        <a:t>Katie Betteridge, Senior Therapy Assistant – Burns &amp; Plastics, University Hospitals Birmingham NHS Foundation Trust</a:t>
                      </a:r>
                    </a:p>
                    <a:p>
                      <a:pPr marL="0" indent="0">
                        <a:buFont typeface="Arial" panose="020B0604020202020204" pitchFamily="34" charset="0"/>
                        <a:buNone/>
                      </a:pPr>
                      <a:r>
                        <a:rPr lang="en-GB" sz="1200" b="0" kern="1200">
                          <a:solidFill>
                            <a:schemeClr val="bg2">
                              <a:lumMod val="10000"/>
                            </a:schemeClr>
                          </a:solidFill>
                          <a:effectLst/>
                          <a:latin typeface="+mn-lt"/>
                          <a:ea typeface="+mn-ea"/>
                          <a:cs typeface="+mn-cs"/>
                        </a:rPr>
                        <a:t>Ruth Capewell, Senior Speech &amp; Language Therapist - Critical Care &amp; Burns, University Hospitals Birmingham NHS Foundation Trust</a:t>
                      </a:r>
                    </a:p>
                  </a:txBody>
                  <a:tcPr marL="121920" marR="121920" marT="60960" marB="60960"/>
                </a:tc>
                <a:extLst>
                  <a:ext uri="{0D108BD9-81ED-4DB2-BD59-A6C34878D82A}">
                    <a16:rowId xmlns:a16="http://schemas.microsoft.com/office/drawing/2014/main" val="910700528"/>
                  </a:ext>
                </a:extLst>
              </a:tr>
              <a:tr h="764211">
                <a:tc>
                  <a:txBody>
                    <a:bodyPr/>
                    <a:lstStyle/>
                    <a:p>
                      <a:r>
                        <a:rPr lang="en-GB" sz="1200" b="1">
                          <a:solidFill>
                            <a:schemeClr val="bg2">
                              <a:lumMod val="10000"/>
                            </a:schemeClr>
                          </a:solidFill>
                        </a:rPr>
                        <a:t>12:55</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kern="1200">
                          <a:solidFill>
                            <a:schemeClr val="bg2">
                              <a:lumMod val="10000"/>
                            </a:schemeClr>
                          </a:solidFill>
                          <a:effectLst/>
                          <a:latin typeface="+mn-lt"/>
                          <a:ea typeface="+mn-ea"/>
                          <a:cs typeface="+mn-cs"/>
                        </a:rPr>
                        <a:t>Health &amp; Care Professions Council standards &amp; professional body support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kern="1200">
                          <a:solidFill>
                            <a:schemeClr val="bg2">
                              <a:lumMod val="10000"/>
                            </a:schemeClr>
                          </a:solidFill>
                          <a:effectLst/>
                          <a:latin typeface="+mn-lt"/>
                          <a:ea typeface="+mn-ea"/>
                          <a:cs typeface="+mn-cs"/>
                        </a:rPr>
                        <a:t>Kim Tolley, Interim Head of Professionalism &amp; upstream regulation, Health Care Professions Council</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kern="1200">
                          <a:solidFill>
                            <a:schemeClr val="bg2">
                              <a:lumMod val="10000"/>
                            </a:schemeClr>
                          </a:solidFill>
                          <a:effectLst/>
                          <a:latin typeface="+mn-lt"/>
                          <a:ea typeface="+mn-ea"/>
                          <a:cs typeface="+mn-cs"/>
                        </a:rPr>
                        <a:t>Anne Keen, Professional Advisory Service Manager, Royal College of Occupational Therapists </a:t>
                      </a:r>
                    </a:p>
                  </a:txBody>
                  <a:tcPr marL="121920" marR="121920" marT="60960" marB="60960"/>
                </a:tc>
                <a:extLst>
                  <a:ext uri="{0D108BD9-81ED-4DB2-BD59-A6C34878D82A}">
                    <a16:rowId xmlns:a16="http://schemas.microsoft.com/office/drawing/2014/main" val="1910103414"/>
                  </a:ext>
                </a:extLst>
              </a:tr>
              <a:tr h="654916">
                <a:tc>
                  <a:txBody>
                    <a:bodyPr/>
                    <a:lstStyle/>
                    <a:p>
                      <a:r>
                        <a:rPr lang="en-GB" sz="1200" b="1">
                          <a:solidFill>
                            <a:schemeClr val="bg2">
                              <a:lumMod val="10000"/>
                            </a:schemeClr>
                          </a:solidFill>
                        </a:rPr>
                        <a:t>13:15</a:t>
                      </a:r>
                    </a:p>
                  </a:txBody>
                  <a:tcPr marL="121920" marR="121920" marT="60960" marB="60960"/>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GB" sz="1200" b="1" kern="1200">
                          <a:solidFill>
                            <a:schemeClr val="bg2">
                              <a:lumMod val="10000"/>
                            </a:schemeClr>
                          </a:solidFill>
                          <a:effectLst/>
                          <a:latin typeface="+mn-lt"/>
                          <a:ea typeface="+mn-ea"/>
                          <a:cs typeface="+mn-cs"/>
                        </a:rPr>
                        <a:t>What good looks like locally</a:t>
                      </a:r>
                    </a:p>
                    <a:p>
                      <a:pPr marL="0" marR="0" lvl="0" indent="0" algn="l" defTabSz="514337" rtl="0" eaLnBrk="1" fontAlgn="auto" latinLnBrk="0" hangingPunct="1">
                        <a:lnSpc>
                          <a:spcPct val="100000"/>
                        </a:lnSpc>
                        <a:spcBef>
                          <a:spcPts val="0"/>
                        </a:spcBef>
                        <a:spcAft>
                          <a:spcPts val="0"/>
                        </a:spcAft>
                        <a:buClrTx/>
                        <a:buSzTx/>
                        <a:buFontTx/>
                        <a:buNone/>
                        <a:tabLst/>
                        <a:defRPr/>
                      </a:pPr>
                      <a:r>
                        <a:rPr lang="en-GB" sz="1200" b="0" kern="1200">
                          <a:solidFill>
                            <a:schemeClr val="bg2">
                              <a:lumMod val="10000"/>
                            </a:schemeClr>
                          </a:solidFill>
                          <a:effectLst/>
                          <a:latin typeface="+mn-lt"/>
                          <a:ea typeface="+mn-ea"/>
                          <a:cs typeface="+mn-cs"/>
                        </a:rPr>
                        <a:t>Sharon Gradwell, Assistant Director for AHPs, Kent Community Health NHS Foundation Trust</a:t>
                      </a:r>
                    </a:p>
                  </a:txBody>
                  <a:tcPr marL="121920" marR="121920" marT="60960" marB="60960"/>
                </a:tc>
                <a:extLst>
                  <a:ext uri="{0D108BD9-81ED-4DB2-BD59-A6C34878D82A}">
                    <a16:rowId xmlns:a16="http://schemas.microsoft.com/office/drawing/2014/main" val="1976064760"/>
                  </a:ext>
                </a:extLst>
              </a:tr>
              <a:tr h="557784">
                <a:tc>
                  <a:txBody>
                    <a:bodyPr/>
                    <a:lstStyle/>
                    <a:p>
                      <a:r>
                        <a:rPr lang="en-GB" sz="1200" b="1">
                          <a:solidFill>
                            <a:schemeClr val="bg2">
                              <a:lumMod val="10000"/>
                            </a:schemeClr>
                          </a:solidFill>
                        </a:rPr>
                        <a:t>13:30</a:t>
                      </a:r>
                    </a:p>
                  </a:txBody>
                  <a:tcPr marL="121920" marR="121920" marT="60960" marB="60960"/>
                </a:tc>
                <a:tc>
                  <a:txBody>
                    <a:bodyPr/>
                    <a:lstStyle/>
                    <a:p>
                      <a:r>
                        <a:rPr lang="en-GB" sz="1200" b="1" kern="1200">
                          <a:solidFill>
                            <a:schemeClr val="bg2">
                              <a:lumMod val="10000"/>
                            </a:schemeClr>
                          </a:solidFill>
                          <a:effectLst/>
                          <a:latin typeface="+mn-lt"/>
                          <a:ea typeface="+mn-ea"/>
                          <a:cs typeface="+mn-cs"/>
                        </a:rPr>
                        <a:t>Q&amp;A</a:t>
                      </a:r>
                    </a:p>
                    <a:p>
                      <a:r>
                        <a:rPr lang="en-GB" sz="1200" b="0" kern="1200">
                          <a:solidFill>
                            <a:schemeClr val="bg2">
                              <a:lumMod val="10000"/>
                            </a:schemeClr>
                          </a:solidFill>
                          <a:effectLst/>
                          <a:latin typeface="+mn-lt"/>
                          <a:ea typeface="+mn-ea"/>
                          <a:cs typeface="+mn-cs"/>
                        </a:rPr>
                        <a:t>Speakers</a:t>
                      </a:r>
                    </a:p>
                  </a:txBody>
                  <a:tcPr marL="121920" marR="121920" marT="60960" marB="60960"/>
                </a:tc>
                <a:extLst>
                  <a:ext uri="{0D108BD9-81ED-4DB2-BD59-A6C34878D82A}">
                    <a16:rowId xmlns:a16="http://schemas.microsoft.com/office/drawing/2014/main" val="1975800997"/>
                  </a:ext>
                </a:extLst>
              </a:tr>
              <a:tr h="610932">
                <a:tc>
                  <a:txBody>
                    <a:bodyPr/>
                    <a:lstStyle/>
                    <a:p>
                      <a:r>
                        <a:rPr lang="en-GB" sz="1200" b="1">
                          <a:solidFill>
                            <a:schemeClr val="bg2">
                              <a:lumMod val="10000"/>
                            </a:schemeClr>
                          </a:solidFill>
                        </a:rPr>
                        <a:t>13:50</a:t>
                      </a:r>
                    </a:p>
                  </a:txBody>
                  <a:tcPr marL="121920" marR="121920" marT="60960" marB="60960"/>
                </a:tc>
                <a:tc>
                  <a:txBody>
                    <a:bodyPr/>
                    <a:lstStyle/>
                    <a:p>
                      <a:r>
                        <a:rPr lang="en-GB" sz="1200" b="1" kern="1200">
                          <a:solidFill>
                            <a:schemeClr val="bg2">
                              <a:lumMod val="10000"/>
                            </a:schemeClr>
                          </a:solidFill>
                          <a:effectLst/>
                          <a:latin typeface="+mn-lt"/>
                          <a:ea typeface="+mn-ea"/>
                          <a:cs typeface="+mn-cs"/>
                        </a:rPr>
                        <a:t>Next steps</a:t>
                      </a:r>
                    </a:p>
                    <a:p>
                      <a:pPr marL="0" marR="0" lvl="0" indent="0" algn="l" defTabSz="914377" rtl="0" eaLnBrk="1" fontAlgn="auto" latinLnBrk="0" hangingPunct="1">
                        <a:lnSpc>
                          <a:spcPct val="100000"/>
                        </a:lnSpc>
                        <a:spcBef>
                          <a:spcPts val="0"/>
                        </a:spcBef>
                        <a:spcAft>
                          <a:spcPts val="0"/>
                        </a:spcAft>
                        <a:buClrTx/>
                        <a:buSzTx/>
                        <a:buFontTx/>
                        <a:buNone/>
                        <a:tabLst/>
                        <a:defRPr/>
                      </a:pPr>
                      <a:r>
                        <a:rPr lang="en-GB" sz="1200" b="0" kern="1200">
                          <a:solidFill>
                            <a:schemeClr val="bg2">
                              <a:lumMod val="10000"/>
                            </a:schemeClr>
                          </a:solidFill>
                          <a:effectLst/>
                          <a:latin typeface="+mn-lt"/>
                          <a:ea typeface="+mn-ea"/>
                          <a:cs typeface="+mn-cs"/>
                        </a:rPr>
                        <a:t>Gaby Ford, AHP Clinical Fellow, National AHP Support Workforce Programme, Health Education England</a:t>
                      </a:r>
                      <a:endParaRPr lang="en-GB" sz="1200">
                        <a:solidFill>
                          <a:schemeClr val="bg2">
                            <a:lumMod val="10000"/>
                          </a:schemeClr>
                        </a:solidFill>
                      </a:endParaRPr>
                    </a:p>
                  </a:txBody>
                  <a:tcPr marL="121920" marR="121920" marT="60960" marB="60960"/>
                </a:tc>
                <a:extLst>
                  <a:ext uri="{0D108BD9-81ED-4DB2-BD59-A6C34878D82A}">
                    <a16:rowId xmlns:a16="http://schemas.microsoft.com/office/drawing/2014/main" val="2132657676"/>
                  </a:ext>
                </a:extLst>
              </a:tr>
              <a:tr h="557784">
                <a:tc>
                  <a:txBody>
                    <a:bodyPr/>
                    <a:lstStyle/>
                    <a:p>
                      <a:r>
                        <a:rPr lang="en-GB" sz="1200" b="1">
                          <a:solidFill>
                            <a:schemeClr val="bg2">
                              <a:lumMod val="10000"/>
                            </a:schemeClr>
                          </a:solidFill>
                        </a:rPr>
                        <a:t>14:00</a:t>
                      </a:r>
                    </a:p>
                  </a:txBody>
                  <a:tcPr marL="121920" marR="121920" marT="60960" marB="60960"/>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GB" sz="1200" b="1" kern="1200">
                          <a:solidFill>
                            <a:schemeClr val="bg2">
                              <a:lumMod val="10000"/>
                            </a:schemeClr>
                          </a:solidFill>
                          <a:effectLst/>
                          <a:latin typeface="+mn-lt"/>
                          <a:ea typeface="+mn-ea"/>
                          <a:cs typeface="+mn-cs"/>
                        </a:rPr>
                        <a:t>Close</a:t>
                      </a:r>
                    </a:p>
                    <a:p>
                      <a:pPr marL="0" marR="0" lvl="0" indent="0" algn="l" defTabSz="514337" rtl="0" eaLnBrk="1" fontAlgn="auto" latinLnBrk="0" hangingPunct="1">
                        <a:lnSpc>
                          <a:spcPct val="100000"/>
                        </a:lnSpc>
                        <a:spcBef>
                          <a:spcPts val="0"/>
                        </a:spcBef>
                        <a:spcAft>
                          <a:spcPts val="0"/>
                        </a:spcAft>
                        <a:buClrTx/>
                        <a:buSzTx/>
                        <a:buFontTx/>
                        <a:buNone/>
                        <a:tabLst/>
                        <a:defRPr/>
                      </a:pPr>
                      <a:r>
                        <a:rPr lang="en-GB" sz="1200" b="0" kern="1200">
                          <a:solidFill>
                            <a:schemeClr val="bg2">
                              <a:lumMod val="10000"/>
                            </a:schemeClr>
                          </a:solidFill>
                          <a:effectLst/>
                          <a:latin typeface="+mn-lt"/>
                          <a:ea typeface="+mn-ea"/>
                          <a:cs typeface="+mn-cs"/>
                        </a:rPr>
                        <a:t>Gaby Ford, AHP Clinical Fellow, National AHP Support Workforce Programme, Health Education England</a:t>
                      </a:r>
                      <a:endParaRPr lang="en-GB" sz="1200">
                        <a:solidFill>
                          <a:schemeClr val="bg2">
                            <a:lumMod val="10000"/>
                          </a:schemeClr>
                        </a:solidFill>
                      </a:endParaRPr>
                    </a:p>
                  </a:txBody>
                  <a:tcPr marL="121920" marR="121920" marT="60960" marB="60960"/>
                </a:tc>
                <a:extLst>
                  <a:ext uri="{0D108BD9-81ED-4DB2-BD59-A6C34878D82A}">
                    <a16:rowId xmlns:a16="http://schemas.microsoft.com/office/drawing/2014/main" val="3673859905"/>
                  </a:ext>
                </a:extLst>
              </a:tr>
            </a:tbl>
          </a:graphicData>
        </a:graphic>
      </p:graphicFrame>
    </p:spTree>
    <p:extLst>
      <p:ext uri="{BB962C8B-B14F-4D97-AF65-F5344CB8AC3E}">
        <p14:creationId xmlns:p14="http://schemas.microsoft.com/office/powerpoint/2010/main" val="2444687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8415" y="1936157"/>
            <a:ext cx="11115169" cy="792088"/>
          </a:xfrm>
        </p:spPr>
        <p:txBody>
          <a:bodyPr>
            <a:normAutofit fontScale="90000"/>
          </a:bodyPr>
          <a:lstStyle/>
          <a:p>
            <a:r>
              <a:rPr lang="en-GB"/>
              <a:t>Organisational policies &amp; processes enabling safe &amp; effective delegation</a:t>
            </a:r>
          </a:p>
        </p:txBody>
      </p:sp>
      <p:sp>
        <p:nvSpPr>
          <p:cNvPr id="8" name="Text Placeholder 7"/>
          <p:cNvSpPr>
            <a:spLocks noGrp="1"/>
          </p:cNvSpPr>
          <p:nvPr>
            <p:ph type="body" sz="quarter" idx="10"/>
          </p:nvPr>
        </p:nvSpPr>
        <p:spPr>
          <a:xfrm>
            <a:off x="529839" y="3501008"/>
            <a:ext cx="7580120" cy="1944216"/>
          </a:xfrm>
        </p:spPr>
        <p:txBody>
          <a:bodyPr/>
          <a:lstStyle/>
          <a:p>
            <a:endParaRPr lang="en-GB"/>
          </a:p>
          <a:p>
            <a:r>
              <a:rPr lang="en-GB"/>
              <a:t>Sharon Gradwell</a:t>
            </a:r>
          </a:p>
          <a:p>
            <a:r>
              <a:rPr lang="en-GB"/>
              <a:t>Assistant Director for Allied Health Professions</a:t>
            </a:r>
          </a:p>
          <a:p>
            <a:r>
              <a:rPr lang="en-GB"/>
              <a:t>27</a:t>
            </a:r>
            <a:r>
              <a:rPr lang="en-GB" baseline="30000"/>
              <a:t>th</a:t>
            </a:r>
            <a:r>
              <a:rPr lang="en-GB"/>
              <a:t> March 2023</a:t>
            </a:r>
          </a:p>
        </p:txBody>
      </p:sp>
    </p:spTree>
    <p:extLst>
      <p:ext uri="{BB962C8B-B14F-4D97-AF65-F5344CB8AC3E}">
        <p14:creationId xmlns:p14="http://schemas.microsoft.com/office/powerpoint/2010/main" val="488792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2758" y="1420059"/>
            <a:ext cx="11086484" cy="792088"/>
          </a:xfrm>
        </p:spPr>
        <p:txBody>
          <a:bodyPr>
            <a:normAutofit fontScale="90000"/>
          </a:bodyPr>
          <a:lstStyle/>
          <a:p>
            <a:r>
              <a:rPr lang="en-GB"/>
              <a:t>Organisational policies &amp; processes enabling safe &amp; effective delegation</a:t>
            </a:r>
          </a:p>
        </p:txBody>
      </p:sp>
      <p:sp>
        <p:nvSpPr>
          <p:cNvPr id="4" name="Content Placeholder 3"/>
          <p:cNvSpPr>
            <a:spLocks noGrp="1"/>
          </p:cNvSpPr>
          <p:nvPr>
            <p:ph idx="1"/>
          </p:nvPr>
        </p:nvSpPr>
        <p:spPr>
          <a:xfrm>
            <a:off x="936318" y="2212147"/>
            <a:ext cx="11072140" cy="3528392"/>
          </a:xfrm>
        </p:spPr>
        <p:txBody>
          <a:bodyPr>
            <a:normAutofit lnSpcReduction="10000"/>
          </a:bodyPr>
          <a:lstStyle/>
          <a:p>
            <a:endParaRPr lang="en-GB"/>
          </a:p>
          <a:p>
            <a:r>
              <a:rPr lang="en-GB"/>
              <a:t>Ensure relevant qualifications on recruitment </a:t>
            </a:r>
          </a:p>
          <a:p>
            <a:r>
              <a:rPr lang="en-GB"/>
              <a:t>Standard Operating Procedure for assistants within AHP teams</a:t>
            </a:r>
          </a:p>
          <a:p>
            <a:r>
              <a:rPr lang="en-GB"/>
              <a:t>Clear understanding of roles and responsibilities</a:t>
            </a:r>
          </a:p>
          <a:p>
            <a:r>
              <a:rPr lang="en-GB"/>
              <a:t>Preceptorships for assistants within AHP teams</a:t>
            </a:r>
          </a:p>
          <a:p>
            <a:r>
              <a:rPr lang="en-GB"/>
              <a:t>Care Certificate</a:t>
            </a:r>
          </a:p>
          <a:p>
            <a:r>
              <a:rPr lang="en-GB"/>
              <a:t>Padlet within Kent and Medway ICB</a:t>
            </a:r>
          </a:p>
          <a:p>
            <a:r>
              <a:rPr lang="en-GB"/>
              <a:t>Kent and Medway Support Worker Peer Support group</a:t>
            </a:r>
          </a:p>
          <a:p>
            <a:r>
              <a:rPr lang="en-GB"/>
              <a:t>Professional body support</a:t>
            </a:r>
          </a:p>
          <a:p>
            <a:r>
              <a:rPr lang="en-GB"/>
              <a:t>NHSE and HEE Support worker resources</a:t>
            </a:r>
          </a:p>
          <a:p>
            <a:endParaRPr lang="en-GB"/>
          </a:p>
        </p:txBody>
      </p:sp>
    </p:spTree>
    <p:extLst>
      <p:ext uri="{BB962C8B-B14F-4D97-AF65-F5344CB8AC3E}">
        <p14:creationId xmlns:p14="http://schemas.microsoft.com/office/powerpoint/2010/main" val="15064116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2758" y="1402967"/>
            <a:ext cx="11086484" cy="792088"/>
          </a:xfrm>
        </p:spPr>
        <p:txBody>
          <a:bodyPr>
            <a:normAutofit fontScale="90000"/>
          </a:bodyPr>
          <a:lstStyle/>
          <a:p>
            <a:r>
              <a:rPr lang="en-GB"/>
              <a:t>Organisational policies &amp; processes enabling safe &amp; effective delegation</a:t>
            </a:r>
          </a:p>
        </p:txBody>
      </p:sp>
      <p:sp>
        <p:nvSpPr>
          <p:cNvPr id="4" name="Content Placeholder 3"/>
          <p:cNvSpPr>
            <a:spLocks noGrp="1"/>
          </p:cNvSpPr>
          <p:nvPr>
            <p:ph idx="1"/>
          </p:nvPr>
        </p:nvSpPr>
        <p:spPr>
          <a:xfrm>
            <a:off x="927772" y="2538101"/>
            <a:ext cx="11072140" cy="3426863"/>
          </a:xfrm>
        </p:spPr>
        <p:txBody>
          <a:bodyPr>
            <a:normAutofit/>
          </a:bodyPr>
          <a:lstStyle/>
          <a:p>
            <a:r>
              <a:rPr lang="en-GB"/>
              <a:t>Competencies</a:t>
            </a:r>
          </a:p>
          <a:p>
            <a:r>
              <a:rPr lang="en-GB"/>
              <a:t>Clinical Supervision</a:t>
            </a:r>
          </a:p>
          <a:p>
            <a:r>
              <a:rPr lang="en-GB"/>
              <a:t>Safe Caseload numbers &amp; caseload reviews</a:t>
            </a:r>
          </a:p>
          <a:p>
            <a:r>
              <a:rPr lang="en-GB"/>
              <a:t>Peer support, coaching, Buddying</a:t>
            </a:r>
          </a:p>
          <a:p>
            <a:r>
              <a:rPr lang="en-GB"/>
              <a:t>Training days</a:t>
            </a:r>
          </a:p>
          <a:p>
            <a:r>
              <a:rPr lang="en-GB"/>
              <a:t>Healthcare Support Worker Apprenticeships L2/3 and Assistant Practitioner L5</a:t>
            </a:r>
          </a:p>
          <a:p>
            <a:r>
              <a:rPr lang="en-GB"/>
              <a:t>AHP Career pathways</a:t>
            </a:r>
          </a:p>
          <a:p>
            <a:r>
              <a:rPr lang="en-GB"/>
              <a:t>Professional Leads support</a:t>
            </a:r>
          </a:p>
          <a:p>
            <a:r>
              <a:rPr lang="en-GB"/>
              <a:t>Action Learning sets</a:t>
            </a:r>
          </a:p>
          <a:p>
            <a:endParaRPr lang="en-GB"/>
          </a:p>
        </p:txBody>
      </p:sp>
    </p:spTree>
    <p:extLst>
      <p:ext uri="{BB962C8B-B14F-4D97-AF65-F5344CB8AC3E}">
        <p14:creationId xmlns:p14="http://schemas.microsoft.com/office/powerpoint/2010/main" val="1634073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9734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Dietitians">
            <a:extLst>
              <a:ext uri="{FF2B5EF4-FFF2-40B4-BE49-F238E27FC236}">
                <a16:creationId xmlns:a16="http://schemas.microsoft.com/office/drawing/2014/main" id="{9F3E72A5-D971-4EE2-958A-9ABF98338DBA}"/>
              </a:ext>
            </a:extLst>
          </p:cNvPr>
          <p:cNvPicPr>
            <a:picLocks noChangeAspect="1"/>
          </p:cNvPicPr>
          <p:nvPr/>
        </p:nvPicPr>
        <p:blipFill>
          <a:blip r:embed="rId3"/>
          <a:stretch>
            <a:fillRect/>
          </a:stretch>
        </p:blipFill>
        <p:spPr>
          <a:xfrm>
            <a:off x="9170744" y="3288405"/>
            <a:ext cx="952432" cy="2506120"/>
          </a:xfrm>
          <a:prstGeom prst="rect">
            <a:avLst/>
          </a:prstGeom>
        </p:spPr>
      </p:pic>
      <p:sp>
        <p:nvSpPr>
          <p:cNvPr id="2" name="Title 1">
            <a:extLst>
              <a:ext uri="{FF2B5EF4-FFF2-40B4-BE49-F238E27FC236}">
                <a16:creationId xmlns:a16="http://schemas.microsoft.com/office/drawing/2014/main" id="{22DAD7A6-623E-514F-BFE9-9BDEC796272C}"/>
              </a:ext>
            </a:extLst>
          </p:cNvPr>
          <p:cNvSpPr>
            <a:spLocks noGrp="1"/>
          </p:cNvSpPr>
          <p:nvPr>
            <p:ph type="ctrTitle"/>
          </p:nvPr>
        </p:nvSpPr>
        <p:spPr>
          <a:xfrm>
            <a:off x="850425" y="1837645"/>
            <a:ext cx="8538503" cy="1009296"/>
          </a:xfrm>
        </p:spPr>
        <p:txBody>
          <a:bodyPr>
            <a:noAutofit/>
          </a:bodyPr>
          <a:lstStyle/>
          <a:p>
            <a:r>
              <a:rPr lang="en-GB"/>
              <a:t>Q&amp;A discussions</a:t>
            </a:r>
            <a:endParaRPr lang="en-US"/>
          </a:p>
        </p:txBody>
      </p:sp>
      <p:sp>
        <p:nvSpPr>
          <p:cNvPr id="6" name="Subtitle 5">
            <a:extLst>
              <a:ext uri="{FF2B5EF4-FFF2-40B4-BE49-F238E27FC236}">
                <a16:creationId xmlns:a16="http://schemas.microsoft.com/office/drawing/2014/main" id="{BF897AD0-BF9E-40EE-AA52-FE208D0D9199}"/>
              </a:ext>
            </a:extLst>
          </p:cNvPr>
          <p:cNvSpPr>
            <a:spLocks noGrp="1"/>
          </p:cNvSpPr>
          <p:nvPr>
            <p:ph type="subTitle" idx="1"/>
          </p:nvPr>
        </p:nvSpPr>
        <p:spPr>
          <a:xfrm>
            <a:off x="1056915" y="3855776"/>
            <a:ext cx="6651952" cy="1687148"/>
          </a:xfrm>
        </p:spPr>
        <p:txBody>
          <a:bodyPr>
            <a:normAutofit/>
          </a:bodyPr>
          <a:lstStyle/>
          <a:p>
            <a:endParaRPr lang="en-GB" sz="1600"/>
          </a:p>
          <a:p>
            <a:r>
              <a:rPr lang="en-GB" sz="1600"/>
              <a:t>					</a:t>
            </a:r>
          </a:p>
          <a:p>
            <a:r>
              <a:rPr lang="en-GB" sz="1600"/>
              <a:t> </a:t>
            </a:r>
          </a:p>
        </p:txBody>
      </p:sp>
      <p:sp>
        <p:nvSpPr>
          <p:cNvPr id="9" name="Title 1">
            <a:extLst>
              <a:ext uri="{FF2B5EF4-FFF2-40B4-BE49-F238E27FC236}">
                <a16:creationId xmlns:a16="http://schemas.microsoft.com/office/drawing/2014/main" id="{4953B2A5-8E55-4EB4-87F2-354BCDC89801}"/>
              </a:ext>
            </a:extLst>
          </p:cNvPr>
          <p:cNvSpPr txBox="1">
            <a:spLocks/>
          </p:cNvSpPr>
          <p:nvPr/>
        </p:nvSpPr>
        <p:spPr>
          <a:xfrm>
            <a:off x="1021341" y="2909664"/>
            <a:ext cx="10290636" cy="1397537"/>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3600" b="1" kern="1200">
                <a:solidFill>
                  <a:schemeClr val="accent5"/>
                </a:solidFill>
                <a:latin typeface="+mj-lt"/>
                <a:ea typeface="+mj-ea"/>
                <a:cs typeface="+mj-cs"/>
              </a:defRPr>
            </a:lvl1pPr>
          </a:lstStyle>
          <a:p>
            <a:pPr marL="0" marR="0" lvl="0" indent="0" algn="l" defTabSz="914377" rtl="0" eaLnBrk="1" fontAlgn="auto" latinLnBrk="0" hangingPunct="1">
              <a:lnSpc>
                <a:spcPct val="90000"/>
              </a:lnSpc>
              <a:spcBef>
                <a:spcPts val="1000"/>
              </a:spcBef>
              <a:spcAft>
                <a:spcPts val="0"/>
              </a:spcAft>
              <a:buClrTx/>
              <a:buSzTx/>
              <a:buFontTx/>
              <a:buNone/>
              <a:tabLst/>
              <a:defRPr/>
            </a:pPr>
            <a:endParaRPr kumimoji="0" lang="en-US" sz="2400" b="1" i="0" u="none" strike="noStrike" kern="1200" cap="none" spc="0" normalizeH="0" baseline="0" noProof="0">
              <a:ln>
                <a:noFill/>
              </a:ln>
              <a:solidFill>
                <a:srgbClr val="005EB8"/>
              </a:solidFill>
              <a:effectLst/>
              <a:uLnTx/>
              <a:uFillTx/>
              <a:latin typeface="Arial" panose="020B0604020202020204"/>
              <a:ea typeface="+mj-ea"/>
              <a:cs typeface="+mj-cs"/>
            </a:endParaRPr>
          </a:p>
        </p:txBody>
      </p:sp>
      <p:pic>
        <p:nvPicPr>
          <p:cNvPr id="13" name="Picture 12" descr="AHP support worker ">
            <a:extLst>
              <a:ext uri="{FF2B5EF4-FFF2-40B4-BE49-F238E27FC236}">
                <a16:creationId xmlns:a16="http://schemas.microsoft.com/office/drawing/2014/main" id="{B2C5FF03-FD3C-4D05-AA36-2893C0BF1042}"/>
              </a:ext>
            </a:extLst>
          </p:cNvPr>
          <p:cNvPicPr>
            <a:picLocks noChangeAspect="1"/>
          </p:cNvPicPr>
          <p:nvPr/>
        </p:nvPicPr>
        <p:blipFill>
          <a:blip r:embed="rId4"/>
          <a:stretch>
            <a:fillRect/>
          </a:stretch>
        </p:blipFill>
        <p:spPr>
          <a:xfrm>
            <a:off x="8446068" y="3592439"/>
            <a:ext cx="849413" cy="2683213"/>
          </a:xfrm>
          <a:prstGeom prst="rect">
            <a:avLst/>
          </a:prstGeom>
        </p:spPr>
      </p:pic>
      <p:pic>
        <p:nvPicPr>
          <p:cNvPr id="18" name="Picture 17">
            <a:extLst>
              <a:ext uri="{FF2B5EF4-FFF2-40B4-BE49-F238E27FC236}">
                <a16:creationId xmlns:a16="http://schemas.microsoft.com/office/drawing/2014/main" id="{48DC09AB-9A6A-43BA-9BDB-AF9EB478C200}"/>
              </a:ext>
            </a:extLst>
          </p:cNvPr>
          <p:cNvPicPr>
            <a:picLocks noChangeAspect="1"/>
          </p:cNvPicPr>
          <p:nvPr/>
        </p:nvPicPr>
        <p:blipFill>
          <a:blip r:embed="rId5"/>
          <a:stretch>
            <a:fillRect/>
          </a:stretch>
        </p:blipFill>
        <p:spPr>
          <a:xfrm>
            <a:off x="7635150" y="3325884"/>
            <a:ext cx="832636" cy="2647308"/>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030F50C-D2F5-4919-81DC-C0ACE72BFAB7}"/>
              </a:ext>
            </a:extLst>
          </p:cNvPr>
          <p:cNvPicPr>
            <a:picLocks noChangeAspect="1"/>
          </p:cNvPicPr>
          <p:nvPr/>
        </p:nvPicPr>
        <p:blipFill>
          <a:blip r:embed="rId6"/>
          <a:stretch>
            <a:fillRect/>
          </a:stretch>
        </p:blipFill>
        <p:spPr>
          <a:xfrm>
            <a:off x="10123176" y="3725879"/>
            <a:ext cx="742987" cy="2416331"/>
          </a:xfrm>
          <a:prstGeom prst="rect">
            <a:avLst/>
          </a:prstGeom>
        </p:spPr>
      </p:pic>
      <p:pic>
        <p:nvPicPr>
          <p:cNvPr id="3" name="Picture 2" descr="Radiographer ">
            <a:extLst>
              <a:ext uri="{FF2B5EF4-FFF2-40B4-BE49-F238E27FC236}">
                <a16:creationId xmlns:a16="http://schemas.microsoft.com/office/drawing/2014/main" id="{215B3F0E-012B-2263-F8A5-4CA3AAC51AF6}"/>
              </a:ext>
            </a:extLst>
          </p:cNvPr>
          <p:cNvPicPr>
            <a:picLocks noChangeAspect="1"/>
          </p:cNvPicPr>
          <p:nvPr/>
        </p:nvPicPr>
        <p:blipFill rotWithShape="1">
          <a:blip r:embed="rId7"/>
          <a:srcRect r="-94" b="11484"/>
          <a:stretch/>
        </p:blipFill>
        <p:spPr>
          <a:xfrm>
            <a:off x="10890880" y="3446290"/>
            <a:ext cx="1301120" cy="2506120"/>
          </a:xfrm>
          <a:prstGeom prst="rect">
            <a:avLst/>
          </a:prstGeom>
        </p:spPr>
      </p:pic>
    </p:spTree>
    <p:extLst>
      <p:ext uri="{BB962C8B-B14F-4D97-AF65-F5344CB8AC3E}">
        <p14:creationId xmlns:p14="http://schemas.microsoft.com/office/powerpoint/2010/main" val="21894764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4457-5D19-4E4D-8EF1-82E833EF4EFD}"/>
              </a:ext>
            </a:extLst>
          </p:cNvPr>
          <p:cNvSpPr>
            <a:spLocks noGrp="1"/>
          </p:cNvSpPr>
          <p:nvPr>
            <p:ph type="title"/>
          </p:nvPr>
        </p:nvSpPr>
        <p:spPr>
          <a:xfrm>
            <a:off x="597005" y="609728"/>
            <a:ext cx="7886700" cy="636205"/>
          </a:xfrm>
        </p:spPr>
        <p:txBody>
          <a:bodyPr>
            <a:normAutofit/>
          </a:bodyPr>
          <a:lstStyle/>
          <a:p>
            <a:r>
              <a:rPr kumimoji="0" lang="en-GB" sz="3600" b="1" i="0" u="none" strike="noStrike" kern="1200" cap="none" spc="0" normalizeH="0" baseline="0" noProof="0">
                <a:ln>
                  <a:noFill/>
                </a:ln>
                <a:solidFill>
                  <a:srgbClr val="AE2473"/>
                </a:solidFill>
                <a:effectLst/>
                <a:uLnTx/>
                <a:uFillTx/>
                <a:latin typeface="Arial" panose="020B0604020202020204"/>
                <a:ea typeface="+mj-ea"/>
                <a:cs typeface="+mj-cs"/>
              </a:rPr>
              <a:t>Additional support</a:t>
            </a:r>
            <a:r>
              <a:rPr lang="en-US" sz="3600"/>
              <a:t>  </a:t>
            </a:r>
          </a:p>
        </p:txBody>
      </p:sp>
      <p:sp>
        <p:nvSpPr>
          <p:cNvPr id="7" name="Content Placeholder 6">
            <a:extLst>
              <a:ext uri="{FF2B5EF4-FFF2-40B4-BE49-F238E27FC236}">
                <a16:creationId xmlns:a16="http://schemas.microsoft.com/office/drawing/2014/main" id="{682B0E2F-F89C-48C8-96C6-69D0C6BA9197}"/>
              </a:ext>
            </a:extLst>
          </p:cNvPr>
          <p:cNvSpPr>
            <a:spLocks noGrp="1"/>
          </p:cNvSpPr>
          <p:nvPr>
            <p:ph idx="1"/>
          </p:nvPr>
        </p:nvSpPr>
        <p:spPr>
          <a:xfrm>
            <a:off x="272264" y="1511239"/>
            <a:ext cx="7537863" cy="4274263"/>
          </a:xfrm>
        </p:spPr>
        <p:txBody>
          <a:bodyPr>
            <a:normAutofit fontScale="92500" lnSpcReduction="10000"/>
          </a:bodyPr>
          <a:lstStyle/>
          <a:p>
            <a:pPr marL="342900" indent="-342900">
              <a:buFont typeface="Arial" panose="020B0604020202020204" pitchFamily="34" charset="0"/>
              <a:buChar char="•"/>
            </a:pPr>
            <a:r>
              <a:rPr lang="en-GB" sz="2000" b="0">
                <a:solidFill>
                  <a:schemeClr val="bg2">
                    <a:lumMod val="10000"/>
                  </a:schemeClr>
                </a:solidFill>
                <a:effectLst/>
                <a:latin typeface="Arial" panose="020B0604020202020204" pitchFamily="34" charset="0"/>
                <a:ea typeface="Times New Roman" panose="02020603050405020304" pitchFamily="18" charset="0"/>
                <a:cs typeface="Arial" panose="020B0604020202020204" pitchFamily="34" charset="0"/>
              </a:rPr>
              <a:t>Society of Radiographers: </a:t>
            </a:r>
            <a:r>
              <a:rPr lang="en-GB" sz="2000" b="0" u="sng">
                <a:solidFill>
                  <a:srgbClr val="0070C0"/>
                </a:solidFill>
                <a:effectLst/>
                <a:latin typeface="Arial" panose="020B0604020202020204" pitchFamily="34" charset="0"/>
                <a:ea typeface="Times New Roman" panose="02020603050405020304" pitchFamily="18" charset="0"/>
                <a:cs typeface="Arial" panose="020B0604020202020204" pitchFamily="34" charset="0"/>
                <a:hlinkClick r:id="rId2" tooltip="https://www.sor.org/learning-advice/professional-body-guidance-and-publications/documents-and-publications/policy-guidance-document-library/education-and-career-framework-fourth">
                  <a:extLst>
                    <a:ext uri="{A12FA001-AC4F-418D-AE19-62706E023703}">
                      <ahyp:hlinkClr xmlns:ahyp="http://schemas.microsoft.com/office/drawing/2018/hyperlinkcolor" val="tx"/>
                    </a:ext>
                  </a:extLst>
                </a:hlinkClick>
              </a:rPr>
              <a:t>Education And Career Framework 2022</a:t>
            </a:r>
            <a:r>
              <a:rPr lang="en-GB" sz="2000" b="0">
                <a:solidFill>
                  <a:srgbClr val="0070C0"/>
                </a:solidFill>
                <a:effectLst/>
                <a:latin typeface="Arial" panose="020B0604020202020204" pitchFamily="34" charset="0"/>
                <a:ea typeface="Times New Roman" panose="02020603050405020304" pitchFamily="18" charset="0"/>
                <a:cs typeface="Arial" panose="020B0604020202020204" pitchFamily="34" charset="0"/>
              </a:rPr>
              <a:t> - support worker to consultant practitioner </a:t>
            </a:r>
            <a:r>
              <a:rPr lang="en-GB" sz="2000" b="0">
                <a:solidFill>
                  <a:schemeClr val="bg2">
                    <a:lumMod val="10000"/>
                  </a:schemeClr>
                </a:solidFill>
                <a:effectLst/>
                <a:latin typeface="Arial" panose="020B0604020202020204" pitchFamily="34" charset="0"/>
                <a:ea typeface="Times New Roman" panose="02020603050405020304" pitchFamily="18" charset="0"/>
                <a:cs typeface="Arial" panose="020B0604020202020204" pitchFamily="34" charset="0"/>
              </a:rPr>
              <a:t>and</a:t>
            </a:r>
            <a:r>
              <a:rPr lang="en-GB" sz="2000" b="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GB" sz="2000" b="0" u="sng">
                <a:solidFill>
                  <a:srgbClr val="0070C0"/>
                </a:solidFill>
                <a:effectLst/>
                <a:latin typeface="Arial" panose="020B0604020202020204" pitchFamily="34" charset="0"/>
                <a:ea typeface="Times New Roman" panose="02020603050405020304" pitchFamily="18" charset="0"/>
                <a:cs typeface="Arial" panose="020B0604020202020204" pitchFamily="34" charset="0"/>
                <a:hlinkClick r:id="rId3" tooltip="https://www.sor.org/Learning-advice/Professional-body-guidance-and-publications/Documents-and-publications/Policy-Guidance-Document-Library/Developing-career-pathways-for-diagnostic-imaging">
                  <a:extLst>
                    <a:ext uri="{A12FA001-AC4F-418D-AE19-62706E023703}">
                      <ahyp:hlinkClr xmlns:ahyp="http://schemas.microsoft.com/office/drawing/2018/hyperlinkcolor" val="tx"/>
                    </a:ext>
                  </a:extLst>
                </a:hlinkClick>
              </a:rPr>
              <a:t>Developing career pathways for diagnostic imaging support worker roles - guidance on roles and responsibilities</a:t>
            </a:r>
            <a:endParaRPr lang="en-GB" sz="2000" b="0" u="sng">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r>
              <a:rPr lang="en-GB" sz="2000" b="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Chartered Society of Physiotherapy: </a:t>
            </a:r>
            <a:r>
              <a:rPr lang="en-GB" sz="2000" b="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hlinkClick r:id="rId4"/>
              </a:rPr>
              <a:t>associates - support workers hub</a:t>
            </a:r>
            <a:r>
              <a:rPr lang="en-GB" sz="2000" b="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 </a:t>
            </a:r>
            <a:r>
              <a:rPr lang="en-GB" sz="2000" b="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hlinkClick r:id="rId5"/>
              </a:rPr>
              <a:t>Accountability and delegation to support workers: A quick reference guide for the physiotherapy workforce</a:t>
            </a:r>
            <a:r>
              <a:rPr lang="en-GB" sz="2000" b="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 </a:t>
            </a:r>
            <a:r>
              <a:rPr lang="en-GB" sz="2000" b="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hlinkClick r:id="rId6"/>
              </a:rPr>
              <a:t>Principles underpinning delegation to physiotherapy support workers.</a:t>
            </a:r>
            <a:endParaRPr lang="en-GB" sz="2000" b="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GB" sz="2100" b="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Royal College of Speech &amp; Language Therapists: </a:t>
            </a:r>
            <a:r>
              <a:rPr lang="en-GB" sz="2200" b="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7"/>
              </a:rPr>
              <a:t>https://www.rcslt.org/members/delivering-quality-services/supervision/</a:t>
            </a:r>
            <a:r>
              <a:rPr lang="en-GB" sz="2200" b="0">
                <a:effectLst/>
                <a:latin typeface="Arial" panose="020B0604020202020204" pitchFamily="34" charset="0"/>
                <a:ea typeface="Calibri" panose="020F0502020204030204" pitchFamily="34" charset="0"/>
                <a:cs typeface="Arial" panose="020B0604020202020204" pitchFamily="34" charset="0"/>
              </a:rPr>
              <a:t> </a:t>
            </a:r>
            <a:r>
              <a:rPr lang="en-GB" sz="2200" b="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rPr>
              <a:t>and </a:t>
            </a:r>
            <a:r>
              <a:rPr lang="en-GB" sz="2200" b="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8"/>
              </a:rPr>
              <a:t>https://www.rcslt.org/speech-and-language-therapy/assistant-practitioners-public/</a:t>
            </a:r>
            <a:endParaRPr lang="en-GB" sz="2200" b="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GB" sz="2100" b="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rPr>
              <a:t>British Dietetic Association: </a:t>
            </a:r>
            <a:r>
              <a:rPr lang="en-GB" sz="2100" b="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hlinkClick r:id="rId9"/>
              </a:rPr>
              <a:t>https://www.bda.uk.com/practice-and-education/nutrition-and-dietetic-practice/professional-guidance/practice-supervision.html</a:t>
            </a:r>
            <a:endParaRPr lang="en-GB" sz="2100" b="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26BDD27C-DEE5-40AF-9E21-D14A7DE7DE31}"/>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pic>
        <p:nvPicPr>
          <p:cNvPr id="6" name="Picture 5">
            <a:extLst>
              <a:ext uri="{FF2B5EF4-FFF2-40B4-BE49-F238E27FC236}">
                <a16:creationId xmlns:a16="http://schemas.microsoft.com/office/drawing/2014/main" id="{48CA2DDA-3B2C-2C76-8DAD-5B8D558552A5}"/>
              </a:ext>
            </a:extLst>
          </p:cNvPr>
          <p:cNvPicPr>
            <a:picLocks noChangeAspect="1"/>
          </p:cNvPicPr>
          <p:nvPr/>
        </p:nvPicPr>
        <p:blipFill>
          <a:blip r:embed="rId10"/>
          <a:stretch>
            <a:fillRect/>
          </a:stretch>
        </p:blipFill>
        <p:spPr>
          <a:xfrm>
            <a:off x="7810127" y="1658009"/>
            <a:ext cx="4218046" cy="3829882"/>
          </a:xfrm>
          <a:prstGeom prst="rect">
            <a:avLst/>
          </a:prstGeom>
        </p:spPr>
      </p:pic>
    </p:spTree>
    <p:extLst>
      <p:ext uri="{BB962C8B-B14F-4D97-AF65-F5344CB8AC3E}">
        <p14:creationId xmlns:p14="http://schemas.microsoft.com/office/powerpoint/2010/main" val="7769561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C3D795-7D1A-9127-6CB9-FEDEED0D8B53}"/>
              </a:ext>
            </a:extLst>
          </p:cNvPr>
          <p:cNvSpPr>
            <a:spLocks noGrp="1"/>
          </p:cNvSpPr>
          <p:nvPr>
            <p:ph idx="1"/>
          </p:nvPr>
        </p:nvSpPr>
        <p:spPr>
          <a:xfrm>
            <a:off x="1060468" y="1932448"/>
            <a:ext cx="4380665" cy="3825556"/>
          </a:xfrm>
        </p:spPr>
        <p:txBody>
          <a:bodyPr>
            <a:normAutofit/>
          </a:bodyPr>
          <a:lstStyle/>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E8EDEE">
                    <a:lumMod val="10000"/>
                  </a:srgbClr>
                </a:solidFill>
                <a:effectLst/>
                <a:uLnTx/>
                <a:uFillTx/>
                <a:latin typeface="Arial" panose="020B0604020202020204" pitchFamily="34" charset="0"/>
                <a:ea typeface="Times New Roman" panose="02020603050405020304" pitchFamily="18" charset="0"/>
                <a:cs typeface="Arial" panose="020B0604020202020204" pitchFamily="34" charset="0"/>
              </a:rPr>
              <a:t>Curation document published early next financial year</a:t>
            </a:r>
          </a:p>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b="0">
                <a:solidFill>
                  <a:srgbClr val="E8EDEE">
                    <a:lumMod val="10000"/>
                  </a:srgbClr>
                </a:solidFill>
                <a:latin typeface="Arial" panose="020B0604020202020204" pitchFamily="34" charset="0"/>
                <a:ea typeface="Calibri" panose="020F0502020204030204" pitchFamily="34" charset="0"/>
                <a:cs typeface="Arial" panose="020B0604020202020204" pitchFamily="34" charset="0"/>
              </a:rPr>
              <a:t>Expected recommendations from commissioned stakeholder engagement to shape our future activity</a:t>
            </a:r>
            <a:endParaRPr kumimoji="0" lang="en-GB" sz="2400" b="0" i="0" u="none" strike="noStrike" kern="1200" cap="none" spc="0" normalizeH="0" baseline="0" noProof="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endParaRPr>
          </a:p>
          <a:p>
            <a:endParaRPr lang="en-GB"/>
          </a:p>
        </p:txBody>
      </p:sp>
      <p:sp>
        <p:nvSpPr>
          <p:cNvPr id="4" name="Title 1">
            <a:extLst>
              <a:ext uri="{FF2B5EF4-FFF2-40B4-BE49-F238E27FC236}">
                <a16:creationId xmlns:a16="http://schemas.microsoft.com/office/drawing/2014/main" id="{A2B1A474-5216-5F78-B535-C26E0D9901A5}"/>
              </a:ext>
            </a:extLst>
          </p:cNvPr>
          <p:cNvSpPr>
            <a:spLocks noGrp="1"/>
          </p:cNvSpPr>
          <p:nvPr>
            <p:ph type="title"/>
          </p:nvPr>
        </p:nvSpPr>
        <p:spPr>
          <a:xfrm>
            <a:off x="559904" y="771570"/>
            <a:ext cx="10515600" cy="636587"/>
          </a:xfrm>
        </p:spPr>
        <p:txBody>
          <a:bodyPr>
            <a:normAutofit/>
          </a:bodyPr>
          <a:lstStyle/>
          <a:p>
            <a:r>
              <a:rPr kumimoji="0" lang="en-GB" sz="3600" b="1" i="0" u="none" strike="noStrike" kern="1200" cap="none" spc="0" normalizeH="0" baseline="0" noProof="0">
                <a:ln>
                  <a:noFill/>
                </a:ln>
                <a:solidFill>
                  <a:srgbClr val="AE2473"/>
                </a:solidFill>
                <a:effectLst/>
                <a:uLnTx/>
                <a:uFillTx/>
                <a:latin typeface="Arial" panose="020B0604020202020204"/>
                <a:ea typeface="+mj-ea"/>
                <a:cs typeface="+mj-cs"/>
              </a:rPr>
              <a:t>Next steps: for us</a:t>
            </a:r>
            <a:endParaRPr lang="en-US" sz="3600"/>
          </a:p>
        </p:txBody>
      </p:sp>
      <p:pic>
        <p:nvPicPr>
          <p:cNvPr id="5" name="Picture 4">
            <a:extLst>
              <a:ext uri="{FF2B5EF4-FFF2-40B4-BE49-F238E27FC236}">
                <a16:creationId xmlns:a16="http://schemas.microsoft.com/office/drawing/2014/main" id="{41518C28-5380-AC3E-1325-095203507BD9}"/>
              </a:ext>
            </a:extLst>
          </p:cNvPr>
          <p:cNvPicPr>
            <a:picLocks noChangeAspect="1"/>
          </p:cNvPicPr>
          <p:nvPr/>
        </p:nvPicPr>
        <p:blipFill>
          <a:blip r:embed="rId2"/>
          <a:stretch>
            <a:fillRect/>
          </a:stretch>
        </p:blipFill>
        <p:spPr>
          <a:xfrm>
            <a:off x="5631255" y="1107892"/>
            <a:ext cx="4796730" cy="4355313"/>
          </a:xfrm>
          <a:prstGeom prst="rect">
            <a:avLst/>
          </a:prstGeom>
        </p:spPr>
      </p:pic>
      <p:pic>
        <p:nvPicPr>
          <p:cNvPr id="2" name="Picture 1" descr="Health &amp; Care Professions Council">
            <a:extLst>
              <a:ext uri="{FF2B5EF4-FFF2-40B4-BE49-F238E27FC236}">
                <a16:creationId xmlns:a16="http://schemas.microsoft.com/office/drawing/2014/main" id="{31683241-C88C-8C5E-1DC6-F01499B57C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55806" y="5162940"/>
            <a:ext cx="2713355" cy="752475"/>
          </a:xfrm>
          <a:prstGeom prst="rect">
            <a:avLst/>
          </a:prstGeom>
          <a:noFill/>
          <a:ln>
            <a:noFill/>
          </a:ln>
        </p:spPr>
      </p:pic>
      <p:sp>
        <p:nvSpPr>
          <p:cNvPr id="6" name="TextBox 5">
            <a:extLst>
              <a:ext uri="{FF2B5EF4-FFF2-40B4-BE49-F238E27FC236}">
                <a16:creationId xmlns:a16="http://schemas.microsoft.com/office/drawing/2014/main" id="{51B1FD4D-77A6-21C0-0595-9A7E83761F05}"/>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3701239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B9B8-4B4B-455B-A09B-F83472CBF0DC}"/>
              </a:ext>
            </a:extLst>
          </p:cNvPr>
          <p:cNvSpPr>
            <a:spLocks noGrp="1"/>
          </p:cNvSpPr>
          <p:nvPr>
            <p:ph type="title"/>
          </p:nvPr>
        </p:nvSpPr>
        <p:spPr>
          <a:xfrm>
            <a:off x="498944" y="590590"/>
            <a:ext cx="10515600" cy="636205"/>
          </a:xfrm>
        </p:spPr>
        <p:txBody>
          <a:bodyPr>
            <a:normAutofit fontScale="90000"/>
          </a:bodyPr>
          <a:lstStyle/>
          <a:p>
            <a:r>
              <a:rPr lang="en-GB"/>
              <a:t>Next steps: for everyone </a:t>
            </a:r>
          </a:p>
        </p:txBody>
      </p:sp>
      <p:sp>
        <p:nvSpPr>
          <p:cNvPr id="5" name="TextBox 4">
            <a:extLst>
              <a:ext uri="{FF2B5EF4-FFF2-40B4-BE49-F238E27FC236}">
                <a16:creationId xmlns:a16="http://schemas.microsoft.com/office/drawing/2014/main" id="{6E01AD1E-B34E-4AED-81C4-6D3E1E7B72E2}"/>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pic>
        <p:nvPicPr>
          <p:cNvPr id="7" name="Picture 6" descr="Radiographer">
            <a:extLst>
              <a:ext uri="{FF2B5EF4-FFF2-40B4-BE49-F238E27FC236}">
                <a16:creationId xmlns:a16="http://schemas.microsoft.com/office/drawing/2014/main" id="{EF023A9B-6BD1-F9F6-3B3E-EEC4D5CF4CAE}"/>
              </a:ext>
            </a:extLst>
          </p:cNvPr>
          <p:cNvPicPr>
            <a:picLocks noChangeAspect="1"/>
          </p:cNvPicPr>
          <p:nvPr/>
        </p:nvPicPr>
        <p:blipFill rotWithShape="1">
          <a:blip r:embed="rId3"/>
          <a:srcRect r="-94" b="11484"/>
          <a:stretch/>
        </p:blipFill>
        <p:spPr>
          <a:xfrm>
            <a:off x="10890880" y="3065290"/>
            <a:ext cx="1301120" cy="2506120"/>
          </a:xfrm>
          <a:prstGeom prst="rect">
            <a:avLst/>
          </a:prstGeom>
        </p:spPr>
      </p:pic>
      <p:pic>
        <p:nvPicPr>
          <p:cNvPr id="8" name="Picture 7" descr="AHP support worker ">
            <a:extLst>
              <a:ext uri="{FF2B5EF4-FFF2-40B4-BE49-F238E27FC236}">
                <a16:creationId xmlns:a16="http://schemas.microsoft.com/office/drawing/2014/main" id="{5617E006-BBD9-36ED-70E6-66C94D35AC8B}"/>
              </a:ext>
            </a:extLst>
          </p:cNvPr>
          <p:cNvPicPr>
            <a:picLocks noChangeAspect="1"/>
          </p:cNvPicPr>
          <p:nvPr/>
        </p:nvPicPr>
        <p:blipFill>
          <a:blip r:embed="rId4"/>
          <a:stretch>
            <a:fillRect/>
          </a:stretch>
        </p:blipFill>
        <p:spPr>
          <a:xfrm>
            <a:off x="10271557" y="3556861"/>
            <a:ext cx="742987" cy="2416331"/>
          </a:xfrm>
          <a:prstGeom prst="rect">
            <a:avLst/>
          </a:prstGeom>
        </p:spPr>
      </p:pic>
      <p:pic>
        <p:nvPicPr>
          <p:cNvPr id="9" name="Picture 8" descr="Dietitian">
            <a:extLst>
              <a:ext uri="{FF2B5EF4-FFF2-40B4-BE49-F238E27FC236}">
                <a16:creationId xmlns:a16="http://schemas.microsoft.com/office/drawing/2014/main" id="{A869D8CB-0A44-5944-343A-6B99B6F192AC}"/>
              </a:ext>
            </a:extLst>
          </p:cNvPr>
          <p:cNvPicPr>
            <a:picLocks noChangeAspect="1"/>
          </p:cNvPicPr>
          <p:nvPr/>
        </p:nvPicPr>
        <p:blipFill>
          <a:blip r:embed="rId5"/>
          <a:stretch>
            <a:fillRect/>
          </a:stretch>
        </p:blipFill>
        <p:spPr>
          <a:xfrm>
            <a:off x="9319125" y="3095922"/>
            <a:ext cx="952432" cy="2506120"/>
          </a:xfrm>
          <a:prstGeom prst="rect">
            <a:avLst/>
          </a:prstGeom>
        </p:spPr>
      </p:pic>
      <p:pic>
        <p:nvPicPr>
          <p:cNvPr id="10" name="Picture 9" descr="AHP support worker">
            <a:extLst>
              <a:ext uri="{FF2B5EF4-FFF2-40B4-BE49-F238E27FC236}">
                <a16:creationId xmlns:a16="http://schemas.microsoft.com/office/drawing/2014/main" id="{F64CF03D-BB3A-5BE5-7145-1E49B704E24B}"/>
              </a:ext>
            </a:extLst>
          </p:cNvPr>
          <p:cNvPicPr>
            <a:picLocks noChangeAspect="1"/>
          </p:cNvPicPr>
          <p:nvPr/>
        </p:nvPicPr>
        <p:blipFill>
          <a:blip r:embed="rId6"/>
          <a:stretch>
            <a:fillRect/>
          </a:stretch>
        </p:blipFill>
        <p:spPr>
          <a:xfrm>
            <a:off x="8597184" y="3584197"/>
            <a:ext cx="849413" cy="2683213"/>
          </a:xfrm>
          <a:prstGeom prst="rect">
            <a:avLst/>
          </a:prstGeom>
        </p:spPr>
      </p:pic>
      <p:pic>
        <p:nvPicPr>
          <p:cNvPr id="11" name="Picture 10" descr="AHP support worker ">
            <a:extLst>
              <a:ext uri="{FF2B5EF4-FFF2-40B4-BE49-F238E27FC236}">
                <a16:creationId xmlns:a16="http://schemas.microsoft.com/office/drawing/2014/main" id="{F3169022-132B-AD8A-67E2-F55F5FCBE173}"/>
              </a:ext>
            </a:extLst>
          </p:cNvPr>
          <p:cNvPicPr>
            <a:picLocks noChangeAspect="1"/>
          </p:cNvPicPr>
          <p:nvPr/>
        </p:nvPicPr>
        <p:blipFill>
          <a:blip r:embed="rId7"/>
          <a:stretch>
            <a:fillRect/>
          </a:stretch>
        </p:blipFill>
        <p:spPr>
          <a:xfrm>
            <a:off x="7858884" y="3273803"/>
            <a:ext cx="832636" cy="2647308"/>
          </a:xfrm>
          <a:prstGeom prst="rect">
            <a:avLst/>
          </a:prstGeom>
        </p:spPr>
      </p:pic>
      <p:sp>
        <p:nvSpPr>
          <p:cNvPr id="6" name="Content Placeholder 5">
            <a:extLst>
              <a:ext uri="{FF2B5EF4-FFF2-40B4-BE49-F238E27FC236}">
                <a16:creationId xmlns:a16="http://schemas.microsoft.com/office/drawing/2014/main" id="{D1008188-2613-4F1E-DC29-93436FB61AC8}"/>
              </a:ext>
            </a:extLst>
          </p:cNvPr>
          <p:cNvSpPr>
            <a:spLocks noGrp="1"/>
          </p:cNvSpPr>
          <p:nvPr>
            <p:ph idx="1"/>
          </p:nvPr>
        </p:nvSpPr>
        <p:spPr>
          <a:xfrm>
            <a:off x="568450" y="1595804"/>
            <a:ext cx="7409412" cy="4006237"/>
          </a:xfrm>
        </p:spPr>
        <p:txBody>
          <a:bodyPr>
            <a:normAutofit/>
          </a:bodyPr>
          <a:lstStyle/>
          <a:p>
            <a:r>
              <a:rPr lang="en-GB" sz="2800"/>
              <a:t>Share key messages and slides with your team(s) and colleagues</a:t>
            </a:r>
          </a:p>
          <a:p>
            <a:r>
              <a:rPr lang="en-GB"/>
              <a:t>Review local supervision &amp; delegation policies and processes</a:t>
            </a:r>
          </a:p>
          <a:p>
            <a:r>
              <a:rPr lang="en-GB"/>
              <a:t>I</a:t>
            </a:r>
            <a:r>
              <a:rPr lang="en-GB" sz="2800"/>
              <a:t>nclusively engage with AHP support workforce</a:t>
            </a:r>
          </a:p>
          <a:p>
            <a:r>
              <a:rPr lang="en-GB" sz="2800"/>
              <a:t>Access information and </a:t>
            </a:r>
            <a:r>
              <a:rPr lang="en-GB"/>
              <a:t>resources</a:t>
            </a:r>
            <a:r>
              <a:rPr lang="en-GB" sz="2800"/>
              <a:t> from professional bodies &amp; HCPC</a:t>
            </a:r>
          </a:p>
          <a:p>
            <a:endParaRPr lang="en-GB"/>
          </a:p>
        </p:txBody>
      </p:sp>
    </p:spTree>
    <p:extLst>
      <p:ext uri="{BB962C8B-B14F-4D97-AF65-F5344CB8AC3E}">
        <p14:creationId xmlns:p14="http://schemas.microsoft.com/office/powerpoint/2010/main" val="2337930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CD9774-8B1E-00CD-DA36-1DB2318A07C2}"/>
              </a:ext>
            </a:extLst>
          </p:cNvPr>
          <p:cNvSpPr>
            <a:spLocks noGrp="1"/>
          </p:cNvSpPr>
          <p:nvPr>
            <p:ph idx="1"/>
          </p:nvPr>
        </p:nvSpPr>
        <p:spPr>
          <a:xfrm>
            <a:off x="-752848" y="1867114"/>
            <a:ext cx="7815469" cy="3355996"/>
          </a:xfr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800" b="1" i="0" u="none" strike="noStrike" kern="1200" cap="none" spc="0" normalizeH="0" baseline="0" noProof="0">
                <a:ln>
                  <a:noFill/>
                </a:ln>
                <a:solidFill>
                  <a:sysClr val="windowText" lastClr="000000"/>
                </a:solidFill>
                <a:effectLst/>
                <a:uLnTx/>
                <a:uFillTx/>
                <a:latin typeface="Arial" panose="020B0604020202020204"/>
                <a:ea typeface="+mn-ea"/>
                <a:cs typeface="+mn-cs"/>
              </a:rPr>
              <a:t>Menti.com</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GB" sz="2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800" b="0" i="0" u="none" strike="noStrike" kern="1200" cap="none" spc="0" normalizeH="0" baseline="0" noProof="0">
                <a:ln>
                  <a:noFill/>
                </a:ln>
                <a:solidFill>
                  <a:sysClr val="windowText" lastClr="000000"/>
                </a:solidFill>
                <a:effectLst/>
                <a:uLnTx/>
                <a:uFillTx/>
                <a:latin typeface="Arial" panose="020B0604020202020204"/>
                <a:ea typeface="+mn-ea"/>
                <a:cs typeface="+mn-cs"/>
              </a:rPr>
              <a:t>Code: 8322 1472</a:t>
            </a:r>
          </a:p>
          <a:p>
            <a:endParaRPr lang="en-GB"/>
          </a:p>
        </p:txBody>
      </p:sp>
      <p:sp>
        <p:nvSpPr>
          <p:cNvPr id="4" name="TextBox 3">
            <a:extLst>
              <a:ext uri="{FF2B5EF4-FFF2-40B4-BE49-F238E27FC236}">
                <a16:creationId xmlns:a16="http://schemas.microsoft.com/office/drawing/2014/main" id="{FA2BAF72-6A72-3EBA-918D-B432635FBA12}"/>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pic>
        <p:nvPicPr>
          <p:cNvPr id="5" name="Picture 4" descr="Qr code">
            <a:extLst>
              <a:ext uri="{FF2B5EF4-FFF2-40B4-BE49-F238E27FC236}">
                <a16:creationId xmlns:a16="http://schemas.microsoft.com/office/drawing/2014/main" id="{5EB13CD1-DCEE-EE3F-1F4D-92895D193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6701" y="405918"/>
            <a:ext cx="5393789" cy="5393789"/>
          </a:xfrm>
          <a:prstGeom prst="rect">
            <a:avLst/>
          </a:prstGeom>
        </p:spPr>
      </p:pic>
    </p:spTree>
    <p:extLst>
      <p:ext uri="{BB962C8B-B14F-4D97-AF65-F5344CB8AC3E}">
        <p14:creationId xmlns:p14="http://schemas.microsoft.com/office/powerpoint/2010/main" val="32228268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4457-5D19-4E4D-8EF1-82E833EF4EFD}"/>
              </a:ext>
            </a:extLst>
          </p:cNvPr>
          <p:cNvSpPr>
            <a:spLocks noGrp="1"/>
          </p:cNvSpPr>
          <p:nvPr>
            <p:ph type="title"/>
          </p:nvPr>
        </p:nvSpPr>
        <p:spPr>
          <a:xfrm>
            <a:off x="272551" y="332058"/>
            <a:ext cx="7886700" cy="636205"/>
          </a:xfrm>
        </p:spPr>
        <p:txBody>
          <a:bodyPr>
            <a:normAutofit fontScale="90000"/>
          </a:bodyPr>
          <a:lstStyle/>
          <a:p>
            <a:pPr>
              <a:lnSpc>
                <a:spcPct val="100000"/>
              </a:lnSpc>
              <a:spcBef>
                <a:spcPct val="0"/>
              </a:spcBef>
              <a:buFontTx/>
              <a:buNone/>
            </a:pPr>
            <a:r>
              <a:rPr lang="en-GB" altLang="en-US" sz="3733">
                <a:solidFill>
                  <a:srgbClr val="CC0066"/>
                </a:solidFill>
              </a:rPr>
              <a:t>Additional Information</a:t>
            </a:r>
          </a:p>
        </p:txBody>
      </p:sp>
      <p:sp>
        <p:nvSpPr>
          <p:cNvPr id="3" name="TextBox 2">
            <a:extLst>
              <a:ext uri="{FF2B5EF4-FFF2-40B4-BE49-F238E27FC236}">
                <a16:creationId xmlns:a16="http://schemas.microsoft.com/office/drawing/2014/main" id="{2C23F44C-3014-4353-ABA7-7A061CDFE6BE}"/>
              </a:ext>
            </a:extLst>
          </p:cNvPr>
          <p:cNvSpPr txBox="1"/>
          <p:nvPr/>
        </p:nvSpPr>
        <p:spPr>
          <a:xfrm>
            <a:off x="259792" y="1115796"/>
            <a:ext cx="7024928" cy="403270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800"/>
              </a:spcBef>
              <a:spcAft>
                <a:spcPts val="0"/>
              </a:spcAft>
              <a:buClrTx/>
              <a:buSzTx/>
              <a:buFontTx/>
              <a:buNone/>
              <a:tabLst/>
              <a:defRPr/>
            </a:pPr>
            <a:r>
              <a:rPr kumimoji="0" lang="en-US" altLang="en-US" sz="1867" b="1" i="0" u="none" strike="noStrike" kern="1200" cap="none" spc="0" normalizeH="0" baseline="0" noProof="0">
                <a:ln>
                  <a:noFill/>
                </a:ln>
                <a:solidFill>
                  <a:srgbClr val="E8EDEE">
                    <a:lumMod val="25000"/>
                  </a:srgbClr>
                </a:solidFill>
                <a:effectLst/>
                <a:uLnTx/>
                <a:uFillTx/>
                <a:latin typeface="Arial" panose="020B0604020202020204"/>
                <a:ea typeface="+mn-ea"/>
                <a:cs typeface="+mn-cs"/>
              </a:rPr>
              <a:t>National </a:t>
            </a:r>
            <a:r>
              <a:rPr kumimoji="0" lang="en-US" altLang="en-US" sz="1867" b="1" i="0" u="none" strike="noStrike" kern="1200" cap="none" spc="0" normalizeH="0" baseline="0" noProof="0" err="1">
                <a:ln>
                  <a:noFill/>
                </a:ln>
                <a:solidFill>
                  <a:srgbClr val="E8EDEE">
                    <a:lumMod val="25000"/>
                  </a:srgbClr>
                </a:solidFill>
                <a:effectLst/>
                <a:uLnTx/>
                <a:uFillTx/>
                <a:latin typeface="Arial" panose="020B0604020202020204"/>
                <a:ea typeface="+mn-ea"/>
                <a:cs typeface="+mn-cs"/>
              </a:rPr>
              <a:t>Programme</a:t>
            </a:r>
            <a:r>
              <a:rPr kumimoji="0" lang="en-US" altLang="en-US" sz="1867" b="1" i="0" u="none" strike="noStrike" kern="1200" cap="none" spc="0" normalizeH="0" baseline="0" noProof="0">
                <a:ln>
                  <a:noFill/>
                </a:ln>
                <a:solidFill>
                  <a:srgbClr val="E8EDEE">
                    <a:lumMod val="25000"/>
                  </a:srgbClr>
                </a:solidFill>
                <a:effectLst/>
                <a:uLnTx/>
                <a:uFillTx/>
                <a:latin typeface="Arial" panose="020B0604020202020204"/>
                <a:ea typeface="+mn-ea"/>
                <a:cs typeface="+mn-cs"/>
              </a:rPr>
              <a:t> Lead: </a:t>
            </a:r>
            <a:r>
              <a:rPr kumimoji="0" lang="en-US" altLang="en-US" sz="1867"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Naomi McVey</a:t>
            </a:r>
          </a:p>
          <a:p>
            <a:pPr marL="0" marR="0" lvl="0" indent="0" algn="l" defTabSz="914377" rtl="0" eaLnBrk="1" fontAlgn="auto" latinLnBrk="0" hangingPunct="1">
              <a:lnSpc>
                <a:spcPct val="100000"/>
              </a:lnSpc>
              <a:spcBef>
                <a:spcPts val="800"/>
              </a:spcBef>
              <a:spcAft>
                <a:spcPts val="0"/>
              </a:spcAft>
              <a:buClrTx/>
              <a:buSzTx/>
              <a:buFontTx/>
              <a:buNone/>
              <a:tabLst/>
              <a:defRPr/>
            </a:pPr>
            <a:r>
              <a:rPr kumimoji="0" lang="en-US" altLang="en-US" sz="1867" b="1" i="0" u="none" strike="noStrike" kern="1200" cap="none" spc="0" normalizeH="0" baseline="0" noProof="0">
                <a:ln>
                  <a:noFill/>
                </a:ln>
                <a:solidFill>
                  <a:srgbClr val="E8EDEE">
                    <a:lumMod val="25000"/>
                  </a:srgbClr>
                </a:solidFill>
                <a:effectLst/>
                <a:uLnTx/>
                <a:uFillTx/>
                <a:latin typeface="Arial" panose="020B0604020202020204"/>
                <a:ea typeface="+mn-ea"/>
                <a:cs typeface="+mn-cs"/>
              </a:rPr>
              <a:t>Academic advisor</a:t>
            </a:r>
            <a:r>
              <a:rPr kumimoji="0" lang="en-US" altLang="en-US" sz="1867"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 Richard Griffin, </a:t>
            </a:r>
            <a:r>
              <a:rPr kumimoji="0" lang="en-GB" altLang="en-US" sz="1867"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Professor of Healthcare Management, Kings Business School</a:t>
            </a:r>
          </a:p>
          <a:p>
            <a:pPr marL="0" marR="0" lvl="0" indent="0" algn="l" defTabSz="914377" rtl="0" eaLnBrk="1" fontAlgn="auto" latinLnBrk="0" hangingPunct="1">
              <a:lnSpc>
                <a:spcPct val="100000"/>
              </a:lnSpc>
              <a:spcBef>
                <a:spcPts val="800"/>
              </a:spcBef>
              <a:spcAft>
                <a:spcPts val="0"/>
              </a:spcAft>
              <a:buClrTx/>
              <a:buSzTx/>
              <a:buFontTx/>
              <a:buNone/>
              <a:tabLst/>
              <a:defRPr/>
            </a:pPr>
            <a:r>
              <a:rPr kumimoji="0" lang="en-US" altLang="en-US" sz="1867" b="1" i="0" u="none" strike="noStrike" kern="1200" cap="none" spc="0" normalizeH="0" baseline="0" noProof="0">
                <a:ln>
                  <a:noFill/>
                </a:ln>
                <a:solidFill>
                  <a:srgbClr val="E8EDEE">
                    <a:lumMod val="25000"/>
                  </a:srgbClr>
                </a:solidFill>
                <a:effectLst/>
                <a:uLnTx/>
                <a:uFillTx/>
                <a:latin typeface="Arial" panose="020B0604020202020204"/>
                <a:ea typeface="+mn-ea"/>
                <a:cs typeface="+mn-cs"/>
              </a:rPr>
              <a:t>National AHP Workforce Lead</a:t>
            </a:r>
            <a:r>
              <a:rPr kumimoji="0" lang="en-US" altLang="en-US" sz="1867"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 Suraiya Hassan </a:t>
            </a:r>
          </a:p>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a:ln>
                  <a:noFill/>
                </a:ln>
                <a:solidFill>
                  <a:srgbClr val="E8EDEE">
                    <a:lumMod val="25000"/>
                  </a:srgbClr>
                </a:solidFill>
                <a:effectLst/>
                <a:uLnTx/>
                <a:uFillTx/>
                <a:latin typeface="Arial" panose="020B0604020202020204"/>
                <a:ea typeface="+mn-ea"/>
                <a:cs typeface="+mn-cs"/>
              </a:rPr>
              <a:t>National AHP Workforce Lead (NHSE/HEE): </a:t>
            </a:r>
            <a:r>
              <a:rPr kumimoji="0" lang="en-US" altLang="en-US" sz="1867"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Anne Tucker</a:t>
            </a:r>
          </a:p>
          <a:p>
            <a:pPr defTabSz="914377">
              <a:spcBef>
                <a:spcPct val="0"/>
              </a:spcBef>
              <a:defRPr/>
            </a:pPr>
            <a:r>
              <a:rPr kumimoji="0" lang="en-US" altLang="en-US" sz="1867" b="1" i="0" u="none" strike="noStrike" kern="1200" cap="none" spc="0" normalizeH="0" baseline="0" noProof="0">
                <a:ln>
                  <a:noFill/>
                </a:ln>
                <a:solidFill>
                  <a:srgbClr val="E8EDEE">
                    <a:lumMod val="25000"/>
                  </a:srgbClr>
                </a:solidFill>
                <a:effectLst/>
                <a:uLnTx/>
                <a:uFillTx/>
                <a:latin typeface="Arial" panose="020B0604020202020204"/>
                <a:ea typeface="+mn-ea"/>
                <a:cs typeface="+mn-cs"/>
              </a:rPr>
              <a:t>National AHP Clinical Fellow</a:t>
            </a:r>
            <a:r>
              <a:rPr kumimoji="0" lang="en-US" altLang="en-US" sz="1867"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 Gaby Ford </a:t>
            </a:r>
          </a:p>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a:ln>
                  <a:noFill/>
                </a:ln>
                <a:solidFill>
                  <a:srgbClr val="E8EDEE">
                    <a:lumMod val="25000"/>
                  </a:srgbClr>
                </a:solidFill>
                <a:effectLst/>
                <a:uLnTx/>
                <a:uFillTx/>
                <a:latin typeface="Arial" panose="020B0604020202020204"/>
                <a:ea typeface="+mn-ea"/>
                <a:cs typeface="+mn-cs"/>
              </a:rPr>
              <a:t>National </a:t>
            </a:r>
            <a:r>
              <a:rPr kumimoji="0" lang="en-US" altLang="en-US" sz="1867" b="1" i="0" u="none" strike="noStrike" kern="1200" cap="none" spc="0" normalizeH="0" baseline="0" noProof="0" err="1">
                <a:ln>
                  <a:noFill/>
                </a:ln>
                <a:solidFill>
                  <a:srgbClr val="E8EDEE">
                    <a:lumMod val="25000"/>
                  </a:srgbClr>
                </a:solidFill>
                <a:effectLst/>
                <a:uLnTx/>
                <a:uFillTx/>
                <a:latin typeface="Arial" panose="020B0604020202020204"/>
                <a:ea typeface="+mn-ea"/>
                <a:cs typeface="+mn-cs"/>
              </a:rPr>
              <a:t>Programme</a:t>
            </a:r>
            <a:r>
              <a:rPr kumimoji="0" lang="en-US" altLang="en-US" sz="1867" b="1" i="0" u="none" strike="noStrike" kern="1200" cap="none" spc="0" normalizeH="0" baseline="0" noProof="0">
                <a:ln>
                  <a:noFill/>
                </a:ln>
                <a:solidFill>
                  <a:srgbClr val="E8EDEE">
                    <a:lumMod val="25000"/>
                  </a:srgbClr>
                </a:solidFill>
                <a:effectLst/>
                <a:uLnTx/>
                <a:uFillTx/>
                <a:latin typeface="Arial" panose="020B0604020202020204"/>
                <a:ea typeface="+mn-ea"/>
                <a:cs typeface="+mn-cs"/>
              </a:rPr>
              <a:t> Manager - Apprenticeships</a:t>
            </a:r>
            <a:r>
              <a:rPr kumimoji="0" lang="en-US" altLang="en-US" sz="1867"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 Lucy Hunte </a:t>
            </a:r>
          </a:p>
          <a:p>
            <a:pPr marL="0" marR="0" lvl="0" indent="0" algn="l" defTabSz="914377" rtl="0" eaLnBrk="1" fontAlgn="auto" latinLnBrk="0" hangingPunct="1">
              <a:lnSpc>
                <a:spcPct val="100000"/>
              </a:lnSpc>
              <a:spcBef>
                <a:spcPct val="0"/>
              </a:spcBef>
              <a:spcAft>
                <a:spcPts val="0"/>
              </a:spcAft>
              <a:buClrTx/>
              <a:buSzTx/>
              <a:buFontTx/>
              <a:buNone/>
              <a:tabLst/>
              <a:defRPr/>
            </a:pPr>
            <a:endParaRPr kumimoji="0" lang="en-US" altLang="en-US" sz="1867" b="0" i="0" u="none" strike="noStrike" kern="1200" cap="none" spc="0" normalizeH="0" baseline="0" noProof="0">
              <a:ln>
                <a:noFill/>
              </a:ln>
              <a:solidFill>
                <a:srgbClr val="E8EDEE">
                  <a:lumMod val="25000"/>
                </a:srgbClr>
              </a:solidFill>
              <a:effectLst/>
              <a:uLnTx/>
              <a:uFillTx/>
              <a:latin typeface="Arial" panose="020B0604020202020204"/>
              <a:ea typeface="+mn-ea"/>
              <a:cs typeface="+mn-cs"/>
            </a:endParaRPr>
          </a:p>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a:ln>
                  <a:noFill/>
                </a:ln>
                <a:solidFill>
                  <a:srgbClr val="E8EDEE">
                    <a:lumMod val="25000"/>
                  </a:srgbClr>
                </a:solidFill>
                <a:effectLst/>
                <a:uLnTx/>
                <a:uFillTx/>
                <a:latin typeface="Arial" panose="020B0604020202020204"/>
                <a:ea typeface="+mn-ea"/>
                <a:cs typeface="+mn-cs"/>
              </a:rPr>
              <a:t>Email: </a:t>
            </a:r>
            <a:r>
              <a:rPr kumimoji="0" lang="en-US" altLang="en-US" sz="1867" b="0" i="0" u="none" strike="noStrike" kern="1200" cap="none" spc="0" normalizeH="0" baseline="0" noProof="0">
                <a:ln>
                  <a:noFill/>
                </a:ln>
                <a:solidFill>
                  <a:srgbClr val="E8EDEE">
                    <a:lumMod val="25000"/>
                  </a:srgbClr>
                </a:solidFill>
                <a:effectLst/>
                <a:uLnTx/>
                <a:uFillTx/>
                <a:latin typeface="Arial" panose="020B0604020202020204"/>
                <a:ea typeface="+mn-ea"/>
                <a:cs typeface="+mn-cs"/>
                <a:hlinkClick r:id="rId2"/>
              </a:rPr>
              <a:t>ahp.supportworkforce@hee.nhs.uk</a:t>
            </a:r>
            <a:r>
              <a:rPr kumimoji="0" lang="en-US" altLang="en-US" sz="1867"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  </a:t>
            </a:r>
          </a:p>
          <a:p>
            <a:pPr marL="0" marR="0" lvl="0" indent="0" algn="l" defTabSz="914377" rtl="0" eaLnBrk="1" fontAlgn="auto" latinLnBrk="0" hangingPunct="1">
              <a:lnSpc>
                <a:spcPct val="100000"/>
              </a:lnSpc>
              <a:spcBef>
                <a:spcPct val="0"/>
              </a:spcBef>
              <a:spcAft>
                <a:spcPts val="0"/>
              </a:spcAft>
              <a:buClrTx/>
              <a:buSzTx/>
              <a:buFontTx/>
              <a:buNone/>
              <a:tabLst/>
              <a:defRPr/>
            </a:pPr>
            <a:endParaRPr kumimoji="0" lang="en-US" altLang="en-US" sz="1867" b="0" i="0" u="none" strike="noStrike" kern="1200" cap="none" spc="0" normalizeH="0" baseline="0" noProof="0">
              <a:ln>
                <a:noFill/>
              </a:ln>
              <a:solidFill>
                <a:srgbClr val="E8EDEE">
                  <a:lumMod val="25000"/>
                </a:srgbClr>
              </a:solidFill>
              <a:effectLst/>
              <a:uLnTx/>
              <a:uFillTx/>
              <a:latin typeface="Arial" panose="020B0604020202020204"/>
              <a:ea typeface="+mn-ea"/>
              <a:cs typeface="+mn-cs"/>
            </a:endParaRPr>
          </a:p>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a:ln>
                  <a:noFill/>
                </a:ln>
                <a:solidFill>
                  <a:srgbClr val="E8EDEE">
                    <a:lumMod val="25000"/>
                  </a:srgbClr>
                </a:solidFill>
                <a:effectLst/>
                <a:uLnTx/>
                <a:uFillTx/>
                <a:latin typeface="Arial" panose="020B0604020202020204"/>
                <a:ea typeface="+mn-ea"/>
                <a:cs typeface="+mn-cs"/>
              </a:rPr>
              <a:t>Web: </a:t>
            </a:r>
            <a:r>
              <a:rPr kumimoji="0" lang="en-US" altLang="en-US" sz="1867" b="0" i="0" u="none" strike="noStrike" kern="1200" cap="none" spc="0" normalizeH="0" baseline="0" noProof="0">
                <a:ln>
                  <a:noFill/>
                </a:ln>
                <a:solidFill>
                  <a:srgbClr val="E8EDEE">
                    <a:lumMod val="25000"/>
                  </a:srgbClr>
                </a:solidFill>
                <a:effectLst/>
                <a:uLnTx/>
                <a:uFillTx/>
                <a:latin typeface="Arial" panose="020B0604020202020204"/>
                <a:ea typeface="+mn-ea"/>
                <a:cs typeface="+mn-cs"/>
                <a:hlinkClick r:id="rId3"/>
              </a:rPr>
              <a:t>https://www.hee.nhs.uk/our-work/allied-health-professions/enable-workforce/developing-role-ahp-support-workers</a:t>
            </a:r>
            <a:r>
              <a:rPr kumimoji="0" lang="en-US" altLang="en-US" sz="1867"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 </a:t>
            </a:r>
            <a:endParaRPr kumimoji="0" lang="en-GB" sz="1867" b="0" i="0" u="none" strike="noStrike" kern="1200" cap="none" spc="0" normalizeH="0" baseline="0" noProof="0">
              <a:ln>
                <a:noFill/>
              </a:ln>
              <a:solidFill>
                <a:srgbClr val="E8EDEE">
                  <a:lumMod val="25000"/>
                </a:srgbClr>
              </a:solidFill>
              <a:effectLst/>
              <a:uLnTx/>
              <a:uFillTx/>
              <a:latin typeface="Arial" panose="020B0604020202020204"/>
              <a:ea typeface="+mn-ea"/>
              <a:cs typeface="+mn-cs"/>
            </a:endParaRPr>
          </a:p>
        </p:txBody>
      </p:sp>
      <p:pic>
        <p:nvPicPr>
          <p:cNvPr id="5" name="Picture 4" descr="&quot;AHP support workers provide high quality, life changing care and support -there has never been a more important time to recognise their skills celebrate their impact, and support their development&quot; - Naomi McVey -National Programme Lead">
            <a:extLst>
              <a:ext uri="{FF2B5EF4-FFF2-40B4-BE49-F238E27FC236}">
                <a16:creationId xmlns:a16="http://schemas.microsoft.com/office/drawing/2014/main" id="{AD6F8C23-2348-4B95-9233-AFBAFBBD2949}"/>
              </a:ext>
            </a:extLst>
          </p:cNvPr>
          <p:cNvPicPr>
            <a:picLocks noChangeAspect="1"/>
          </p:cNvPicPr>
          <p:nvPr/>
        </p:nvPicPr>
        <p:blipFill>
          <a:blip r:embed="rId4"/>
          <a:stretch>
            <a:fillRect/>
          </a:stretch>
        </p:blipFill>
        <p:spPr>
          <a:xfrm>
            <a:off x="7284720" y="126415"/>
            <a:ext cx="4634729" cy="2605380"/>
          </a:xfrm>
          <a:prstGeom prst="rect">
            <a:avLst/>
          </a:prstGeom>
          <a:ln w="6350">
            <a:solidFill>
              <a:schemeClr val="accent1"/>
            </a:solidFill>
          </a:ln>
        </p:spPr>
      </p:pic>
      <p:pic>
        <p:nvPicPr>
          <p:cNvPr id="6" name="Picture 5" descr="&quot;Working closely with AHP's is a great opportunity to gain knowledge and experience. These roles are a great entry into an area you are passionate about. It is never too late for a career change and to do a job you love ! I feel very proud to be part of the dietetic team at SWFT, particularly over the last year working through all the challenges brought about by the pandemic.&quot; Nikki Smith - Dietetic Assistant Practitioner, South Warwickshire Foundation Trust ">
            <a:extLst>
              <a:ext uri="{FF2B5EF4-FFF2-40B4-BE49-F238E27FC236}">
                <a16:creationId xmlns:a16="http://schemas.microsoft.com/office/drawing/2014/main" id="{6B0F4F01-FB85-4F25-BE0F-122EFC12F883}"/>
              </a:ext>
            </a:extLst>
          </p:cNvPr>
          <p:cNvPicPr>
            <a:picLocks noChangeAspect="1"/>
          </p:cNvPicPr>
          <p:nvPr/>
        </p:nvPicPr>
        <p:blipFill>
          <a:blip r:embed="rId5"/>
          <a:stretch>
            <a:fillRect/>
          </a:stretch>
        </p:blipFill>
        <p:spPr>
          <a:xfrm>
            <a:off x="7348220" y="3310823"/>
            <a:ext cx="4571229" cy="2592680"/>
          </a:xfrm>
          <a:prstGeom prst="rect">
            <a:avLst/>
          </a:prstGeom>
          <a:ln w="6350">
            <a:solidFill>
              <a:schemeClr val="accent1"/>
            </a:solidFill>
          </a:ln>
        </p:spPr>
      </p:pic>
      <p:sp>
        <p:nvSpPr>
          <p:cNvPr id="7" name="TextBox 6">
            <a:extLst>
              <a:ext uri="{FF2B5EF4-FFF2-40B4-BE49-F238E27FC236}">
                <a16:creationId xmlns:a16="http://schemas.microsoft.com/office/drawing/2014/main" id="{BC30C5CA-BA57-41F8-A369-9014B0575503}"/>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3845432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4457-5D19-4E4D-8EF1-82E833EF4EFD}"/>
              </a:ext>
            </a:extLst>
          </p:cNvPr>
          <p:cNvSpPr>
            <a:spLocks noGrp="1"/>
          </p:cNvSpPr>
          <p:nvPr>
            <p:ph type="title"/>
          </p:nvPr>
        </p:nvSpPr>
        <p:spPr>
          <a:xfrm>
            <a:off x="597005" y="609728"/>
            <a:ext cx="7886700" cy="636205"/>
          </a:xfrm>
        </p:spPr>
        <p:txBody>
          <a:bodyPr>
            <a:normAutofit/>
          </a:bodyPr>
          <a:lstStyle/>
          <a:p>
            <a:r>
              <a:rPr lang="en-US" sz="3733"/>
              <a:t>Overview of the webinar </a:t>
            </a:r>
          </a:p>
        </p:txBody>
      </p:sp>
      <p:sp>
        <p:nvSpPr>
          <p:cNvPr id="7" name="Content Placeholder 6">
            <a:extLst>
              <a:ext uri="{FF2B5EF4-FFF2-40B4-BE49-F238E27FC236}">
                <a16:creationId xmlns:a16="http://schemas.microsoft.com/office/drawing/2014/main" id="{682B0E2F-F89C-48C8-96C6-69D0C6BA9197}"/>
              </a:ext>
            </a:extLst>
          </p:cNvPr>
          <p:cNvSpPr>
            <a:spLocks noGrp="1"/>
          </p:cNvSpPr>
          <p:nvPr>
            <p:ph idx="1"/>
          </p:nvPr>
        </p:nvSpPr>
        <p:spPr>
          <a:xfrm>
            <a:off x="597005" y="1733430"/>
            <a:ext cx="9512670" cy="3829882"/>
          </a:xfrm>
        </p:spPr>
        <p:txBody>
          <a:bodyPr>
            <a:normAutofit/>
          </a:bodyPr>
          <a:lstStyle/>
          <a:p>
            <a:pPr lvl="0" fontAlgn="ctr">
              <a:lnSpc>
                <a:spcPct val="107000"/>
              </a:lnSpc>
              <a:spcBef>
                <a:spcPts val="600"/>
              </a:spcBef>
              <a:spcAft>
                <a:spcPts val="800"/>
              </a:spcAft>
              <a:buSzPts val="1200"/>
            </a:pPr>
            <a:r>
              <a:rPr lang="en-GB" sz="2000" b="0">
                <a:solidFill>
                  <a:schemeClr val="bg2">
                    <a:lumMod val="10000"/>
                  </a:schemeClr>
                </a:solidFill>
                <a:effectLst/>
                <a:ea typeface="Calibri" panose="020F0502020204030204" pitchFamily="34" charset="0"/>
                <a:cs typeface="Times New Roman" panose="02020603050405020304" pitchFamily="18" charset="0"/>
              </a:rPr>
              <a:t>What good clinical supervision, delegation &amp; accountability looks like</a:t>
            </a:r>
          </a:p>
          <a:p>
            <a:pPr lvl="0" fontAlgn="ctr">
              <a:lnSpc>
                <a:spcPct val="107000"/>
              </a:lnSpc>
              <a:spcBef>
                <a:spcPts val="600"/>
              </a:spcBef>
              <a:spcAft>
                <a:spcPts val="800"/>
              </a:spcAft>
              <a:buSzPts val="1200"/>
            </a:pPr>
            <a:r>
              <a:rPr lang="en-GB" sz="2000" b="0">
                <a:solidFill>
                  <a:schemeClr val="bg2">
                    <a:lumMod val="10000"/>
                  </a:schemeClr>
                </a:solidFill>
                <a:effectLst/>
                <a:ea typeface="Calibri" panose="020F0502020204030204" pitchFamily="34" charset="0"/>
                <a:cs typeface="Times New Roman" panose="02020603050405020304" pitchFamily="18" charset="0"/>
              </a:rPr>
              <a:t>Lived experience showcasing exemplar practice with a scenario</a:t>
            </a:r>
          </a:p>
          <a:p>
            <a:pPr lvl="0" fontAlgn="ctr">
              <a:lnSpc>
                <a:spcPct val="107000"/>
              </a:lnSpc>
              <a:spcBef>
                <a:spcPts val="600"/>
              </a:spcBef>
              <a:spcAft>
                <a:spcPts val="800"/>
              </a:spcAft>
              <a:buSzPts val="1200"/>
            </a:pPr>
            <a:r>
              <a:rPr lang="en-GB" sz="2000" b="0">
                <a:solidFill>
                  <a:schemeClr val="bg2">
                    <a:lumMod val="10000"/>
                  </a:schemeClr>
                </a:solidFill>
                <a:effectLst/>
                <a:ea typeface="Calibri" panose="020F0502020204030204" pitchFamily="34" charset="0"/>
                <a:cs typeface="Times New Roman" panose="02020603050405020304" pitchFamily="18" charset="0"/>
              </a:rPr>
              <a:t>Organisational policies &amp; processes enabling safe and effective delegation and supervision</a:t>
            </a:r>
          </a:p>
          <a:p>
            <a:pPr lvl="0" fontAlgn="ctr">
              <a:lnSpc>
                <a:spcPct val="107000"/>
              </a:lnSpc>
              <a:spcBef>
                <a:spcPts val="600"/>
              </a:spcBef>
              <a:spcAft>
                <a:spcPts val="800"/>
              </a:spcAft>
              <a:buSzPts val="1200"/>
            </a:pPr>
            <a:r>
              <a:rPr lang="en-GB" sz="2000" b="0">
                <a:solidFill>
                  <a:schemeClr val="bg2">
                    <a:lumMod val="10000"/>
                  </a:schemeClr>
                </a:solidFill>
                <a:effectLst/>
                <a:ea typeface="Calibri" panose="020F0502020204030204" pitchFamily="34" charset="0"/>
                <a:cs typeface="Times New Roman" panose="02020603050405020304" pitchFamily="18" charset="0"/>
              </a:rPr>
              <a:t>Health &amp; Care Professions Council standards and professional body support, guidance and resources</a:t>
            </a:r>
          </a:p>
          <a:p>
            <a:pPr lvl="0" fontAlgn="ctr">
              <a:lnSpc>
                <a:spcPct val="107000"/>
              </a:lnSpc>
              <a:spcBef>
                <a:spcPts val="600"/>
              </a:spcBef>
              <a:spcAft>
                <a:spcPts val="800"/>
              </a:spcAft>
              <a:buSzPts val="1200"/>
            </a:pPr>
            <a:r>
              <a:rPr lang="en-GB" sz="2000" b="0">
                <a:solidFill>
                  <a:schemeClr val="bg2">
                    <a:lumMod val="10000"/>
                  </a:schemeClr>
                </a:solidFill>
                <a:effectLst/>
                <a:ea typeface="Calibri" panose="020F0502020204030204" pitchFamily="34" charset="0"/>
                <a:cs typeface="Times New Roman" panose="02020603050405020304" pitchFamily="18" charset="0"/>
              </a:rPr>
              <a:t>Opportunity for open discussions and Q&amp;A</a:t>
            </a:r>
          </a:p>
          <a:p>
            <a:pPr marL="342900" lvl="0" indent="-342900" fontAlgn="ctr">
              <a:lnSpc>
                <a:spcPct val="107000"/>
              </a:lnSpc>
              <a:spcBef>
                <a:spcPts val="600"/>
              </a:spcBef>
              <a:spcAft>
                <a:spcPts val="800"/>
              </a:spcAft>
              <a:buSzPts val="1200"/>
              <a:buFont typeface="Arial" panose="020B0604020202020204" pitchFamily="34" charset="0"/>
              <a:buChar char="•"/>
            </a:pPr>
            <a:endParaRPr lang="en-GB" sz="2000" b="0">
              <a:solidFill>
                <a:schemeClr val="bg2">
                  <a:lumMod val="10000"/>
                </a:schemeClr>
              </a:solidFill>
              <a:effectLs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6BDD27C-DEE5-40AF-9E21-D14A7DE7DE31}"/>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pic>
        <p:nvPicPr>
          <p:cNvPr id="3" name="Picture 2">
            <a:extLst>
              <a:ext uri="{FF2B5EF4-FFF2-40B4-BE49-F238E27FC236}">
                <a16:creationId xmlns:a16="http://schemas.microsoft.com/office/drawing/2014/main" id="{25899739-08B3-75DC-58E4-D69B2D50CDE8}"/>
              </a:ext>
            </a:extLst>
          </p:cNvPr>
          <p:cNvPicPr>
            <a:picLocks noChangeAspect="1"/>
          </p:cNvPicPr>
          <p:nvPr/>
        </p:nvPicPr>
        <p:blipFill rotWithShape="1">
          <a:blip r:embed="rId2"/>
          <a:srcRect l="1" r="244" b="14392"/>
          <a:stretch/>
        </p:blipFill>
        <p:spPr>
          <a:xfrm>
            <a:off x="10032014" y="1990744"/>
            <a:ext cx="2159986" cy="4007978"/>
          </a:xfrm>
          <a:prstGeom prst="rect">
            <a:avLst/>
          </a:prstGeom>
        </p:spPr>
      </p:pic>
    </p:spTree>
    <p:extLst>
      <p:ext uri="{BB962C8B-B14F-4D97-AF65-F5344CB8AC3E}">
        <p14:creationId xmlns:p14="http://schemas.microsoft.com/office/powerpoint/2010/main" val="31974349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62E8-3E05-400D-81D9-1FB0A4E367ED}"/>
              </a:ext>
            </a:extLst>
          </p:cNvPr>
          <p:cNvSpPr>
            <a:spLocks noGrp="1"/>
          </p:cNvSpPr>
          <p:nvPr>
            <p:ph type="title"/>
          </p:nvPr>
        </p:nvSpPr>
        <p:spPr>
          <a:xfrm>
            <a:off x="947715" y="421199"/>
            <a:ext cx="9151833" cy="1325563"/>
          </a:xfrm>
        </p:spPr>
        <p:txBody>
          <a:bodyPr>
            <a:normAutofit/>
          </a:bodyPr>
          <a:lstStyle/>
          <a:p>
            <a:r>
              <a:rPr lang="en-GB" sz="7200"/>
              <a:t>Thank you</a:t>
            </a:r>
          </a:p>
        </p:txBody>
      </p:sp>
      <p:sp>
        <p:nvSpPr>
          <p:cNvPr id="3" name="TextBox 2">
            <a:extLst>
              <a:ext uri="{FF2B5EF4-FFF2-40B4-BE49-F238E27FC236}">
                <a16:creationId xmlns:a16="http://schemas.microsoft.com/office/drawing/2014/main" id="{8250F020-D00D-4162-A999-3163F42B4AFE}"/>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
        <p:nvSpPr>
          <p:cNvPr id="4" name="Text Placeholder 2">
            <a:extLst>
              <a:ext uri="{FF2B5EF4-FFF2-40B4-BE49-F238E27FC236}">
                <a16:creationId xmlns:a16="http://schemas.microsoft.com/office/drawing/2014/main" id="{B4C25A5D-2641-46AA-BF8A-D257AB290702}"/>
              </a:ext>
            </a:extLst>
          </p:cNvPr>
          <p:cNvSpPr txBox="1">
            <a:spLocks/>
          </p:cNvSpPr>
          <p:nvPr/>
        </p:nvSpPr>
        <p:spPr>
          <a:xfrm>
            <a:off x="1200636" y="2611254"/>
            <a:ext cx="4196312" cy="2189346"/>
          </a:xfrm>
          <a:prstGeom prst="rect">
            <a:avLst/>
          </a:prstGeom>
          <a:ln>
            <a:noFill/>
          </a:ln>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400" b="1" i="0" u="none" strike="noStrike" kern="1200" cap="none" spc="0" normalizeH="0" baseline="0" noProof="0">
                <a:ln>
                  <a:noFill/>
                </a:ln>
                <a:solidFill>
                  <a:sysClr val="windowText" lastClr="000000"/>
                </a:solidFill>
                <a:effectLst/>
                <a:uLnTx/>
                <a:uFillTx/>
                <a:latin typeface="Arial" panose="020B0604020202020204"/>
                <a:ea typeface="+mn-ea"/>
                <a:cs typeface="+mn-cs"/>
              </a:rPr>
              <a:t>Menti.com</a:t>
            </a:r>
            <a:endParaRPr kumimoji="0" lang="en-GB" sz="24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400" b="0" i="0" u="none" strike="noStrike" kern="1200" cap="none" spc="0" normalizeH="0" baseline="0" noProof="0">
                <a:ln>
                  <a:noFill/>
                </a:ln>
                <a:solidFill>
                  <a:sysClr val="windowText" lastClr="000000"/>
                </a:solidFill>
                <a:effectLst/>
                <a:uLnTx/>
                <a:uFillTx/>
                <a:latin typeface="Arial" panose="020B0604020202020204"/>
                <a:ea typeface="+mn-ea"/>
                <a:cs typeface="+mn-cs"/>
              </a:rPr>
              <a:t>Code: 8322 1472</a:t>
            </a:r>
          </a:p>
        </p:txBody>
      </p:sp>
      <p:pic>
        <p:nvPicPr>
          <p:cNvPr id="7" name="Picture 6" descr="Qr code">
            <a:extLst>
              <a:ext uri="{FF2B5EF4-FFF2-40B4-BE49-F238E27FC236}">
                <a16:creationId xmlns:a16="http://schemas.microsoft.com/office/drawing/2014/main" id="{8ECABC49-E88B-40B9-CDD1-521A9F17A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557" y="904384"/>
            <a:ext cx="5049232" cy="5049232"/>
          </a:xfrm>
          <a:prstGeom prst="rect">
            <a:avLst/>
          </a:prstGeom>
        </p:spPr>
      </p:pic>
    </p:spTree>
    <p:extLst>
      <p:ext uri="{BB962C8B-B14F-4D97-AF65-F5344CB8AC3E}">
        <p14:creationId xmlns:p14="http://schemas.microsoft.com/office/powerpoint/2010/main" val="2641769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32E4-FA51-884A-841A-06A08C181234}"/>
              </a:ext>
            </a:extLst>
          </p:cNvPr>
          <p:cNvSpPr>
            <a:spLocks noGrp="1"/>
          </p:cNvSpPr>
          <p:nvPr>
            <p:ph type="ctrTitle"/>
          </p:nvPr>
        </p:nvSpPr>
        <p:spPr>
          <a:xfrm>
            <a:off x="384550" y="448576"/>
            <a:ext cx="10141209" cy="3122665"/>
          </a:xfrm>
        </p:spPr>
        <p:txBody>
          <a:bodyPr anchor="ctr">
            <a:normAutofit/>
          </a:bodyPr>
          <a:lstStyle/>
          <a:p>
            <a:r>
              <a:rPr lang="en-US">
                <a:latin typeface="+mn-lt"/>
              </a:rPr>
              <a:t>Context setting </a:t>
            </a:r>
          </a:p>
        </p:txBody>
      </p:sp>
      <p:pic>
        <p:nvPicPr>
          <p:cNvPr id="7" name="Picture 6" descr="AHP support worker ">
            <a:extLst>
              <a:ext uri="{FF2B5EF4-FFF2-40B4-BE49-F238E27FC236}">
                <a16:creationId xmlns:a16="http://schemas.microsoft.com/office/drawing/2014/main" id="{78859AA5-DD09-7B49-0D60-9252EAC263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2864" y="819029"/>
            <a:ext cx="1469136" cy="4809744"/>
          </a:xfrm>
          <a:prstGeom prst="rect">
            <a:avLst/>
          </a:prstGeom>
        </p:spPr>
      </p:pic>
    </p:spTree>
    <p:extLst>
      <p:ext uri="{BB962C8B-B14F-4D97-AF65-F5344CB8AC3E}">
        <p14:creationId xmlns:p14="http://schemas.microsoft.com/office/powerpoint/2010/main" val="3478131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193B8C-21E6-4095-A311-DB67992CD573}"/>
              </a:ext>
            </a:extLst>
          </p:cNvPr>
          <p:cNvSpPr>
            <a:spLocks noGrp="1"/>
          </p:cNvSpPr>
          <p:nvPr>
            <p:ph idx="1"/>
          </p:nvPr>
        </p:nvSpPr>
        <p:spPr>
          <a:xfrm>
            <a:off x="299103" y="1452785"/>
            <a:ext cx="6170063" cy="4409629"/>
          </a:xfrm>
        </p:spPr>
        <p:txBody>
          <a:bodyPr>
            <a:normAutofit fontScale="70000" lnSpcReduction="20000"/>
          </a:bodyPr>
          <a:lstStyle/>
          <a:p>
            <a:pPr marL="0" indent="0">
              <a:lnSpc>
                <a:spcPct val="110000"/>
              </a:lnSpc>
              <a:buNone/>
            </a:pPr>
            <a:r>
              <a:rPr lang="en-GB" sz="2400" b="1">
                <a:solidFill>
                  <a:schemeClr val="tx1"/>
                </a:solidFill>
                <a:latin typeface="+mj-lt"/>
              </a:rPr>
              <a:t>The programme has been established to provide national leadership and support on recognising, developing and expanding the non-registered AHP workforce </a:t>
            </a:r>
            <a:endParaRPr lang="en-GB" sz="2400">
              <a:solidFill>
                <a:srgbClr val="222222"/>
              </a:solidFill>
              <a:latin typeface="+mj-lt"/>
            </a:endParaRPr>
          </a:p>
          <a:p>
            <a:pPr marL="0" indent="0">
              <a:lnSpc>
                <a:spcPct val="110000"/>
              </a:lnSpc>
              <a:buNone/>
            </a:pPr>
            <a:r>
              <a:rPr lang="en-GB" sz="2400">
                <a:solidFill>
                  <a:srgbClr val="222222"/>
                </a:solidFill>
                <a:latin typeface="+mj-lt"/>
              </a:rPr>
              <a:t>Our work will ensure that:</a:t>
            </a:r>
          </a:p>
          <a:p>
            <a:pPr marL="457189" indent="-457189">
              <a:lnSpc>
                <a:spcPct val="110000"/>
              </a:lnSpc>
              <a:buFont typeface="+mj-lt"/>
              <a:buAutoNum type="arabicPeriod"/>
            </a:pPr>
            <a:r>
              <a:rPr lang="en-GB" sz="2400">
                <a:solidFill>
                  <a:srgbClr val="222222"/>
                </a:solidFill>
                <a:latin typeface="+mj-lt"/>
              </a:rPr>
              <a:t>Patients and service users have access to skilled and consistently well-trained support workers who have a defined role within their team.</a:t>
            </a:r>
          </a:p>
          <a:p>
            <a:pPr marL="457189" indent="-457189">
              <a:lnSpc>
                <a:spcPct val="110000"/>
              </a:lnSpc>
              <a:buFont typeface="+mj-lt"/>
              <a:buAutoNum type="arabicPeriod"/>
            </a:pPr>
            <a:r>
              <a:rPr lang="en-GB" sz="2400">
                <a:solidFill>
                  <a:srgbClr val="222222"/>
                </a:solidFill>
                <a:latin typeface="+mj-lt"/>
              </a:rPr>
              <a:t>AHP support workers have access to development structures that provide opportunities to follow rich and rewarding career pathways.</a:t>
            </a:r>
          </a:p>
          <a:p>
            <a:pPr marL="457189" indent="-457189">
              <a:lnSpc>
                <a:spcPct val="110000"/>
              </a:lnSpc>
              <a:buFont typeface="+mj-lt"/>
              <a:buAutoNum type="arabicPeriod"/>
            </a:pPr>
            <a:r>
              <a:rPr lang="en-GB" sz="2400">
                <a:solidFill>
                  <a:srgbClr val="222222"/>
                </a:solidFill>
                <a:latin typeface="+mj-lt"/>
              </a:rPr>
              <a:t>Services and systems can address the current variation in support worker roles, banding and progression.</a:t>
            </a:r>
          </a:p>
          <a:p>
            <a:pPr marL="457189" indent="-457189">
              <a:lnSpc>
                <a:spcPct val="110000"/>
              </a:lnSpc>
              <a:buFont typeface="+mj-lt"/>
              <a:buAutoNum type="arabicPeriod"/>
            </a:pPr>
            <a:r>
              <a:rPr lang="en-GB" sz="2400">
                <a:solidFill>
                  <a:srgbClr val="222222"/>
                </a:solidFill>
                <a:latin typeface="+mj-lt"/>
              </a:rPr>
              <a:t>Support worker roles can be at the heart of improvements in service delivery and transformation, including new models of care.</a:t>
            </a:r>
          </a:p>
        </p:txBody>
      </p:sp>
      <p:pic>
        <p:nvPicPr>
          <p:cNvPr id="4" name="Picture 3" descr="&quot;We're committed to ensuring the contribution of AHP support workers are fully realised. The AHP Support Worker Competency, Education and  Career Development Framework will ensure they have the right skills, knowledge and training to work at the top of their scope of practice, supported by high quality education and are able to progress their career, ultimately improving care and safety for patients.&quot; - Navina Evans -Chief Executive &#10;">
            <a:extLst>
              <a:ext uri="{FF2B5EF4-FFF2-40B4-BE49-F238E27FC236}">
                <a16:creationId xmlns:a16="http://schemas.microsoft.com/office/drawing/2014/main" id="{DD1CBF4D-708A-4F80-9BBE-37D355AF1677}"/>
              </a:ext>
            </a:extLst>
          </p:cNvPr>
          <p:cNvPicPr>
            <a:picLocks noChangeAspect="1"/>
          </p:cNvPicPr>
          <p:nvPr/>
        </p:nvPicPr>
        <p:blipFill>
          <a:blip r:embed="rId2"/>
          <a:stretch>
            <a:fillRect/>
          </a:stretch>
        </p:blipFill>
        <p:spPr>
          <a:xfrm>
            <a:off x="6456681" y="1605458"/>
            <a:ext cx="5512511" cy="3106783"/>
          </a:xfrm>
          <a:prstGeom prst="rect">
            <a:avLst/>
          </a:prstGeom>
          <a:ln>
            <a:solidFill>
              <a:schemeClr val="tx1">
                <a:lumMod val="20000"/>
                <a:lumOff val="80000"/>
              </a:schemeClr>
            </a:solidFill>
          </a:ln>
        </p:spPr>
      </p:pic>
      <p:sp>
        <p:nvSpPr>
          <p:cNvPr id="7" name="Title 1">
            <a:extLst>
              <a:ext uri="{FF2B5EF4-FFF2-40B4-BE49-F238E27FC236}">
                <a16:creationId xmlns:a16="http://schemas.microsoft.com/office/drawing/2014/main" id="{8DD88A9B-516A-4ABC-A9A1-1AB62B4D9B64}"/>
              </a:ext>
            </a:extLst>
          </p:cNvPr>
          <p:cNvSpPr>
            <a:spLocks noGrp="1"/>
          </p:cNvSpPr>
          <p:nvPr>
            <p:ph type="title"/>
          </p:nvPr>
        </p:nvSpPr>
        <p:spPr>
          <a:xfrm>
            <a:off x="228837" y="188368"/>
            <a:ext cx="10515600" cy="1325033"/>
          </a:xfrm>
        </p:spPr>
        <p:txBody>
          <a:bodyPr>
            <a:normAutofit/>
          </a:bodyPr>
          <a:lstStyle/>
          <a:p>
            <a:r>
              <a:rPr lang="en-GB"/>
              <a:t>What are we trying to accomplish?</a:t>
            </a:r>
          </a:p>
        </p:txBody>
      </p:sp>
      <p:sp>
        <p:nvSpPr>
          <p:cNvPr id="5" name="TextBox 4">
            <a:extLst>
              <a:ext uri="{FF2B5EF4-FFF2-40B4-BE49-F238E27FC236}">
                <a16:creationId xmlns:a16="http://schemas.microsoft.com/office/drawing/2014/main" id="{6D745E86-2228-4EDC-91CB-529FAEB9341E}"/>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954870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123608-218F-49EB-AF54-E3DB5BD5BC79}"/>
              </a:ext>
            </a:extLst>
          </p:cNvPr>
          <p:cNvSpPr>
            <a:spLocks noGrp="1"/>
          </p:cNvSpPr>
          <p:nvPr>
            <p:ph idx="1"/>
          </p:nvPr>
        </p:nvSpPr>
        <p:spPr>
          <a:xfrm>
            <a:off x="559904" y="812800"/>
            <a:ext cx="6572416" cy="4744720"/>
          </a:xfrm>
          <a:solidFill>
            <a:schemeClr val="accent1">
              <a:lumMod val="20000"/>
              <a:lumOff val="80000"/>
            </a:schemeClr>
          </a:solidFill>
        </p:spPr>
        <p:txBody>
          <a:bodyPr anchor="ctr">
            <a:normAutofit/>
          </a:bodyPr>
          <a:lstStyle/>
          <a:p>
            <a:pPr marL="0" indent="0">
              <a:lnSpc>
                <a:spcPct val="114000"/>
              </a:lnSpc>
              <a:buNone/>
            </a:pPr>
            <a:r>
              <a:rPr lang="en-GB" sz="2667" i="1">
                <a:latin typeface="Arial" panose="020B0604020202020204" pitchFamily="34" charset="0"/>
                <a:ea typeface="Calibri" panose="020F0502020204030204" pitchFamily="34" charset="0"/>
              </a:rPr>
              <a:t>Our aim is to have consistent, occupation-specific and sustainable education and career development pathways for AHP support workers, and fair opportunities to access these, implemented by provider services across England by April 2024</a:t>
            </a:r>
            <a:endParaRPr lang="en-GB" sz="2667">
              <a:latin typeface="Calibri" panose="020F0502020204030204" pitchFamily="34" charset="0"/>
              <a:ea typeface="Calibri" panose="020F0502020204030204" pitchFamily="34" charset="0"/>
            </a:endParaRPr>
          </a:p>
        </p:txBody>
      </p:sp>
      <p:pic>
        <p:nvPicPr>
          <p:cNvPr id="4" name="Picture 3" descr="Allied Health Professions' Support Worker Competency, Education, and Career Development Framework front cover">
            <a:extLst>
              <a:ext uri="{FF2B5EF4-FFF2-40B4-BE49-F238E27FC236}">
                <a16:creationId xmlns:a16="http://schemas.microsoft.com/office/drawing/2014/main" id="{81EC4FB7-230E-4942-92E3-5D9D5E956A01}"/>
              </a:ext>
            </a:extLst>
          </p:cNvPr>
          <p:cNvPicPr>
            <a:picLocks noChangeAspect="1"/>
          </p:cNvPicPr>
          <p:nvPr/>
        </p:nvPicPr>
        <p:blipFill>
          <a:blip r:embed="rId2"/>
          <a:stretch>
            <a:fillRect/>
          </a:stretch>
        </p:blipFill>
        <p:spPr>
          <a:xfrm>
            <a:off x="7847761" y="655874"/>
            <a:ext cx="3525208" cy="5008880"/>
          </a:xfrm>
          <a:prstGeom prst="rect">
            <a:avLst/>
          </a:prstGeom>
        </p:spPr>
      </p:pic>
      <p:sp>
        <p:nvSpPr>
          <p:cNvPr id="5" name="TextBox 4">
            <a:extLst>
              <a:ext uri="{FF2B5EF4-FFF2-40B4-BE49-F238E27FC236}">
                <a16:creationId xmlns:a16="http://schemas.microsoft.com/office/drawing/2014/main" id="{637C1C8D-0624-4AEA-8C7A-DD67D2B31DFA}"/>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3464184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FB944-6EFA-ABB5-A493-97309BC90FF0}"/>
              </a:ext>
            </a:extLst>
          </p:cNvPr>
          <p:cNvSpPr>
            <a:spLocks noGrp="1"/>
          </p:cNvSpPr>
          <p:nvPr>
            <p:ph type="title"/>
          </p:nvPr>
        </p:nvSpPr>
        <p:spPr>
          <a:xfrm>
            <a:off x="373352" y="508853"/>
            <a:ext cx="10515600" cy="1325563"/>
          </a:xfrm>
        </p:spPr>
        <p:txBody>
          <a:bodyPr/>
          <a:lstStyle/>
          <a:p>
            <a:r>
              <a:rPr lang="en-GB"/>
              <a:t>Why this webinar now </a:t>
            </a:r>
          </a:p>
        </p:txBody>
      </p:sp>
      <p:sp>
        <p:nvSpPr>
          <p:cNvPr id="5" name="TextBox 4">
            <a:extLst>
              <a:ext uri="{FF2B5EF4-FFF2-40B4-BE49-F238E27FC236}">
                <a16:creationId xmlns:a16="http://schemas.microsoft.com/office/drawing/2014/main" id="{437178B2-9296-2E74-1AF2-64F34D9A86AB}"/>
              </a:ext>
            </a:extLst>
          </p:cNvPr>
          <p:cNvSpPr txBox="1"/>
          <p:nvPr/>
        </p:nvSpPr>
        <p:spPr>
          <a:xfrm>
            <a:off x="9701707" y="6434131"/>
            <a:ext cx="2374491" cy="297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333"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
        <p:nvSpPr>
          <p:cNvPr id="7" name="TextBox 6">
            <a:extLst>
              <a:ext uri="{FF2B5EF4-FFF2-40B4-BE49-F238E27FC236}">
                <a16:creationId xmlns:a16="http://schemas.microsoft.com/office/drawing/2014/main" id="{BF71D704-D7AF-F7C6-8C35-70142E69617A}"/>
              </a:ext>
            </a:extLst>
          </p:cNvPr>
          <p:cNvSpPr txBox="1"/>
          <p:nvPr/>
        </p:nvSpPr>
        <p:spPr>
          <a:xfrm>
            <a:off x="373353" y="1997839"/>
            <a:ext cx="4455022"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a:solidFill>
                  <a:schemeClr val="bg2">
                    <a:lumMod val="10000"/>
                  </a:schemeClr>
                </a:solidFill>
              </a:rPr>
              <a:t>In response to queries raised from multiple stakeholders across all AHPs</a:t>
            </a:r>
          </a:p>
          <a:p>
            <a:pPr marL="342900" indent="-342900">
              <a:buAutoNum type="arabicPeriod"/>
            </a:pPr>
            <a:r>
              <a:rPr lang="en-GB">
                <a:solidFill>
                  <a:schemeClr val="bg2">
                    <a:lumMod val="10000"/>
                  </a:schemeClr>
                </a:solidFill>
              </a:rPr>
              <a:t>Safe &amp; effective delegation of clinical tasks to AHP support workers identified as programme priority 2022/23</a:t>
            </a:r>
          </a:p>
          <a:p>
            <a:pPr marL="342900" indent="-342900">
              <a:buAutoNum type="arabicPeriod"/>
            </a:pPr>
            <a:r>
              <a:rPr lang="en-GB">
                <a:solidFill>
                  <a:schemeClr val="bg2">
                    <a:lumMod val="10000"/>
                  </a:schemeClr>
                </a:solidFill>
              </a:rPr>
              <a:t>A curation of literature review revealed wealth of resources available</a:t>
            </a:r>
          </a:p>
          <a:p>
            <a:pPr marL="342900" indent="-342900">
              <a:buAutoNum type="arabicPeriod"/>
            </a:pPr>
            <a:r>
              <a:rPr lang="en-GB">
                <a:solidFill>
                  <a:schemeClr val="bg2">
                    <a:lumMod val="10000"/>
                  </a:schemeClr>
                </a:solidFill>
              </a:rPr>
              <a:t>Collaborative working with HCPC &amp; AHP professional bodies</a:t>
            </a:r>
          </a:p>
        </p:txBody>
      </p:sp>
      <p:pic>
        <p:nvPicPr>
          <p:cNvPr id="3" name="Picture 2" descr="development opportunities , protected time, development, functional skills engagement, specific training, career pathway, pathway communications, career progression, leadership progression, equality, care certificate,  AHP support worker, mentoring, English, diverisity, house training, clinical delegation, career progression pathway, progression pathway, in-house training, support workers forum, functional skills, peer support, opportunities, jobs description, career development, math, profession">
            <a:extLst>
              <a:ext uri="{FF2B5EF4-FFF2-40B4-BE49-F238E27FC236}">
                <a16:creationId xmlns:a16="http://schemas.microsoft.com/office/drawing/2014/main" id="{92235408-4F9B-7DFE-5C7A-A6A01DF95AA5}"/>
              </a:ext>
            </a:extLst>
          </p:cNvPr>
          <p:cNvPicPr>
            <a:picLocks noChangeAspect="1"/>
          </p:cNvPicPr>
          <p:nvPr/>
        </p:nvPicPr>
        <p:blipFill rotWithShape="1">
          <a:blip r:embed="rId3"/>
          <a:srcRect l="3484" r="4065" b="515"/>
          <a:stretch/>
        </p:blipFill>
        <p:spPr>
          <a:xfrm>
            <a:off x="5298389" y="2108451"/>
            <a:ext cx="6893611" cy="3188064"/>
          </a:xfrm>
          <a:prstGeom prst="rect">
            <a:avLst/>
          </a:prstGeom>
        </p:spPr>
      </p:pic>
    </p:spTree>
    <p:extLst>
      <p:ext uri="{BB962C8B-B14F-4D97-AF65-F5344CB8AC3E}">
        <p14:creationId xmlns:p14="http://schemas.microsoft.com/office/powerpoint/2010/main" val="1868040921"/>
      </p:ext>
    </p:extLst>
  </p:cSld>
  <p:clrMapOvr>
    <a:masterClrMapping/>
  </p:clrMapOvr>
</p:sld>
</file>

<file path=ppt/theme/theme1.xml><?xml version="1.0" encoding="utf-8"?>
<a:theme xmlns:a="http://schemas.openxmlformats.org/drawingml/2006/main" name="HEE">
  <a:themeElements>
    <a:clrScheme name="NHS">
      <a:dk1>
        <a:srgbClr val="005EB8"/>
      </a:dk1>
      <a:lt1>
        <a:srgbClr val="FFFFFF"/>
      </a:lt1>
      <a:dk2>
        <a:srgbClr val="0071CE"/>
      </a:dk2>
      <a:lt2>
        <a:srgbClr val="E8EDEE"/>
      </a:lt2>
      <a:accent1>
        <a:srgbClr val="41B6E6"/>
      </a:accent1>
      <a:accent2>
        <a:srgbClr val="00A9CE"/>
      </a:accent2>
      <a:accent3>
        <a:srgbClr val="003087"/>
      </a:accent3>
      <a:accent4>
        <a:srgbClr val="005EB8"/>
      </a:accent4>
      <a:accent5>
        <a:srgbClr val="AE2473"/>
      </a:accent5>
      <a:accent6>
        <a:srgbClr val="78BE2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E" id="{40B58ABE-F0EB-D841-B223-66075CE7CD45}" vid="{7644B2A3-1AD5-8C46-9520-D28DCA799E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RCOT Colours">
      <a:dk1>
        <a:srgbClr val="003B4C"/>
      </a:dk1>
      <a:lt1>
        <a:srgbClr val="FFFFFF"/>
      </a:lt1>
      <a:dk2>
        <a:srgbClr val="6F34A3"/>
      </a:dk2>
      <a:lt2>
        <a:srgbClr val="43CFB5"/>
      </a:lt2>
      <a:accent1>
        <a:srgbClr val="E7705D"/>
      </a:accent1>
      <a:accent2>
        <a:srgbClr val="7EE1E8"/>
      </a:accent2>
      <a:accent3>
        <a:srgbClr val="7474DE"/>
      </a:accent3>
      <a:accent4>
        <a:srgbClr val="F7E64C"/>
      </a:accent4>
      <a:accent5>
        <a:srgbClr val="FFC2E0"/>
      </a:accent5>
      <a:accent6>
        <a:srgbClr val="61616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OT Standard PowerPoint Template  -  Read-Only" id="{A7813EA5-86EC-41F7-AC90-1D3755485B0E}" vid="{D239A156-B7BA-41F6-A040-F3A7F2176C0E}"/>
    </a:ext>
  </a:ext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KCHFT master slides">
  <a:themeElements>
    <a:clrScheme name="KCHFT">
      <a:dk1>
        <a:sysClr val="windowText" lastClr="000000"/>
      </a:dk1>
      <a:lt1>
        <a:sysClr val="window" lastClr="FFFFFF"/>
      </a:lt1>
      <a:dk2>
        <a:srgbClr val="005EB8"/>
      </a:dk2>
      <a:lt2>
        <a:srgbClr val="FFFFFF"/>
      </a:lt2>
      <a:accent1>
        <a:srgbClr val="768692"/>
      </a:accent1>
      <a:accent2>
        <a:srgbClr val="41B6E6"/>
      </a:accent2>
      <a:accent3>
        <a:srgbClr val="78BE20"/>
      </a:accent3>
      <a:accent4>
        <a:srgbClr val="AE2573"/>
      </a:accent4>
      <a:accent5>
        <a:srgbClr val="330072"/>
      </a:accent5>
      <a:accent6>
        <a:srgbClr val="003087"/>
      </a:accent6>
      <a:hlink>
        <a:srgbClr val="005EB8"/>
      </a:hlink>
      <a:folHlink>
        <a:srgbClr val="AE257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0C5AF0A9AE0D4D8032BBF19C904698" ma:contentTypeVersion="21" ma:contentTypeDescription="Create a new document." ma:contentTypeScope="" ma:versionID="eb5675c34f44b8cc2e2b4456678f8b02">
  <xsd:schema xmlns:xsd="http://www.w3.org/2001/XMLSchema" xmlns:xs="http://www.w3.org/2001/XMLSchema" xmlns:p="http://schemas.microsoft.com/office/2006/metadata/properties" xmlns:ns2="03b25e55-1fda-4dd5-9a75-c38d0989a0e2" xmlns:ns3="d2389ad0-4628-4ca4-babd-a5e1ca1fc43d" targetNamespace="http://schemas.microsoft.com/office/2006/metadata/properties" ma:root="true" ma:fieldsID="bde849662d77e162c6ae5c9db51c3dc0" ns2:_="" ns3:_="">
    <xsd:import namespace="03b25e55-1fda-4dd5-9a75-c38d0989a0e2"/>
    <xsd:import namespace="d2389ad0-4628-4ca4-babd-a5e1ca1fc4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Number" minOccurs="0"/>
                <xsd:element ref="ns2:NumberOrde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b25e55-1fda-4dd5-9a75-c38d0989a0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Number" ma:index="15" nillable="true" ma:displayName="Number" ma:format="Dropdown" ma:internalName="Number" ma:percentage="FALSE">
      <xsd:simpleType>
        <xsd:restriction base="dms:Number"/>
      </xsd:simpleType>
    </xsd:element>
    <xsd:element name="NumberOrder" ma:index="16" nillable="true" ma:displayName="Number Order" ma:default="6" ma:format="Dropdown" ma:indexed="true" ma:internalName="NumberOrder" ma:percentage="FALSE">
      <xsd:simpleType>
        <xsd:restriction base="dms:Number"/>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b5e471e-86a7-4573-b003-24887ebde442"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389ad0-4628-4ca4-babd-a5e1ca1fc43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2e7178f-5b02-4f7e-a22e-1f7fb5c4485f}" ma:internalName="TaxCatchAll" ma:showField="CatchAllData" ma:web="d2389ad0-4628-4ca4-babd-a5e1ca1fc4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3b25e55-1fda-4dd5-9a75-c38d0989a0e2">
      <Terms xmlns="http://schemas.microsoft.com/office/infopath/2007/PartnerControls"/>
    </lcf76f155ced4ddcb4097134ff3c332f>
    <TaxCatchAll xmlns="d2389ad0-4628-4ca4-babd-a5e1ca1fc43d" xsi:nil="true"/>
    <SharedWithUsers xmlns="d2389ad0-4628-4ca4-babd-a5e1ca1fc43d">
      <UserInfo>
        <DisplayName>Gabriel Ford</DisplayName>
        <AccountId>839</AccountId>
        <AccountType/>
      </UserInfo>
    </SharedWithUsers>
    <NumberOrder xmlns="03b25e55-1fda-4dd5-9a75-c38d0989a0e2">6</NumberOrder>
    <Number xmlns="03b25e55-1fda-4dd5-9a75-c38d0989a0e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84B837-AFC1-4F29-BBCB-9EB95B55E6C9}"/>
</file>

<file path=customXml/itemProps2.xml><?xml version="1.0" encoding="utf-8"?>
<ds:datastoreItem xmlns:ds="http://schemas.openxmlformats.org/officeDocument/2006/customXml" ds:itemID="{A3125692-EA5B-4274-92A1-8E8FC3E0D0DD}">
  <ds:schemaRefs>
    <ds:schemaRef ds:uri="e85e6b02-8cfb-4b76-bfb0-ab7ed70aa307"/>
    <ds:schemaRef ds:uri="ecec3d79-2300-42a6-a295-abe7be49120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7F537BA-8259-4943-B004-CACD9953DD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3769</Words>
  <Application>Microsoft Office PowerPoint</Application>
  <PresentationFormat>Widescreen</PresentationFormat>
  <Paragraphs>404</Paragraphs>
  <Slides>50</Slides>
  <Notes>17</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50</vt:i4>
      </vt:variant>
    </vt:vector>
  </HeadingPairs>
  <TitlesOfParts>
    <vt:vector size="67" baseType="lpstr">
      <vt:lpstr>Arial</vt:lpstr>
      <vt:lpstr>Arial </vt:lpstr>
      <vt:lpstr>Calibri</vt:lpstr>
      <vt:lpstr>Calibri Light</vt:lpstr>
      <vt:lpstr>Lato</vt:lpstr>
      <vt:lpstr>Tahoma</vt:lpstr>
      <vt:lpstr>Times New Roman</vt:lpstr>
      <vt:lpstr>Wingdings</vt:lpstr>
      <vt:lpstr>Wingdings 2</vt:lpstr>
      <vt:lpstr>HEE</vt:lpstr>
      <vt:lpstr>Office Theme</vt:lpstr>
      <vt:lpstr>2_Office Theme</vt:lpstr>
      <vt:lpstr>3_Office Theme</vt:lpstr>
      <vt:lpstr>4_Office Theme</vt:lpstr>
      <vt:lpstr>1_Office Theme</vt:lpstr>
      <vt:lpstr>KCHFT master slides</vt:lpstr>
      <vt:lpstr>5_Office Theme</vt:lpstr>
      <vt:lpstr>Supervision, accountability and delegation of activities to  support workers</vt:lpstr>
      <vt:lpstr>PowerPoint Presentation</vt:lpstr>
      <vt:lpstr>   </vt:lpstr>
      <vt:lpstr>PowerPoint Presentation</vt:lpstr>
      <vt:lpstr>Overview of the webinar </vt:lpstr>
      <vt:lpstr>Context setting </vt:lpstr>
      <vt:lpstr>What are we trying to accomplish?</vt:lpstr>
      <vt:lpstr>PowerPoint Presentation</vt:lpstr>
      <vt:lpstr>Why this webinar now </vt:lpstr>
      <vt:lpstr>Lived experience showcasing exemplar practice  </vt:lpstr>
      <vt:lpstr>Therapy MDT Handover </vt:lpstr>
      <vt:lpstr>Therapy Assistant Prioritisation</vt:lpstr>
      <vt:lpstr>SLT Assurances </vt:lpstr>
      <vt:lpstr>Outcome following assessment</vt:lpstr>
      <vt:lpstr>Health &amp; Care Professions Council (HCPC) standards and Professional Body support</vt:lpstr>
      <vt:lpstr>HCPC, what we say about delegation and supervision </vt:lpstr>
      <vt:lpstr>PowerPoint Presentation</vt:lpstr>
      <vt:lpstr>PowerPoint Presentation</vt:lpstr>
      <vt:lpstr>#MyHCPCstandards</vt:lpstr>
      <vt:lpstr>Standard 4 – delegate appropriately</vt:lpstr>
      <vt:lpstr>Delegation</vt:lpstr>
      <vt:lpstr>Delegation to support workers</vt:lpstr>
      <vt:lpstr>Delegation to support workers</vt:lpstr>
      <vt:lpstr>Delegation to support workers</vt:lpstr>
      <vt:lpstr>Delegation to support workers</vt:lpstr>
      <vt:lpstr>Supervision</vt:lpstr>
      <vt:lpstr>Supervision and delegation</vt:lpstr>
      <vt:lpstr>RCOT Supervision guidance </vt:lpstr>
      <vt:lpstr>RCOT Supervision guidance</vt:lpstr>
      <vt:lpstr>RCOT Supervision guidance </vt:lpstr>
      <vt:lpstr>RCOT Supervision guidance</vt:lpstr>
      <vt:lpstr>PowerPoint Presentation</vt:lpstr>
      <vt:lpstr>What does good supervision look like?</vt:lpstr>
      <vt:lpstr>Two types of supervision </vt:lpstr>
      <vt:lpstr>So why is effective clinical supervision  and peer supervision important? </vt:lpstr>
      <vt:lpstr>Barriers to effective clinical and  peer supervision</vt:lpstr>
      <vt:lpstr>Best practice in supervision </vt:lpstr>
      <vt:lpstr>Effective clinical and peer supervision is  based on the following ten characteristics</vt:lpstr>
      <vt:lpstr>What good looks like locally</vt:lpstr>
      <vt:lpstr>Organisational policies &amp; processes enabling safe &amp; effective delegation</vt:lpstr>
      <vt:lpstr>Organisational policies &amp; processes enabling safe &amp; effective delegation</vt:lpstr>
      <vt:lpstr>Organisational policies &amp; processes enabling safe &amp; effective delegation</vt:lpstr>
      <vt:lpstr>PowerPoint Presentation</vt:lpstr>
      <vt:lpstr>Q&amp;A discussions</vt:lpstr>
      <vt:lpstr>Additional support  </vt:lpstr>
      <vt:lpstr>Next steps: for us</vt:lpstr>
      <vt:lpstr>Next steps: for everyone </vt:lpstr>
      <vt:lpstr>PowerPoint Presentation</vt:lpstr>
      <vt:lpstr>Additional Information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Celebrating inspirational  AHP support workforce</dc:title>
  <dc:creator>Gabriel Ford</dc:creator>
  <cp:lastModifiedBy>Ludmila Abusin</cp:lastModifiedBy>
  <cp:revision>32</cp:revision>
  <dcterms:created xsi:type="dcterms:W3CDTF">2023-03-14T14:34:50Z</dcterms:created>
  <dcterms:modified xsi:type="dcterms:W3CDTF">2023-03-30T09:20:04Z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0x0101001A0C5AF0A9AE0D4D8032BBF19C904698</vt:lpwstr>
  </property>
  <property fmtid="{D5CDD505-2E9C-101B-9397-08002B2CF9AE}" pid="3" name="MediaServiceImageTags">
    <vt:lpwstr/>
  </property>
</Properties>
</file>