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av" ContentType="audio/x-wav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8" r:id="rId3"/>
    <p:sldId id="279" r:id="rId4"/>
    <p:sldId id="282" r:id="rId5"/>
    <p:sldId id="269" r:id="rId6"/>
    <p:sldId id="260" r:id="rId7"/>
    <p:sldId id="27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16" autoAdjust="0"/>
  </p:normalViewPr>
  <p:slideViewPr>
    <p:cSldViewPr showGuides="1">
      <p:cViewPr varScale="1">
        <p:scale>
          <a:sx n="62" d="100"/>
          <a:sy n="62" d="100"/>
        </p:scale>
        <p:origin x="14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A6D8D-E7BE-4BE2-B431-4AF3D4D8A309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2ECE4-36E2-4DBB-81FE-6BEC67CA1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42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ECE4-36E2-4DBB-81FE-6BEC67CA1EC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398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ECE4-36E2-4DBB-81FE-6BEC67CA1EC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990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198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959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ECE4-36E2-4DBB-81FE-6BEC67CA1EC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564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194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ver5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0834"/>
            <a:ext cx="9180512" cy="51435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3717032"/>
            <a:ext cx="7772400" cy="928568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005EB8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259632" y="5096064"/>
            <a:ext cx="6400800" cy="422885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1F2E3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7351" y="6237312"/>
            <a:ext cx="8209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kern="120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CapitalNurse</a:t>
            </a:r>
            <a:r>
              <a:rPr lang="en-US" sz="1400" i="1" kern="120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is jointly sponsored by Health Education England, NHS England and NHS Improvement</a:t>
            </a:r>
            <a:endParaRPr lang="en-US" sz="14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695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143EB0-A406-40B0-B43C-C4FD4ECAC128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1879EF-4588-421E-A627-3976B3309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3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 descr="Footer.gi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6"/>
          <a:stretch/>
        </p:blipFill>
        <p:spPr>
          <a:xfrm>
            <a:off x="0" y="5766619"/>
            <a:ext cx="9180512" cy="11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 descr="Footer.gi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6"/>
          <a:stretch/>
        </p:blipFill>
        <p:spPr>
          <a:xfrm>
            <a:off x="0" y="5766619"/>
            <a:ext cx="9180512" cy="11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2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 descr="Footer.gi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6"/>
          <a:stretch/>
        </p:blipFill>
        <p:spPr>
          <a:xfrm>
            <a:off x="0" y="5766619"/>
            <a:ext cx="9180512" cy="11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8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 descr="Footer.gi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6"/>
          <a:stretch/>
        </p:blipFill>
        <p:spPr>
          <a:xfrm>
            <a:off x="0" y="5766619"/>
            <a:ext cx="9180512" cy="11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6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143EB0-A406-40B0-B43C-C4FD4ECAC128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1879EF-4588-421E-A627-3976B3309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690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143EB0-A406-40B0-B43C-C4FD4ECAC128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1879EF-4588-421E-A627-3976B3309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75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143EB0-A406-40B0-B43C-C4FD4ECAC128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1879EF-4588-421E-A627-3976B3309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00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143EB0-A406-40B0-B43C-C4FD4ECAC128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1879EF-4588-421E-A627-3976B3309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14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654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70C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e.nhs.uk/our-work/reducing-pre-registration-attrition-improving-retention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nmc.org.uk/news/coronavirus/" TargetMode="Externa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hyperlink" Target="https://www.rcn.org.uk/news-and-events/news/uk-covid-19-actions-announced-to-expand-the-nursing-workforce-190320" TargetMode="External"/><Relationship Id="rId5" Type="http://schemas.openxmlformats.org/officeDocument/2006/relationships/hyperlink" Target="https://www.hee.nhs.uk/our-work/capitalnurse/workstreams/preceptorship" TargetMode="External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6.xml"/><Relationship Id="rId9" Type="http://schemas.openxmlformats.org/officeDocument/2006/relationships/hyperlink" Target="http://www.hcpc-uk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3219" y="4414632"/>
            <a:ext cx="7772400" cy="1470025"/>
          </a:xfrm>
        </p:spPr>
        <p:txBody>
          <a:bodyPr>
            <a:noAutofit/>
          </a:bodyPr>
          <a:lstStyle/>
          <a:p>
            <a:r>
              <a:rPr lang="en-GB" sz="2800" dirty="0"/>
              <a:t>Support for Newly Qualified Practitioners and Healthcare Professionals on Temporary Register during Accelerated Preceptorship</a:t>
            </a:r>
          </a:p>
        </p:txBody>
      </p:sp>
      <p:pic>
        <p:nvPicPr>
          <p:cNvPr id="4" name="Picture 3" descr="Footer.gi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6"/>
          <a:stretch/>
        </p:blipFill>
        <p:spPr>
          <a:xfrm>
            <a:off x="-22581" y="5766619"/>
            <a:ext cx="9144000" cy="1106588"/>
          </a:xfrm>
          <a:prstGeom prst="rect">
            <a:avLst/>
          </a:prstGeom>
        </p:spPr>
      </p:pic>
      <p:pic>
        <p:nvPicPr>
          <p:cNvPr id="6" name="Picture 5" descr="C:\Users\cd0x\AppData\Local\Microsoft\Windows\INetCache\Content.Outlook\VDV77M3J\Capital AHP Logo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677" y="3143250"/>
            <a:ext cx="4137243" cy="861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9512" y="6015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3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Accelerated Preceptorship</a:t>
            </a:r>
            <a:r>
              <a:rPr lang="en-GB" baseline="30000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6 week preceptorship period</a:t>
            </a:r>
          </a:p>
          <a:p>
            <a:r>
              <a:rPr lang="en-GB" dirty="0"/>
              <a:t>Intended for NQPs and HCPs as required</a:t>
            </a:r>
          </a:p>
          <a:p>
            <a:r>
              <a:rPr lang="en-GB" dirty="0"/>
              <a:t>Completion of mandatory and statutory training</a:t>
            </a:r>
          </a:p>
          <a:p>
            <a:r>
              <a:rPr lang="en-GB" dirty="0"/>
              <a:t>Aligned with principles of regulatory bodies</a:t>
            </a:r>
          </a:p>
          <a:p>
            <a:r>
              <a:rPr lang="en-GB" dirty="0"/>
              <a:t>Immersion in clinical setting and workplace culture</a:t>
            </a:r>
          </a:p>
          <a:p>
            <a:r>
              <a:rPr lang="en-GB" dirty="0"/>
              <a:t>Full support from preceptor and other staff</a:t>
            </a:r>
          </a:p>
          <a:p>
            <a:r>
              <a:rPr lang="en-GB" dirty="0"/>
              <a:t>Action learning and forums where possible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07956" y="6180892"/>
            <a:ext cx="468435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– for AHPs this may be Clinical Supervisor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8859" y="58760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4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Accelerated Preceptorship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GB" dirty="0"/>
              <a:t>Local procedures and system variations</a:t>
            </a:r>
          </a:p>
          <a:p>
            <a:pPr lvl="0"/>
            <a:r>
              <a:rPr lang="en-GB" dirty="0"/>
              <a:t>Pastoral support throughout shift</a:t>
            </a:r>
          </a:p>
          <a:p>
            <a:pPr lvl="0"/>
            <a:r>
              <a:rPr lang="en-GB" dirty="0"/>
              <a:t>Confirmation of NQP’s/HCP’s previous clinical experience and development plan in place</a:t>
            </a:r>
          </a:p>
          <a:p>
            <a:pPr lvl="0"/>
            <a:r>
              <a:rPr lang="en-GB" dirty="0"/>
              <a:t>Awareness of building confidence and resilience</a:t>
            </a:r>
          </a:p>
          <a:p>
            <a:pPr lvl="0"/>
            <a:r>
              <a:rPr lang="en-GB" dirty="0"/>
              <a:t>Debriefing of skills and reflection (particularly major incident)</a:t>
            </a:r>
          </a:p>
          <a:p>
            <a:pPr lvl="0"/>
            <a:r>
              <a:rPr lang="en-GB" dirty="0"/>
              <a:t>Risk assessment and management in clinical practice</a:t>
            </a:r>
          </a:p>
          <a:p>
            <a:pPr lvl="0"/>
            <a:r>
              <a:rPr lang="en-GB" dirty="0"/>
              <a:t>Effective teamwork and clinical leadership</a:t>
            </a:r>
          </a:p>
          <a:p>
            <a:pPr lvl="0"/>
            <a:r>
              <a:rPr lang="en-GB" dirty="0"/>
              <a:t>Understanding of roles and scope of practice / accountability as an NQP</a:t>
            </a:r>
          </a:p>
          <a:p>
            <a:pPr lvl="0"/>
            <a:r>
              <a:rPr lang="en-GB" dirty="0"/>
              <a:t>Personal health and wellbeing</a:t>
            </a:r>
          </a:p>
          <a:p>
            <a:endParaRPr lang="en-GB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5976" y="60055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3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Role of a Preceptor</a:t>
            </a:r>
            <a:r>
              <a:rPr lang="en-GB" baseline="30000" dirty="0"/>
              <a:t>1</a:t>
            </a:r>
            <a:r>
              <a:rPr lang="en-GB" dirty="0"/>
              <a:t> during Accelerated Preceptorship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Preceptor</a:t>
            </a:r>
          </a:p>
          <a:p>
            <a:pPr lvl="1"/>
            <a:r>
              <a:rPr lang="en-GB" sz="2600" dirty="0"/>
              <a:t>Understand the role of preceptor in emergency times</a:t>
            </a:r>
          </a:p>
          <a:p>
            <a:pPr lvl="1"/>
            <a:r>
              <a:rPr lang="en-GB" sz="2600" dirty="0"/>
              <a:t>Ensure statutory / mandatory training is done</a:t>
            </a:r>
          </a:p>
          <a:p>
            <a:pPr lvl="1"/>
            <a:r>
              <a:rPr lang="en-GB" sz="2600" dirty="0"/>
              <a:t>Facilitate introductions to staff and environment</a:t>
            </a:r>
          </a:p>
          <a:p>
            <a:pPr lvl="1"/>
            <a:r>
              <a:rPr lang="en-GB" sz="2600" dirty="0"/>
              <a:t>Guide and support in on-the-job learning</a:t>
            </a:r>
          </a:p>
          <a:p>
            <a:pPr lvl="1"/>
            <a:r>
              <a:rPr lang="en-GB" sz="2600" dirty="0"/>
              <a:t>Advise on scope of practice</a:t>
            </a:r>
          </a:p>
          <a:p>
            <a:pPr lvl="1"/>
            <a:r>
              <a:rPr lang="en-GB" sz="2600" dirty="0"/>
              <a:t>Ensure safe practice</a:t>
            </a:r>
          </a:p>
          <a:p>
            <a:pPr lvl="1"/>
            <a:r>
              <a:rPr lang="en-GB" sz="2600" dirty="0"/>
              <a:t>Give regular feedback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38741" y="5877272"/>
            <a:ext cx="465550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– for AHPs this may be Clinical Supervisor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you prepare?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Ask questions</a:t>
            </a:r>
          </a:p>
          <a:p>
            <a:r>
              <a:rPr lang="en-GB" dirty="0"/>
              <a:t>Seek clarification when unsure</a:t>
            </a:r>
          </a:p>
          <a:p>
            <a:r>
              <a:rPr lang="en-GB" dirty="0"/>
              <a:t>Never be afraid to ask for help</a:t>
            </a:r>
          </a:p>
          <a:p>
            <a:r>
              <a:rPr lang="en-GB" dirty="0"/>
              <a:t>Participate in learning opportunities</a:t>
            </a:r>
          </a:p>
          <a:p>
            <a:r>
              <a:rPr lang="en-GB" dirty="0"/>
              <a:t>Understand scope of practice and accountability</a:t>
            </a:r>
          </a:p>
          <a:p>
            <a:r>
              <a:rPr lang="en-GB" dirty="0"/>
              <a:t>Work as part of the team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520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9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Sources of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Preceptor – team</a:t>
            </a:r>
          </a:p>
          <a:p>
            <a:r>
              <a:rPr lang="en-GB" dirty="0"/>
              <a:t>Clinical Supervisor</a:t>
            </a:r>
          </a:p>
          <a:p>
            <a:r>
              <a:rPr lang="en-GB" dirty="0"/>
              <a:t>Manager</a:t>
            </a:r>
          </a:p>
          <a:p>
            <a:r>
              <a:rPr lang="en-GB" dirty="0"/>
              <a:t>Practice educators / practice facilitators</a:t>
            </a:r>
          </a:p>
          <a:p>
            <a:r>
              <a:rPr lang="en-GB" dirty="0"/>
              <a:t>Other NQPs </a:t>
            </a:r>
          </a:p>
          <a:p>
            <a:r>
              <a:rPr lang="en-GB" dirty="0"/>
              <a:t>All registered healthcare professionals</a:t>
            </a:r>
          </a:p>
          <a:p>
            <a:r>
              <a:rPr lang="en-GB" dirty="0"/>
              <a:t>Remote sources of support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1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9640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/>
              <a:t>Further information and learning resources on preceptorship and supporting NRNs - </a:t>
            </a:r>
            <a:r>
              <a:rPr lang="en-GB" sz="2400" dirty="0">
                <a:hlinkClick r:id="rId5"/>
              </a:rPr>
              <a:t>https://www.hee.nhs.uk/our-work/capitalnurse/workstreams/preceptorship</a:t>
            </a:r>
            <a:endParaRPr lang="en-GB" sz="2400" dirty="0"/>
          </a:p>
          <a:p>
            <a:r>
              <a:rPr lang="en-GB" sz="2400" dirty="0"/>
              <a:t>RCN guidance - </a:t>
            </a:r>
            <a:r>
              <a:rPr lang="en-GB" sz="2400" dirty="0">
                <a:hlinkClick r:id="rId6"/>
              </a:rPr>
              <a:t>https://www.rcn.org.uk/news-and-events/news/uk-covid-19-actions-announced-to-expand-the-nursing-workforce-190320</a:t>
            </a:r>
            <a:endParaRPr lang="en-GB" sz="2400" dirty="0"/>
          </a:p>
          <a:p>
            <a:r>
              <a:rPr lang="en-GB" sz="2400" dirty="0"/>
              <a:t>NMC guidance - </a:t>
            </a:r>
            <a:r>
              <a:rPr lang="en-GB" sz="2400" u="sng" dirty="0">
                <a:hlinkClick r:id="rId7"/>
              </a:rPr>
              <a:t>https://www.nmc.org.uk/news/coronavirus/</a:t>
            </a:r>
            <a:endParaRPr lang="en-GB" sz="2400" u="sng" dirty="0"/>
          </a:p>
          <a:p>
            <a:r>
              <a:rPr lang="en-GB" sz="2400" dirty="0"/>
              <a:t>HEE </a:t>
            </a:r>
            <a:r>
              <a:rPr lang="en-GB" sz="2400" dirty="0" err="1"/>
              <a:t>RePair</a:t>
            </a:r>
            <a:r>
              <a:rPr lang="en-GB" sz="2400" dirty="0"/>
              <a:t> programme - </a:t>
            </a:r>
            <a:r>
              <a:rPr lang="en-GB" sz="2400" u="sng" dirty="0">
                <a:hlinkClick r:id="rId8"/>
              </a:rPr>
              <a:t>https://www.hee.nhs.uk/our-work/reducing-pre-registration-attrition-improving-retention</a:t>
            </a:r>
            <a:r>
              <a:rPr lang="en-GB" sz="2400" dirty="0"/>
              <a:t> </a:t>
            </a:r>
          </a:p>
          <a:p>
            <a:r>
              <a:rPr lang="en-GB" sz="2400" dirty="0"/>
              <a:t>Health and Care Professionals Council – </a:t>
            </a:r>
            <a:r>
              <a:rPr lang="en-GB" sz="2400" dirty="0">
                <a:hlinkClick r:id="rId9"/>
              </a:rPr>
              <a:t>www.hcpc-uk.org</a:t>
            </a:r>
            <a:r>
              <a:rPr lang="en-GB" sz="2400" dirty="0"/>
              <a:t> 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300" i="1" dirty="0"/>
              <a:t>These resources have been developed by CapitalNurse – Desiree Cox (project manager) with Jacqueline Robinson-Rouse (clinical lead).  Thanks to Julie Marchant (Therapy Education GSTT), Catherine DesForges (AHP Education RFL),. Any queries, please email capitalnurse@hee.nhs.uk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51520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apitalN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0C5AF0A9AE0D4D8032BBF19C904698" ma:contentTypeVersion="20" ma:contentTypeDescription="Create a new document." ma:contentTypeScope="" ma:versionID="867221da17ec2f9c62b685efb7cd5391">
  <xsd:schema xmlns:xsd="http://www.w3.org/2001/XMLSchema" xmlns:xs="http://www.w3.org/2001/XMLSchema" xmlns:p="http://schemas.microsoft.com/office/2006/metadata/properties" xmlns:ns2="03b25e55-1fda-4dd5-9a75-c38d0989a0e2" xmlns:ns3="d2389ad0-4628-4ca4-babd-a5e1ca1fc43d" targetNamespace="http://schemas.microsoft.com/office/2006/metadata/properties" ma:root="true" ma:fieldsID="564d56024ec950cb51b530f9321c7ac6" ns2:_="" ns3:_="">
    <xsd:import namespace="03b25e55-1fda-4dd5-9a75-c38d0989a0e2"/>
    <xsd:import namespace="d2389ad0-4628-4ca4-babd-a5e1ca1fc4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Number" minOccurs="0"/>
                <xsd:element ref="ns2:NumberOrde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b25e55-1fda-4dd5-9a75-c38d0989a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umber" ma:index="15" nillable="true" ma:displayName="Number" ma:format="Dropdown" ma:internalName="Number" ma:percentage="FALSE">
      <xsd:simpleType>
        <xsd:restriction base="dms:Number"/>
      </xsd:simpleType>
    </xsd:element>
    <xsd:element name="NumberOrder" ma:index="16" nillable="true" ma:displayName="Number Order" ma:default="6" ma:format="Dropdown" ma:indexed="true" ma:internalName="NumberOrder" ma:percentage="FALSE">
      <xsd:simpleType>
        <xsd:restriction base="dms:Number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89ad0-4628-4ca4-babd-a5e1ca1fc43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2e7178f-5b02-4f7e-a22e-1f7fb5c4485f}" ma:internalName="TaxCatchAll" ma:showField="CatchAllData" ma:web="d2389ad0-4628-4ca4-babd-a5e1ca1fc4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berOrder xmlns="03b25e55-1fda-4dd5-9a75-c38d0989a0e2">6</NumberOrder>
    <Number xmlns="03b25e55-1fda-4dd5-9a75-c38d0989a0e2" xsi:nil="true"/>
    <lcf76f155ced4ddcb4097134ff3c332f xmlns="03b25e55-1fda-4dd5-9a75-c38d0989a0e2">
      <Terms xmlns="http://schemas.microsoft.com/office/infopath/2007/PartnerControls"/>
    </lcf76f155ced4ddcb4097134ff3c332f>
    <TaxCatchAll xmlns="d2389ad0-4628-4ca4-babd-a5e1ca1fc43d" xsi:nil="true"/>
  </documentManagement>
</p:properties>
</file>

<file path=customXml/itemProps1.xml><?xml version="1.0" encoding="utf-8"?>
<ds:datastoreItem xmlns:ds="http://schemas.openxmlformats.org/officeDocument/2006/customXml" ds:itemID="{F84D3B2B-11CC-4248-8C20-DC4716F106AE}"/>
</file>

<file path=customXml/itemProps2.xml><?xml version="1.0" encoding="utf-8"?>
<ds:datastoreItem xmlns:ds="http://schemas.openxmlformats.org/officeDocument/2006/customXml" ds:itemID="{9F8B8B74-E9FE-4A41-8FD0-91B833B4CA78}"/>
</file>

<file path=customXml/itemProps3.xml><?xml version="1.0" encoding="utf-8"?>
<ds:datastoreItem xmlns:ds="http://schemas.openxmlformats.org/officeDocument/2006/customXml" ds:itemID="{76090BE1-4F6E-47F1-B5BE-653674CBB2CD}"/>
</file>

<file path=docProps/app.xml><?xml version="1.0" encoding="utf-8"?>
<Properties xmlns="http://schemas.openxmlformats.org/officeDocument/2006/extended-properties" xmlns:vt="http://schemas.openxmlformats.org/officeDocument/2006/docPropsVTypes">
  <Template>CapitalNurse</Template>
  <TotalTime>1524</TotalTime>
  <Words>397</Words>
  <Application>Microsoft Office PowerPoint</Application>
  <PresentationFormat>On-screen Show (4:3)</PresentationFormat>
  <Paragraphs>59</Paragraphs>
  <Slides>7</Slides>
  <Notes>6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CapitalNurse</vt:lpstr>
      <vt:lpstr>Support for Newly Qualified Practitioners and Healthcare Professionals on Temporary Register during Accelerated Preceptorship</vt:lpstr>
      <vt:lpstr>Accelerated Preceptorship1</vt:lpstr>
      <vt:lpstr>Accelerated Preceptorship</vt:lpstr>
      <vt:lpstr>Role of a Preceptor1 during Accelerated Preceptorship</vt:lpstr>
      <vt:lpstr>How can you prepare?</vt:lpstr>
      <vt:lpstr>Sources of Support</vt:lpstr>
      <vt:lpstr>Further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for New Nurses</dc:title>
  <dc:creator>Desiree Cox</dc:creator>
  <cp:lastModifiedBy>Jordan Law</cp:lastModifiedBy>
  <cp:revision>27</cp:revision>
  <dcterms:created xsi:type="dcterms:W3CDTF">2020-03-20T14:09:14Z</dcterms:created>
  <dcterms:modified xsi:type="dcterms:W3CDTF">2020-04-08T13:43:21Z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nDIP File ID">
    <vt:lpwstr>454685ec-4e99-46fb-ad38-a74213c82622</vt:lpwstr>
  </property>
  <property fmtid="{D5CDD505-2E9C-101B-9397-08002B2CF9AE}" pid="3" name="ContentTypeId">
    <vt:lpwstr>0x0101001A0C5AF0A9AE0D4D8032BBF19C904698</vt:lpwstr>
  </property>
</Properties>
</file>