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86" r:id="rId2"/>
    <p:sldId id="394" r:id="rId3"/>
    <p:sldId id="395" r:id="rId4"/>
    <p:sldId id="396" r:id="rId5"/>
    <p:sldId id="397" r:id="rId6"/>
    <p:sldId id="345" r:id="rId7"/>
    <p:sldId id="346" r:id="rId8"/>
    <p:sldId id="335" r:id="rId9"/>
    <p:sldId id="347" r:id="rId10"/>
    <p:sldId id="398" r:id="rId11"/>
    <p:sldId id="399" r:id="rId12"/>
    <p:sldId id="333" r:id="rId13"/>
    <p:sldId id="380" r:id="rId14"/>
    <p:sldId id="381" r:id="rId15"/>
    <p:sldId id="382" r:id="rId16"/>
    <p:sldId id="383" r:id="rId17"/>
    <p:sldId id="384" r:id="rId18"/>
    <p:sldId id="406" r:id="rId19"/>
    <p:sldId id="391" r:id="rId20"/>
    <p:sldId id="387" r:id="rId21"/>
    <p:sldId id="404" r:id="rId22"/>
    <p:sldId id="402" r:id="rId23"/>
    <p:sldId id="328" r:id="rId24"/>
    <p:sldId id="403" r:id="rId25"/>
    <p:sldId id="278" r:id="rId26"/>
    <p:sldId id="379" r:id="rId27"/>
    <p:sldId id="293" r:id="rId28"/>
    <p:sldId id="407" r:id="rId29"/>
    <p:sldId id="295" r:id="rId30"/>
    <p:sldId id="279" r:id="rId31"/>
    <p:sldId id="300" r:id="rId32"/>
    <p:sldId id="302" r:id="rId33"/>
    <p:sldId id="408" r:id="rId34"/>
    <p:sldId id="305" r:id="rId35"/>
    <p:sldId id="311" r:id="rId36"/>
    <p:sldId id="312" r:id="rId37"/>
    <p:sldId id="377" r:id="rId38"/>
    <p:sldId id="322" r:id="rId39"/>
    <p:sldId id="372" r:id="rId40"/>
    <p:sldId id="37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F2E"/>
    <a:srgbClr val="BB1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CFDD0-D2DA-4ED0-8082-69D91D39299A}" v="130" dt="2020-02-11T20:49:23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0969" autoAdjust="0"/>
  </p:normalViewPr>
  <p:slideViewPr>
    <p:cSldViewPr snapToGrid="0" snapToObjects="1">
      <p:cViewPr varScale="1">
        <p:scale>
          <a:sx n="95" d="100"/>
          <a:sy n="95" d="100"/>
        </p:scale>
        <p:origin x="2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584"/>
    </p:cViewPr>
  </p:sorterViewPr>
  <p:notesViewPr>
    <p:cSldViewPr snapToGrid="0"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Plunkett" userId="0f2a47b6e0edf31f" providerId="LiveId" clId="{C1FCFDD0-D2DA-4ED0-8082-69D91D39299A}"/>
    <pc:docChg chg="undo custSel addSld delSld modSld sldOrd">
      <pc:chgData name="Emma Plunkett" userId="0f2a47b6e0edf31f" providerId="LiveId" clId="{C1FCFDD0-D2DA-4ED0-8082-69D91D39299A}" dt="2020-02-11T20:53:31.712" v="1033" actId="6549"/>
      <pc:docMkLst>
        <pc:docMk/>
      </pc:docMkLst>
      <pc:sldChg chg="del">
        <pc:chgData name="Emma Plunkett" userId="0f2a47b6e0edf31f" providerId="LiveId" clId="{C1FCFDD0-D2DA-4ED0-8082-69D91D39299A}" dt="2020-02-11T20:47:15.825" v="911" actId="47"/>
        <pc:sldMkLst>
          <pc:docMk/>
          <pc:sldMk cId="3405894666" sldId="294"/>
        </pc:sldMkLst>
      </pc:sldChg>
      <pc:sldChg chg="modSp mod">
        <pc:chgData name="Emma Plunkett" userId="0f2a47b6e0edf31f" providerId="LiveId" clId="{C1FCFDD0-D2DA-4ED0-8082-69D91D39299A}" dt="2020-02-11T20:41:33.855" v="768" actId="27636"/>
        <pc:sldMkLst>
          <pc:docMk/>
          <pc:sldMk cId="2134036542" sldId="302"/>
        </pc:sldMkLst>
        <pc:spChg chg="mod">
          <ac:chgData name="Emma Plunkett" userId="0f2a47b6e0edf31f" providerId="LiveId" clId="{C1FCFDD0-D2DA-4ED0-8082-69D91D39299A}" dt="2020-02-11T20:41:33.855" v="768" actId="27636"/>
          <ac:spMkLst>
            <pc:docMk/>
            <pc:sldMk cId="2134036542" sldId="302"/>
            <ac:spMk id="2" creationId="{00000000-0000-0000-0000-000000000000}"/>
          </ac:spMkLst>
        </pc:spChg>
      </pc:sldChg>
      <pc:sldChg chg="modSp mod modNotesTx">
        <pc:chgData name="Emma Plunkett" userId="0f2a47b6e0edf31f" providerId="LiveId" clId="{C1FCFDD0-D2DA-4ED0-8082-69D91D39299A}" dt="2020-02-11T20:43:39.273" v="822" actId="20577"/>
        <pc:sldMkLst>
          <pc:docMk/>
          <pc:sldMk cId="1149292664" sldId="305"/>
        </pc:sldMkLst>
        <pc:spChg chg="mod">
          <ac:chgData name="Emma Plunkett" userId="0f2a47b6e0edf31f" providerId="LiveId" clId="{C1FCFDD0-D2DA-4ED0-8082-69D91D39299A}" dt="2020-02-11T20:43:39.273" v="822" actId="20577"/>
          <ac:spMkLst>
            <pc:docMk/>
            <pc:sldMk cId="1149292664" sldId="305"/>
            <ac:spMk id="10" creationId="{00000000-0000-0000-0000-000000000000}"/>
          </ac:spMkLst>
        </pc:spChg>
      </pc:sldChg>
      <pc:sldChg chg="ord">
        <pc:chgData name="Emma Plunkett" userId="0f2a47b6e0edf31f" providerId="LiveId" clId="{C1FCFDD0-D2DA-4ED0-8082-69D91D39299A}" dt="2020-02-11T20:47:21.516" v="914" actId="20578"/>
        <pc:sldMkLst>
          <pc:docMk/>
          <pc:sldMk cId="2224358422" sldId="311"/>
        </pc:sldMkLst>
      </pc:sldChg>
      <pc:sldChg chg="modSp mod modAnim">
        <pc:chgData name="Emma Plunkett" userId="0f2a47b6e0edf31f" providerId="LiveId" clId="{C1FCFDD0-D2DA-4ED0-8082-69D91D39299A}" dt="2020-02-11T19:07:34.483" v="217"/>
        <pc:sldMkLst>
          <pc:docMk/>
          <pc:sldMk cId="1751761631" sldId="312"/>
        </pc:sldMkLst>
        <pc:spChg chg="mod">
          <ac:chgData name="Emma Plunkett" userId="0f2a47b6e0edf31f" providerId="LiveId" clId="{C1FCFDD0-D2DA-4ED0-8082-69D91D39299A}" dt="2020-02-11T19:06:42.270" v="206" actId="20577"/>
          <ac:spMkLst>
            <pc:docMk/>
            <pc:sldMk cId="1751761631" sldId="312"/>
            <ac:spMk id="10" creationId="{00000000-0000-0000-0000-000000000000}"/>
          </ac:spMkLst>
        </pc:spChg>
      </pc:sldChg>
      <pc:sldChg chg="del">
        <pc:chgData name="Emma Plunkett" userId="0f2a47b6e0edf31f" providerId="LiveId" clId="{C1FCFDD0-D2DA-4ED0-8082-69D91D39299A}" dt="2020-02-11T20:45:10.558" v="825" actId="47"/>
        <pc:sldMkLst>
          <pc:docMk/>
          <pc:sldMk cId="857571538" sldId="323"/>
        </pc:sldMkLst>
      </pc:sldChg>
      <pc:sldChg chg="del">
        <pc:chgData name="Emma Plunkett" userId="0f2a47b6e0edf31f" providerId="LiveId" clId="{C1FCFDD0-D2DA-4ED0-8082-69D91D39299A}" dt="2020-02-11T20:44:14.197" v="823" actId="47"/>
        <pc:sldMkLst>
          <pc:docMk/>
          <pc:sldMk cId="12378996" sldId="325"/>
        </pc:sldMkLst>
      </pc:sldChg>
      <pc:sldChg chg="modSp mod modAnim">
        <pc:chgData name="Emma Plunkett" userId="0f2a47b6e0edf31f" providerId="LiveId" clId="{C1FCFDD0-D2DA-4ED0-8082-69D91D39299A}" dt="2020-02-11T19:07:59.100" v="219" actId="20577"/>
        <pc:sldMkLst>
          <pc:docMk/>
          <pc:sldMk cId="1831101483" sldId="328"/>
        </pc:sldMkLst>
        <pc:spChg chg="mod">
          <ac:chgData name="Emma Plunkett" userId="0f2a47b6e0edf31f" providerId="LiveId" clId="{C1FCFDD0-D2DA-4ED0-8082-69D91D39299A}" dt="2020-02-11T19:07:59.100" v="219" actId="20577"/>
          <ac:spMkLst>
            <pc:docMk/>
            <pc:sldMk cId="1831101483" sldId="328"/>
            <ac:spMk id="2" creationId="{00000000-0000-0000-0000-000000000000}"/>
          </ac:spMkLst>
        </pc:spChg>
      </pc:sldChg>
      <pc:sldChg chg="modSp add mod">
        <pc:chgData name="Emma Plunkett" userId="0f2a47b6e0edf31f" providerId="LiveId" clId="{C1FCFDD0-D2DA-4ED0-8082-69D91D39299A}" dt="2020-02-11T19:00:55.401" v="38" actId="1076"/>
        <pc:sldMkLst>
          <pc:docMk/>
          <pc:sldMk cId="4235022444" sldId="333"/>
        </pc:sldMkLst>
        <pc:spChg chg="mod">
          <ac:chgData name="Emma Plunkett" userId="0f2a47b6e0edf31f" providerId="LiveId" clId="{C1FCFDD0-D2DA-4ED0-8082-69D91D39299A}" dt="2020-02-11T19:00:55.401" v="38" actId="1076"/>
          <ac:spMkLst>
            <pc:docMk/>
            <pc:sldMk cId="4235022444" sldId="333"/>
            <ac:spMk id="2" creationId="{3D77C131-8F0B-4FF9-B4E7-DC821AB8968F}"/>
          </ac:spMkLst>
        </pc:spChg>
        <pc:spChg chg="mod">
          <ac:chgData name="Emma Plunkett" userId="0f2a47b6e0edf31f" providerId="LiveId" clId="{C1FCFDD0-D2DA-4ED0-8082-69D91D39299A}" dt="2020-02-11T19:00:47.438" v="37" actId="27636"/>
          <ac:spMkLst>
            <pc:docMk/>
            <pc:sldMk cId="4235022444" sldId="333"/>
            <ac:spMk id="4" creationId="{013F99E1-E70C-404E-8463-55102D3B2290}"/>
          </ac:spMkLst>
        </pc:spChg>
      </pc:sldChg>
      <pc:sldChg chg="modAnim">
        <pc:chgData name="Emma Plunkett" userId="0f2a47b6e0edf31f" providerId="LiveId" clId="{C1FCFDD0-D2DA-4ED0-8082-69D91D39299A}" dt="2020-02-11T20:48:07.712" v="916"/>
        <pc:sldMkLst>
          <pc:docMk/>
          <pc:sldMk cId="2456385467" sldId="345"/>
        </pc:sldMkLst>
      </pc:sldChg>
      <pc:sldChg chg="modSp mod">
        <pc:chgData name="Emma Plunkett" userId="0f2a47b6e0edf31f" providerId="LiveId" clId="{C1FCFDD0-D2DA-4ED0-8082-69D91D39299A}" dt="2020-02-11T20:49:23.705" v="919" actId="14100"/>
        <pc:sldMkLst>
          <pc:docMk/>
          <pc:sldMk cId="173394919" sldId="347"/>
        </pc:sldMkLst>
        <pc:spChg chg="mod">
          <ac:chgData name="Emma Plunkett" userId="0f2a47b6e0edf31f" providerId="LiveId" clId="{C1FCFDD0-D2DA-4ED0-8082-69D91D39299A}" dt="2020-02-11T20:49:16.872" v="918" actId="404"/>
          <ac:spMkLst>
            <pc:docMk/>
            <pc:sldMk cId="173394919" sldId="347"/>
            <ac:spMk id="4" creationId="{013F99E1-E70C-404E-8463-55102D3B2290}"/>
          </ac:spMkLst>
        </pc:spChg>
        <pc:picChg chg="mod">
          <ac:chgData name="Emma Plunkett" userId="0f2a47b6e0edf31f" providerId="LiveId" clId="{C1FCFDD0-D2DA-4ED0-8082-69D91D39299A}" dt="2020-02-11T20:49:23.705" v="919" actId="14100"/>
          <ac:picMkLst>
            <pc:docMk/>
            <pc:sldMk cId="173394919" sldId="347"/>
            <ac:picMk id="1026" creationId="{00000000-0000-0000-0000-000000000000}"/>
          </ac:picMkLst>
        </pc:picChg>
      </pc:sldChg>
      <pc:sldChg chg="ord">
        <pc:chgData name="Emma Plunkett" userId="0f2a47b6e0edf31f" providerId="LiveId" clId="{C1FCFDD0-D2DA-4ED0-8082-69D91D39299A}" dt="2020-02-11T20:47:07.088" v="910"/>
        <pc:sldMkLst>
          <pc:docMk/>
          <pc:sldMk cId="722411800" sldId="372"/>
        </pc:sldMkLst>
      </pc:sldChg>
      <pc:sldChg chg="del">
        <pc:chgData name="Emma Plunkett" userId="0f2a47b6e0edf31f" providerId="LiveId" clId="{C1FCFDD0-D2DA-4ED0-8082-69D91D39299A}" dt="2020-02-11T20:45:12.217" v="826" actId="47"/>
        <pc:sldMkLst>
          <pc:docMk/>
          <pc:sldMk cId="1153840255" sldId="376"/>
        </pc:sldMkLst>
      </pc:sldChg>
      <pc:sldChg chg="modSp mod modAnim">
        <pc:chgData name="Emma Plunkett" userId="0f2a47b6e0edf31f" providerId="LiveId" clId="{C1FCFDD0-D2DA-4ED0-8082-69D91D39299A}" dt="2020-02-11T20:46:50.847" v="908" actId="27636"/>
        <pc:sldMkLst>
          <pc:docMk/>
          <pc:sldMk cId="744961855" sldId="377"/>
        </pc:sldMkLst>
        <pc:spChg chg="mod">
          <ac:chgData name="Emma Plunkett" userId="0f2a47b6e0edf31f" providerId="LiveId" clId="{C1FCFDD0-D2DA-4ED0-8082-69D91D39299A}" dt="2020-02-11T20:46:50.847" v="908" actId="27636"/>
          <ac:spMkLst>
            <pc:docMk/>
            <pc:sldMk cId="744961855" sldId="377"/>
            <ac:spMk id="7" creationId="{00000000-0000-0000-0000-000000000000}"/>
          </ac:spMkLst>
        </pc:spChg>
      </pc:sldChg>
      <pc:sldChg chg="modSp mod">
        <pc:chgData name="Emma Plunkett" userId="0f2a47b6e0edf31f" providerId="LiveId" clId="{C1FCFDD0-D2DA-4ED0-8082-69D91D39299A}" dt="2020-02-11T19:01:19.310" v="50" actId="1076"/>
        <pc:sldMkLst>
          <pc:docMk/>
          <pc:sldMk cId="4029755340" sldId="380"/>
        </pc:sldMkLst>
        <pc:spChg chg="mod">
          <ac:chgData name="Emma Plunkett" userId="0f2a47b6e0edf31f" providerId="LiveId" clId="{C1FCFDD0-D2DA-4ED0-8082-69D91D39299A}" dt="2020-02-11T19:01:19.310" v="50" actId="1076"/>
          <ac:spMkLst>
            <pc:docMk/>
            <pc:sldMk cId="4029755340" sldId="380"/>
            <ac:spMk id="3" creationId="{00000000-0000-0000-0000-000000000000}"/>
          </ac:spMkLst>
        </pc:spChg>
      </pc:sldChg>
      <pc:sldChg chg="modSp mod">
        <pc:chgData name="Emma Plunkett" userId="0f2a47b6e0edf31f" providerId="LiveId" clId="{C1FCFDD0-D2DA-4ED0-8082-69D91D39299A}" dt="2020-02-11T19:01:29.655" v="52" actId="313"/>
        <pc:sldMkLst>
          <pc:docMk/>
          <pc:sldMk cId="787703175" sldId="382"/>
        </pc:sldMkLst>
        <pc:spChg chg="mod">
          <ac:chgData name="Emma Plunkett" userId="0f2a47b6e0edf31f" providerId="LiveId" clId="{C1FCFDD0-D2DA-4ED0-8082-69D91D39299A}" dt="2020-02-11T19:01:29.655" v="52" actId="313"/>
          <ac:spMkLst>
            <pc:docMk/>
            <pc:sldMk cId="787703175" sldId="382"/>
            <ac:spMk id="10" creationId="{00000000-0000-0000-0000-000000000000}"/>
          </ac:spMkLst>
        </pc:spChg>
      </pc:sldChg>
      <pc:sldChg chg="modSp mod modNotesTx">
        <pc:chgData name="Emma Plunkett" userId="0f2a47b6e0edf31f" providerId="LiveId" clId="{C1FCFDD0-D2DA-4ED0-8082-69D91D39299A}" dt="2020-02-11T20:53:31.712" v="1033" actId="6549"/>
        <pc:sldMkLst>
          <pc:docMk/>
          <pc:sldMk cId="838623412" sldId="383"/>
        </pc:sldMkLst>
        <pc:spChg chg="mod">
          <ac:chgData name="Emma Plunkett" userId="0f2a47b6e0edf31f" providerId="LiveId" clId="{C1FCFDD0-D2DA-4ED0-8082-69D91D39299A}" dt="2020-02-11T20:53:31.712" v="1033" actId="6549"/>
          <ac:spMkLst>
            <pc:docMk/>
            <pc:sldMk cId="838623412" sldId="383"/>
            <ac:spMk id="10" creationId="{00000000-0000-0000-0000-000000000000}"/>
          </ac:spMkLst>
        </pc:spChg>
      </pc:sldChg>
      <pc:sldChg chg="modSp mod">
        <pc:chgData name="Emma Plunkett" userId="0f2a47b6e0edf31f" providerId="LiveId" clId="{C1FCFDD0-D2DA-4ED0-8082-69D91D39299A}" dt="2020-02-11T18:54:14.611" v="0" actId="404"/>
        <pc:sldMkLst>
          <pc:docMk/>
          <pc:sldMk cId="4041395468" sldId="386"/>
        </pc:sldMkLst>
        <pc:spChg chg="mod">
          <ac:chgData name="Emma Plunkett" userId="0f2a47b6e0edf31f" providerId="LiveId" clId="{C1FCFDD0-D2DA-4ED0-8082-69D91D39299A}" dt="2020-02-11T18:54:14.611" v="0" actId="404"/>
          <ac:spMkLst>
            <pc:docMk/>
            <pc:sldMk cId="4041395468" sldId="386"/>
            <ac:spMk id="3" creationId="{00000000-0000-0000-0000-000000000000}"/>
          </ac:spMkLst>
        </pc:spChg>
      </pc:sldChg>
      <pc:sldChg chg="modSp mod">
        <pc:chgData name="Emma Plunkett" userId="0f2a47b6e0edf31f" providerId="LiveId" clId="{C1FCFDD0-D2DA-4ED0-8082-69D91D39299A}" dt="2020-02-11T18:56:39.358" v="13" actId="1076"/>
        <pc:sldMkLst>
          <pc:docMk/>
          <pc:sldMk cId="320651244" sldId="398"/>
        </pc:sldMkLst>
        <pc:spChg chg="mod">
          <ac:chgData name="Emma Plunkett" userId="0f2a47b6e0edf31f" providerId="LiveId" clId="{C1FCFDD0-D2DA-4ED0-8082-69D91D39299A}" dt="2020-02-11T18:56:34.066" v="12" actId="1076"/>
          <ac:spMkLst>
            <pc:docMk/>
            <pc:sldMk cId="320651244" sldId="398"/>
            <ac:spMk id="4" creationId="{013F99E1-E70C-404E-8463-55102D3B2290}"/>
          </ac:spMkLst>
        </pc:spChg>
        <pc:spChg chg="mod">
          <ac:chgData name="Emma Plunkett" userId="0f2a47b6e0edf31f" providerId="LiveId" clId="{C1FCFDD0-D2DA-4ED0-8082-69D91D39299A}" dt="2020-02-11T18:56:39.358" v="13" actId="1076"/>
          <ac:spMkLst>
            <pc:docMk/>
            <pc:sldMk cId="320651244" sldId="398"/>
            <ac:spMk id="6" creationId="{2F4667F0-E08C-4192-8F60-380DC041B2EC}"/>
          </ac:spMkLst>
        </pc:spChg>
      </pc:sldChg>
      <pc:sldChg chg="modSp modAnim">
        <pc:chgData name="Emma Plunkett" userId="0f2a47b6e0edf31f" providerId="LiveId" clId="{C1FCFDD0-D2DA-4ED0-8082-69D91D39299A}" dt="2020-02-11T18:57:40.706" v="16" actId="20577"/>
        <pc:sldMkLst>
          <pc:docMk/>
          <pc:sldMk cId="3342802093" sldId="402"/>
        </pc:sldMkLst>
        <pc:spChg chg="mod">
          <ac:chgData name="Emma Plunkett" userId="0f2a47b6e0edf31f" providerId="LiveId" clId="{C1FCFDD0-D2DA-4ED0-8082-69D91D39299A}" dt="2020-02-11T18:57:40.706" v="16" actId="20577"/>
          <ac:spMkLst>
            <pc:docMk/>
            <pc:sldMk cId="3342802093" sldId="402"/>
            <ac:spMk id="3" creationId="{00000000-0000-0000-0000-000000000000}"/>
          </ac:spMkLst>
        </pc:spChg>
      </pc:sldChg>
      <pc:sldChg chg="modSp modAnim">
        <pc:chgData name="Emma Plunkett" userId="0f2a47b6e0edf31f" providerId="LiveId" clId="{C1FCFDD0-D2DA-4ED0-8082-69D91D39299A}" dt="2020-02-11T18:58:55.483" v="35" actId="20577"/>
        <pc:sldMkLst>
          <pc:docMk/>
          <pc:sldMk cId="2465682245" sldId="403"/>
        </pc:sldMkLst>
        <pc:spChg chg="mod">
          <ac:chgData name="Emma Plunkett" userId="0f2a47b6e0edf31f" providerId="LiveId" clId="{C1FCFDD0-D2DA-4ED0-8082-69D91D39299A}" dt="2020-02-11T18:58:55.483" v="35" actId="20577"/>
          <ac:spMkLst>
            <pc:docMk/>
            <pc:sldMk cId="2465682245" sldId="403"/>
            <ac:spMk id="3" creationId="{00000000-0000-0000-0000-000000000000}"/>
          </ac:spMkLst>
        </pc:spChg>
      </pc:sldChg>
      <pc:sldChg chg="modSp mod">
        <pc:chgData name="Emma Plunkett" userId="0f2a47b6e0edf31f" providerId="LiveId" clId="{C1FCFDD0-D2DA-4ED0-8082-69D91D39299A}" dt="2020-02-11T19:02:38.514" v="62" actId="27636"/>
        <pc:sldMkLst>
          <pc:docMk/>
          <pc:sldMk cId="1126287913" sldId="404"/>
        </pc:sldMkLst>
        <pc:spChg chg="mod">
          <ac:chgData name="Emma Plunkett" userId="0f2a47b6e0edf31f" providerId="LiveId" clId="{C1FCFDD0-D2DA-4ED0-8082-69D91D39299A}" dt="2020-02-11T19:02:38.514" v="62" actId="27636"/>
          <ac:spMkLst>
            <pc:docMk/>
            <pc:sldMk cId="1126287913" sldId="404"/>
            <ac:spMk id="24" creationId="{6EA070A0-C1E3-4089-A231-51C2C4F03D74}"/>
          </ac:spMkLst>
        </pc:spChg>
      </pc:sldChg>
      <pc:sldChg chg="del">
        <pc:chgData name="Emma Plunkett" userId="0f2a47b6e0edf31f" providerId="LiveId" clId="{C1FCFDD0-D2DA-4ED0-8082-69D91D39299A}" dt="2020-02-11T20:44:34.363" v="824" actId="47"/>
        <pc:sldMkLst>
          <pc:docMk/>
          <pc:sldMk cId="1638983839" sldId="4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M:F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2.5</c:v>
                </c:pt>
                <c:pt idx="1">
                  <c:v>2</c:v>
                </c:pt>
                <c:pt idx="2">
                  <c:v>1.3333333333333333</c:v>
                </c:pt>
                <c:pt idx="3">
                  <c:v>4</c:v>
                </c:pt>
                <c:pt idx="4">
                  <c:v>1.8</c:v>
                </c:pt>
                <c:pt idx="5">
                  <c:v>3.75</c:v>
                </c:pt>
                <c:pt idx="6">
                  <c:v>4.5</c:v>
                </c:pt>
                <c:pt idx="7">
                  <c:v>1.375</c:v>
                </c:pt>
                <c:pt idx="8">
                  <c:v>4.5</c:v>
                </c:pt>
                <c:pt idx="9">
                  <c:v>1.5</c:v>
                </c:pt>
                <c:pt idx="10">
                  <c:v>5.5</c:v>
                </c:pt>
                <c:pt idx="11">
                  <c:v>1.6666666666666667</c:v>
                </c:pt>
                <c:pt idx="12">
                  <c:v>4</c:v>
                </c:pt>
                <c:pt idx="13">
                  <c:v>2</c:v>
                </c:pt>
                <c:pt idx="14">
                  <c:v>2.5</c:v>
                </c:pt>
                <c:pt idx="15">
                  <c:v>2.25</c:v>
                </c:pt>
                <c:pt idx="16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8-47EB-A853-658A2F03A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166587008"/>
        <c:axId val="166650240"/>
      </c:barChart>
      <c:catAx>
        <c:axId val="1665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50240"/>
        <c:crosses val="autoZero"/>
        <c:auto val="1"/>
        <c:lblAlgn val="ctr"/>
        <c:lblOffset val="100"/>
        <c:noMultiLvlLbl val="0"/>
      </c:catAx>
      <c:valAx>
        <c:axId val="16665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D446F-CCAD-BF44-A29D-0E5D7DF6E28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A1AFD-4050-4F42-9B8B-9A9B9C0DA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concern about stress </a:t>
            </a:r>
          </a:p>
          <a:p>
            <a:r>
              <a:rPr lang="en-US" dirty="0"/>
              <a:t>Evidence of increased risk of suicide in </a:t>
            </a:r>
            <a:r>
              <a:rPr lang="en-US" dirty="0" err="1"/>
              <a:t>anaesthetists</a:t>
            </a:r>
            <a:endParaRPr lang="en-US" dirty="0"/>
          </a:p>
          <a:p>
            <a:r>
              <a:rPr lang="en-US" dirty="0"/>
              <a:t>Results of our survey</a:t>
            </a:r>
          </a:p>
          <a:p>
            <a:r>
              <a:rPr lang="en-US" dirty="0"/>
              <a:t>Limited resources directed at specifically at </a:t>
            </a:r>
            <a:r>
              <a:rPr lang="en-US" dirty="0" err="1"/>
              <a:t>anaesthetists</a:t>
            </a:r>
            <a:r>
              <a:rPr lang="en-US" dirty="0"/>
              <a:t>/</a:t>
            </a:r>
            <a:r>
              <a:rPr lang="en-US" dirty="0" err="1"/>
              <a:t>depts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we do this</a:t>
            </a:r>
            <a:r>
              <a:rPr lang="en-US" baseline="0" dirty="0"/>
              <a:t> survey?</a:t>
            </a:r>
          </a:p>
          <a:p>
            <a:r>
              <a:rPr lang="en-US" baseline="0" dirty="0"/>
              <a:t>How did we do this survey?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Unable to </a:t>
            </a:r>
            <a:r>
              <a:rPr lang="en-US" dirty="0" err="1"/>
              <a:t>traingulate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4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 we could triangulate and get absolute numbers but </a:t>
            </a:r>
            <a:r>
              <a:rPr lang="en-US" dirty="0" err="1"/>
              <a:t>realised</a:t>
            </a:r>
            <a:r>
              <a:rPr lang="en-US" baseline="0" dirty="0"/>
              <a:t> that we would look at experiences instead</a:t>
            </a:r>
          </a:p>
          <a:p>
            <a:r>
              <a:rPr lang="en-US" baseline="0" dirty="0"/>
              <a:t>Anonymous</a:t>
            </a:r>
          </a:p>
          <a:p>
            <a:r>
              <a:rPr lang="en-US" baseline="0" dirty="0"/>
              <a:t>Free text and permission to use it</a:t>
            </a:r>
          </a:p>
          <a:p>
            <a:r>
              <a:rPr lang="en-US" baseline="0" dirty="0"/>
              <a:t>resources and a contact no at the association.10 </a:t>
            </a:r>
            <a:r>
              <a:rPr lang="en-US" baseline="0" dirty="0" err="1"/>
              <a:t>yrs</a:t>
            </a:r>
            <a:r>
              <a:rPr lang="en-US" baseline="0" dirty="0"/>
              <a:t> same dept/abroad as long as death was when working ion the UK/other experiences of suicide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Ø"/>
            </a:pPr>
            <a:r>
              <a:rPr lang="en-US" dirty="0"/>
              <a:t>100% as people reported them as both</a:t>
            </a:r>
          </a:p>
          <a:p>
            <a:pPr marL="171450" indent="-171450">
              <a:buFont typeface="Wingdings" charset="0"/>
              <a:buChar char="Ø"/>
            </a:pPr>
            <a:r>
              <a:rPr lang="en-US" dirty="0"/>
              <a:t>Sobering thought that 2000-3000 people felt motivated to complete</a:t>
            </a:r>
            <a:r>
              <a:rPr lang="en-US" baseline="0" dirty="0"/>
              <a:t> a survey &amp; describe a suicide</a:t>
            </a:r>
          </a:p>
          <a:p>
            <a:pPr marL="171450" indent="-171450">
              <a:buFont typeface="Wingdings" charset="0"/>
              <a:buChar char="Ø"/>
            </a:pPr>
            <a:r>
              <a:rPr lang="en-US" baseline="0" dirty="0"/>
              <a:t>Stories – clearly carried for many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4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PROVISION V TRAINING REQUIREMENTS V TREATING PERSON</a:t>
            </a:r>
            <a:r>
              <a:rPr lang="en-US" baseline="0" dirty="0"/>
              <a:t> IN TROUBLE TAKE THEM OUT OF THE EQUATION. PAUSE TRAINING/SUPPERNUMMARY/CCT – NO POINT CARING ABOOUT OUR PATIENTS IF WE CAN’T CARE FOREACH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3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did we do this</a:t>
            </a:r>
            <a:r>
              <a:rPr lang="en-US" baseline="0" dirty="0"/>
              <a:t> survey?</a:t>
            </a:r>
          </a:p>
          <a:p>
            <a:r>
              <a:rPr lang="en-US" baseline="0" dirty="0"/>
              <a:t>How did we do this survey?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2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i="1" dirty="0">
                <a:solidFill>
                  <a:schemeClr val="tx2"/>
                </a:solidFill>
              </a:rPr>
              <a:t>“Suicide is complex. It usually occurs gradually, progressing from suicidal thoughts, to planning, to attempting suicide and dying by suicide”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sz="900" dirty="0">
                <a:solidFill>
                  <a:schemeClr val="tx2"/>
                </a:solidFill>
              </a:rPr>
              <a:t>International Association for Suicide Prevention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42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GMC</a:t>
            </a:r>
            <a:r>
              <a:rPr lang="en-US" baseline="0" dirty="0"/>
              <a:t> </a:t>
            </a:r>
            <a:r>
              <a:rPr lang="en-US" baseline="0" dirty="0" err="1"/>
              <a:t>Horsfield</a:t>
            </a:r>
            <a:r>
              <a:rPr lang="en-US" baseline="0" dirty="0"/>
              <a:t> 2005-13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25" dirty="0"/>
              <a:t>GMC review (2014)</a:t>
            </a:r>
          </a:p>
          <a:p>
            <a:pPr lvl="1">
              <a:lnSpc>
                <a:spcPct val="110000"/>
              </a:lnSpc>
            </a:pPr>
            <a:r>
              <a:rPr lang="en-GB" sz="2250" dirty="0"/>
              <a:t>Suicides in doctors under FTP procedures </a:t>
            </a:r>
            <a:r>
              <a:rPr lang="en-GB" sz="1650" dirty="0"/>
              <a:t>(2005-2013)</a:t>
            </a:r>
            <a:endParaRPr lang="en-GB" sz="2250" dirty="0"/>
          </a:p>
          <a:p>
            <a:pPr lvl="1">
              <a:lnSpc>
                <a:spcPct val="110000"/>
              </a:lnSpc>
            </a:pPr>
            <a:r>
              <a:rPr lang="en-GB" sz="2250" dirty="0"/>
              <a:t>28 suicides (114 deaths)</a:t>
            </a:r>
          </a:p>
          <a:p>
            <a:pPr lvl="1">
              <a:lnSpc>
                <a:spcPct val="110000"/>
              </a:lnSpc>
            </a:pPr>
            <a:r>
              <a:rPr lang="en-GB" sz="2250" dirty="0"/>
              <a:t>Recommendations to improve GMC practice</a:t>
            </a:r>
          </a:p>
          <a:p>
            <a:pPr lvl="2">
              <a:lnSpc>
                <a:spcPct val="110000"/>
              </a:lnSpc>
            </a:pPr>
            <a:r>
              <a:rPr lang="en-GB" sz="1950" dirty="0"/>
              <a:t>Doctors should feel ‘innocent until proven guilty’</a:t>
            </a:r>
          </a:p>
          <a:p>
            <a:pPr lvl="2">
              <a:lnSpc>
                <a:spcPct val="110000"/>
              </a:lnSpc>
            </a:pPr>
            <a:r>
              <a:rPr lang="en-GB" sz="1950" dirty="0"/>
              <a:t>Changes to how health cases are handled</a:t>
            </a:r>
          </a:p>
          <a:p>
            <a:pPr lvl="2">
              <a:lnSpc>
                <a:spcPct val="110000"/>
              </a:lnSpc>
            </a:pPr>
            <a:r>
              <a:rPr lang="en-GB" sz="1950" dirty="0"/>
              <a:t>Expose GMC staff to clinical practice</a:t>
            </a:r>
          </a:p>
          <a:p>
            <a:pPr lvl="2">
              <a:lnSpc>
                <a:spcPct val="110000"/>
              </a:lnSpc>
            </a:pPr>
            <a:r>
              <a:rPr lang="en-GB" sz="1950" dirty="0"/>
              <a:t>Emotional resilience training part of medical curriculum</a:t>
            </a:r>
          </a:p>
          <a:p>
            <a:pPr lvl="2">
              <a:lnSpc>
                <a:spcPct val="110000"/>
              </a:lnSpc>
            </a:pPr>
            <a:r>
              <a:rPr lang="en-GB" sz="1950" dirty="0">
                <a:solidFill>
                  <a:srgbClr val="FF0000"/>
                </a:solidFill>
              </a:rPr>
              <a:t>Establish a National Support Service for doctors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6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Beyond</a:t>
            </a:r>
            <a:r>
              <a:rPr lang="en-GB" baseline="0"/>
              <a:t> blue systematic review quotes 14-60% , anxiety 18-55%.  No different to other professions.  21% of survey respondents reported previously being diagnosed with depression.</a:t>
            </a:r>
          </a:p>
          <a:p>
            <a:r>
              <a:rPr lang="en-GB" baseline="0"/>
              <a:t>De Oliveira – Prevalence of burnout and depression in US trainees – 54% response rate. High burnout risk 41%, depression 22%</a:t>
            </a:r>
          </a:p>
          <a:p>
            <a:r>
              <a:rPr lang="en-GB" baseline="0"/>
              <a:t>Australian studies of departments with substance abuse.  Death was the outcome in 18- 24% of cases </a:t>
            </a:r>
          </a:p>
          <a:p>
            <a:endParaRPr lang="en-GB" baseline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7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36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not necessary an </a:t>
            </a:r>
            <a:r>
              <a:rPr lang="en-US" dirty="0" err="1"/>
              <a:t>anaesthetist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4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Catastrophes</a:t>
            </a:r>
            <a:r>
              <a:rPr lang="en-US" baseline="0" dirty="0"/>
              <a:t> GL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2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Substance</a:t>
            </a:r>
            <a:r>
              <a:rPr lang="en-US" baseline="0" dirty="0"/>
              <a:t>  use disorder in </a:t>
            </a:r>
            <a:r>
              <a:rPr lang="en-US" baseline="0" dirty="0" err="1"/>
              <a:t>anaesthetists</a:t>
            </a:r>
            <a:r>
              <a:rPr lang="en-US" baseline="0" dirty="0"/>
              <a:t>/fatigue in SAS </a:t>
            </a:r>
            <a:r>
              <a:rPr lang="en-US" baseline="0" dirty="0" err="1"/>
              <a:t>drs</a:t>
            </a:r>
            <a:r>
              <a:rPr lang="en-US" baseline="0" dirty="0"/>
              <a:t>/controlled drug in perioperative disorders/</a:t>
            </a:r>
            <a:r>
              <a:rPr lang="en-US" baseline="0" dirty="0" err="1"/>
              <a:t>catrastophes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4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7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ammunition</a:t>
            </a:r>
          </a:p>
          <a:p>
            <a:r>
              <a:rPr lang="en-US" dirty="0"/>
              <a:t>Writing</a:t>
            </a:r>
            <a:r>
              <a:rPr lang="en-US" baseline="0" dirty="0"/>
              <a:t> emails together OHP may need accompanying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4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Mental Health First Aid training (Australia) – public - evidence improved MH awareness and support for the first 6 months, but  few studies have focused on the workplace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4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4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4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2012 56 million people</a:t>
            </a:r>
            <a:r>
              <a:rPr lang="en-GB" baseline="0" dirty="0"/>
              <a:t> died worldwide.  620000 died due to human violence (war – 120000, crime – 500000); </a:t>
            </a:r>
            <a:r>
              <a:rPr lang="en-GB" baseline="0" dirty="0" err="1"/>
              <a:t>cf</a:t>
            </a:r>
            <a:r>
              <a:rPr lang="en-GB" baseline="0" dirty="0"/>
              <a:t> 800000 suicide</a:t>
            </a:r>
          </a:p>
          <a:p>
            <a:r>
              <a:rPr lang="en-GB" baseline="0" dirty="0"/>
              <a:t>Diabetes killed 1.5 million</a:t>
            </a:r>
          </a:p>
          <a:p>
            <a:endParaRPr lang="en-GB" baseline="0" dirty="0"/>
          </a:p>
          <a:p>
            <a:r>
              <a:rPr lang="en-GB" baseline="0" dirty="0"/>
              <a:t>Every suicide is a tragedy that affects families and communities and has long-lasting effects on the people left behind.</a:t>
            </a:r>
          </a:p>
          <a:p>
            <a:r>
              <a:rPr lang="en-GB" baseline="0" dirty="0"/>
              <a:t>Not just a high income country problem  - 78% occurred in low and middle income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9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Risk was going</a:t>
            </a:r>
            <a:r>
              <a:rPr lang="en-GB" baseline="0" dirty="0"/>
              <a:t> but if you compare with deaths from cancer / trauma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A1AFD-4050-4F42-9B8B-9A9B9C0DA1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/>
              <a:t>2017 data: 5</a:t>
            </a:r>
            <a:r>
              <a:rPr lang="en-GB" sz="2400" dirty="0"/>
              <a:t>668 suicides; 76% men / 24% women</a:t>
            </a:r>
          </a:p>
          <a:p>
            <a:pPr lvl="1"/>
            <a:r>
              <a:rPr lang="en-GB" sz="2400" dirty="0"/>
              <a:t>Overall rate: 10.1 per 100,000  </a:t>
            </a:r>
          </a:p>
          <a:p>
            <a:pPr lvl="2"/>
            <a:r>
              <a:rPr lang="en-GB" sz="2100" dirty="0"/>
              <a:t>Scotland  15.0 per 100,000 ↑</a:t>
            </a:r>
          </a:p>
          <a:p>
            <a:pPr lvl="2"/>
            <a:r>
              <a:rPr lang="en-GB" sz="2100" dirty="0"/>
              <a:t>England 9.5 per 100,000  ↓</a:t>
            </a:r>
          </a:p>
          <a:p>
            <a:pPr lvl="2"/>
            <a:r>
              <a:rPr lang="en-GB" sz="2100" dirty="0"/>
              <a:t>Wales 11.8 per 100,000 ↓</a:t>
            </a:r>
          </a:p>
          <a:p>
            <a:pPr lvl="1"/>
            <a:r>
              <a:rPr lang="en-GB" dirty="0"/>
              <a:t>Slight</a:t>
            </a:r>
            <a:r>
              <a:rPr lang="en-GB" baseline="0" dirty="0"/>
              <a:t> decrease in from 5870 deaths in 2015</a:t>
            </a:r>
          </a:p>
          <a:p>
            <a:pPr lvl="1"/>
            <a:endParaRPr lang="en-GB" dirty="0"/>
          </a:p>
          <a:p>
            <a:r>
              <a:rPr lang="en-GB" dirty="0"/>
              <a:t>Rates have</a:t>
            </a:r>
            <a:r>
              <a:rPr lang="en-GB" baseline="0" dirty="0"/>
              <a:t> generally fallen between 1981 and 2007, then rose to peak of 11.1 in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5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ONS</a:t>
            </a:r>
            <a:r>
              <a:rPr lang="en-GB" baseline="0"/>
              <a:t> data baseline.  How many doctors in the UK = 280000</a:t>
            </a:r>
          </a:p>
          <a:p>
            <a:r>
              <a:rPr lang="en-GB" baseline="0"/>
              <a:t>160000 on specialist register</a:t>
            </a:r>
          </a:p>
          <a:p>
            <a:endParaRPr lang="en-GB" baseline="0"/>
          </a:p>
          <a:p>
            <a:r>
              <a:rPr lang="en-GB" baseline="0"/>
              <a:t>21 deaths = ~10% all Dr deaths incl GPs i.e. anaes overrepresented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8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E9B7-4E98-4F68-8452-F066D56638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0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4F2E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419" y="1417638"/>
            <a:ext cx="8450938" cy="0"/>
          </a:xfrm>
          <a:prstGeom prst="line">
            <a:avLst/>
          </a:prstGeom>
          <a:ln w="38100"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2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6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9A48-CFA9-2E4C-A4D8-227E93881D51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A94F-E152-8F42-9D6F-E676B9D6C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2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upportaftersuicide.org.uk/" TargetMode="External"/><Relationship Id="rId3" Type="http://schemas.openxmlformats.org/officeDocument/2006/relationships/hyperlink" Target="http://www.connectingwithpeople.org/" TargetMode="External"/><Relationship Id="rId7" Type="http://schemas.openxmlformats.org/officeDocument/2006/relationships/hyperlink" Target="https://www.nspa.org.uk/" TargetMode="External"/><Relationship Id="rId2" Type="http://schemas.openxmlformats.org/officeDocument/2006/relationships/hyperlink" Target="http://www.mind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ok.org.au/" TargetMode="External"/><Relationship Id="rId5" Type="http://schemas.openxmlformats.org/officeDocument/2006/relationships/hyperlink" Target="http://www.beyondblue.org.au/" TargetMode="External"/><Relationship Id="rId4" Type="http://schemas.openxmlformats.org/officeDocument/2006/relationships/hyperlink" Target="https://www.iasp.info/wspd2019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e.nhs.uk/our-work/doctors-training/sudden-death-doctors-train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ngwithpeople.org/" TargetMode="External"/><Relationship Id="rId7" Type="http://schemas.openxmlformats.org/officeDocument/2006/relationships/hyperlink" Target="http://www.ruok.org.au/" TargetMode="External"/><Relationship Id="rId2" Type="http://schemas.openxmlformats.org/officeDocument/2006/relationships/hyperlink" Target="http://www.mind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dsup.org.au/" TargetMode="External"/><Relationship Id="rId5" Type="http://schemas.openxmlformats.org/officeDocument/2006/relationships/hyperlink" Target="http://www.beyondblue.org.au/" TargetMode="External"/><Relationship Id="rId4" Type="http://schemas.openxmlformats.org/officeDocument/2006/relationships/hyperlink" Target="http://www.wspd.org.a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PowerPoint_Divider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27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6636" y="8572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Arial Unicode MS"/>
                <a:cs typeface="Arial Unicode MS"/>
              </a:rPr>
              <a:t>Supporting doctors at risk:</a:t>
            </a:r>
            <a:r>
              <a:rPr lang="en-US" sz="6600" b="1" dirty="0">
                <a:solidFill>
                  <a:schemeClr val="bg1"/>
                </a:solidFill>
                <a:latin typeface="Arial Unicode MS"/>
                <a:cs typeface="Arial Unicode MS"/>
              </a:rPr>
              <a:t/>
            </a:r>
            <a:br>
              <a:rPr lang="en-US" sz="6600" b="1" dirty="0">
                <a:solidFill>
                  <a:schemeClr val="bg1"/>
                </a:solidFill>
                <a:latin typeface="Arial Unicode MS"/>
                <a:cs typeface="Arial Unicode MS"/>
              </a:rPr>
            </a:br>
            <a:r>
              <a:rPr lang="en-US" sz="3600" dirty="0">
                <a:solidFill>
                  <a:schemeClr val="bg1"/>
                </a:solidFill>
              </a:rPr>
              <a:t>Association of </a:t>
            </a:r>
            <a:r>
              <a:rPr lang="en-US" sz="3600" dirty="0" err="1">
                <a:solidFill>
                  <a:schemeClr val="bg1"/>
                </a:solidFill>
              </a:rPr>
              <a:t>Anaesthetists</a:t>
            </a:r>
            <a:r>
              <a:rPr lang="en-US" sz="3600" dirty="0">
                <a:solidFill>
                  <a:schemeClr val="bg1"/>
                </a:solidFill>
              </a:rPr>
              <a:t> Guidelines</a:t>
            </a:r>
            <a:endParaRPr lang="en-US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4421" y="4000499"/>
            <a:ext cx="8396284" cy="81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bg1"/>
                </a:solidFill>
              </a:rPr>
              <a:t>Dr</a:t>
            </a:r>
            <a:r>
              <a:rPr lang="en-US" sz="3200" dirty="0">
                <a:solidFill>
                  <a:schemeClr val="bg1"/>
                </a:solidFill>
              </a:rPr>
              <a:t> Emma Plunkett,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Consultant </a:t>
            </a:r>
            <a:r>
              <a:rPr lang="en-US" sz="3200" dirty="0" err="1">
                <a:solidFill>
                  <a:schemeClr val="bg1"/>
                </a:solidFill>
              </a:rPr>
              <a:t>Anaesthetist</a:t>
            </a:r>
            <a:r>
              <a:rPr lang="en-US" sz="3200" dirty="0">
                <a:solidFill>
                  <a:schemeClr val="bg1"/>
                </a:solidFill>
              </a:rPr>
              <a:t>, Birmingham</a:t>
            </a:r>
          </a:p>
        </p:txBody>
      </p:sp>
    </p:spTree>
    <p:extLst>
      <p:ext uri="{BB962C8B-B14F-4D97-AF65-F5344CB8AC3E}">
        <p14:creationId xmlns:p14="http://schemas.microsoft.com/office/powerpoint/2010/main" val="404139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C131-8F0B-4FF9-B4E7-DC821AB8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56803"/>
            <a:ext cx="7886700" cy="1325563"/>
          </a:xfrm>
        </p:spPr>
        <p:txBody>
          <a:bodyPr/>
          <a:lstStyle/>
          <a:p>
            <a:r>
              <a:rPr lang="en-GB"/>
              <a:t>The size of the problem – doctors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3F99E1-E70C-404E-8463-55102D3B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462218"/>
            <a:ext cx="8568952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Widely varying results but overall:</a:t>
            </a:r>
          </a:p>
          <a:p>
            <a:pPr lvl="1"/>
            <a:r>
              <a:rPr lang="en-GB" dirty="0"/>
              <a:t>rate &gt; general population or matched professionals</a:t>
            </a:r>
          </a:p>
          <a:p>
            <a:pPr lvl="1">
              <a:tabLst>
                <a:tab pos="2514600" algn="l"/>
              </a:tabLst>
            </a:pPr>
            <a:r>
              <a:rPr lang="en-GB" dirty="0"/>
              <a:t>SMR men 	1.46 (95% CI 1.09–1.45)</a:t>
            </a:r>
          </a:p>
          <a:p>
            <a:pPr lvl="1">
              <a:tabLst>
                <a:tab pos="2514600" algn="l"/>
              </a:tabLst>
            </a:pPr>
            <a:r>
              <a:rPr lang="en-US" dirty="0"/>
              <a:t>S</a:t>
            </a:r>
            <a:r>
              <a:rPr lang="en-GB" dirty="0"/>
              <a:t>MR women 	2.46 (95% CI 1.93–3.13)</a:t>
            </a:r>
          </a:p>
          <a:p>
            <a:pPr marL="914400" lvl="2" indent="0" algn="r">
              <a:buNone/>
              <a:tabLst>
                <a:tab pos="2514600" algn="l"/>
              </a:tabLst>
            </a:pPr>
            <a:r>
              <a:rPr lang="en-GB" sz="2200" i="1" dirty="0" err="1"/>
              <a:t>Schernhammer</a:t>
            </a:r>
            <a:r>
              <a:rPr lang="en-GB" sz="2200" i="1" dirty="0"/>
              <a:t> &amp; </a:t>
            </a:r>
            <a:r>
              <a:rPr lang="en-GB" sz="2200" i="1" dirty="0" err="1"/>
              <a:t>Colditz</a:t>
            </a:r>
            <a:r>
              <a:rPr lang="en-GB" sz="2200" i="1" dirty="0"/>
              <a:t> meta analysis, 2004, Beyond Blue Review 2010</a:t>
            </a:r>
          </a:p>
          <a:p>
            <a:pPr lvl="1">
              <a:tabLst>
                <a:tab pos="2514600" algn="l"/>
              </a:tabLst>
            </a:pPr>
            <a:r>
              <a:rPr lang="en-US" dirty="0">
                <a:solidFill>
                  <a:prstClr val="black"/>
                </a:solidFill>
              </a:rPr>
              <a:t>similar figures from Australian coronial cases 2001-12</a:t>
            </a:r>
          </a:p>
          <a:p>
            <a:pPr marL="914400" lvl="2" indent="0" algn="r">
              <a:buNone/>
              <a:tabLst>
                <a:tab pos="2514600" algn="l"/>
              </a:tabLst>
            </a:pPr>
            <a:r>
              <a:rPr lang="en-US" i="1" dirty="0">
                <a:solidFill>
                  <a:prstClr val="black"/>
                </a:solidFill>
              </a:rPr>
              <a:t>Milner et al, 2016</a:t>
            </a:r>
            <a:endParaRPr lang="en-GB" i="1" dirty="0">
              <a:solidFill>
                <a:prstClr val="black"/>
              </a:solidFill>
            </a:endParaRPr>
          </a:p>
          <a:p>
            <a:pPr lvl="1">
              <a:tabLst>
                <a:tab pos="2514600" algn="l"/>
              </a:tabLst>
            </a:pPr>
            <a:r>
              <a:rPr lang="en-US" sz="2600" dirty="0">
                <a:solidFill>
                  <a:prstClr val="black"/>
                </a:solidFill>
              </a:rPr>
              <a:t>ONS data for England suggests falling rates but men &gt; women</a:t>
            </a:r>
          </a:p>
          <a:p>
            <a:pPr lvl="1">
              <a:tabLst>
                <a:tab pos="2514600" algn="l"/>
              </a:tabLst>
            </a:pP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3AB3044-71E7-49F8-850B-19C9C83C9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942499"/>
              </p:ext>
            </p:extLst>
          </p:nvPr>
        </p:nvGraphicFramePr>
        <p:xfrm>
          <a:off x="3131840" y="4982733"/>
          <a:ext cx="590465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F4667F0-E08C-4192-8F60-380DC041B2EC}"/>
              </a:ext>
            </a:extLst>
          </p:cNvPr>
          <p:cNvSpPr/>
          <p:nvPr/>
        </p:nvSpPr>
        <p:spPr>
          <a:xfrm>
            <a:off x="179512" y="5190308"/>
            <a:ext cx="30243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M:F ratio of suicides / undetermined deaths amongst medical practitioners aged 20-64 years, registered in England 2001-2017.</a:t>
            </a:r>
          </a:p>
          <a:p>
            <a:r>
              <a:rPr lang="en-US" sz="1500" dirty="0"/>
              <a:t>(Source: ONS, 2019)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7"/>
    </mc:Choice>
    <mc:Fallback xmlns="">
      <p:transition spd="slow" advTm="6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3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79560"/>
            <a:ext cx="845438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size of the problem –anaesthetists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5123"/>
            <a:ext cx="8136904" cy="4351338"/>
          </a:xfrm>
        </p:spPr>
        <p:txBody>
          <a:bodyPr/>
          <a:lstStyle/>
          <a:p>
            <a:r>
              <a:rPr lang="en-GB"/>
              <a:t>Several studies, 1970s – 2000: </a:t>
            </a:r>
          </a:p>
          <a:p>
            <a:pPr lvl="1"/>
            <a:r>
              <a:rPr lang="en-GB"/>
              <a:t>suicide rate increased x 1.5-3 vs general population and other specialties</a:t>
            </a:r>
          </a:p>
          <a:p>
            <a:r>
              <a:rPr lang="en-GB"/>
              <a:t>ONS data, 2001-2015:</a:t>
            </a:r>
          </a:p>
          <a:p>
            <a:pPr lvl="1"/>
            <a:r>
              <a:rPr lang="en-GB"/>
              <a:t>anaesthetists over-represented amongst doctors’ suicides</a:t>
            </a:r>
          </a:p>
          <a:p>
            <a:pPr lvl="1"/>
            <a:endParaRPr lang="en-GB"/>
          </a:p>
          <a:p>
            <a:pPr marL="265113" indent="-265113">
              <a:buNone/>
            </a:pPr>
            <a:r>
              <a:rPr lang="en-US"/>
              <a:t>	BUT…</a:t>
            </a:r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08"/>
    </mc:Choice>
    <mc:Fallback xmlns="">
      <p:transition spd="slow" advTm="84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C131-8F0B-4FF9-B4E7-DC821AB8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8200"/>
            <a:ext cx="7886700" cy="1325563"/>
          </a:xfrm>
        </p:spPr>
        <p:txBody>
          <a:bodyPr/>
          <a:lstStyle/>
          <a:p>
            <a:r>
              <a:rPr lang="en-GB" dirty="0"/>
              <a:t>Issues with data collection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3F99E1-E70C-404E-8463-55102D3B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05123"/>
            <a:ext cx="8496944" cy="435133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Capture</a:t>
            </a:r>
          </a:p>
          <a:p>
            <a:pPr lvl="1"/>
            <a:r>
              <a:rPr lang="en-US"/>
              <a:t>uncertainty over cause of death</a:t>
            </a:r>
          </a:p>
          <a:p>
            <a:pPr lvl="1"/>
            <a:r>
              <a:rPr lang="en-US"/>
              <a:t>uncertainty over intention</a:t>
            </a:r>
          </a:p>
          <a:p>
            <a:pPr lvl="1"/>
            <a:r>
              <a:rPr lang="en-US"/>
              <a:t>open / narrative conclusions (verdicts)</a:t>
            </a:r>
          </a:p>
          <a:p>
            <a:pPr lvl="1"/>
            <a:r>
              <a:rPr lang="en-US"/>
              <a:t>delays e.g. date of death vs reporting / registration</a:t>
            </a:r>
          </a:p>
          <a:p>
            <a:pPr lvl="1"/>
            <a:r>
              <a:rPr lang="en-US"/>
              <a:t>absence of specialty from Medical Register</a:t>
            </a:r>
          </a:p>
          <a:p>
            <a:pPr lvl="1"/>
            <a:r>
              <a:rPr lang="en-US"/>
              <a:t>different definitions / comparator groups</a:t>
            </a:r>
          </a:p>
          <a:p>
            <a:pPr marL="228600" lvl="1">
              <a:spcBef>
                <a:spcPts val="1000"/>
              </a:spcBef>
            </a:pPr>
            <a:r>
              <a:rPr lang="en-GB" sz="3200"/>
              <a:t>Small numbers</a:t>
            </a:r>
          </a:p>
          <a:p>
            <a:pPr marL="228600" lvl="1">
              <a:spcBef>
                <a:spcPts val="1000"/>
              </a:spcBef>
            </a:pPr>
            <a:r>
              <a:rPr lang="en-US" sz="3200"/>
              <a:t>Historical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0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7"/>
    </mc:Choice>
    <mc:Fallback xmlns="">
      <p:transition spd="slow" advTm="6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PowerPoint_Divider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27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122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rial Unicode MS"/>
                <a:cs typeface="Arial Unicode MS"/>
              </a:rPr>
              <a:t>Suicide in </a:t>
            </a:r>
            <a:r>
              <a:rPr lang="en-US" sz="4000" b="1" dirty="0" err="1">
                <a:solidFill>
                  <a:schemeClr val="bg1"/>
                </a:solidFill>
                <a:latin typeface="Arial Unicode MS"/>
                <a:cs typeface="Arial Unicode MS"/>
              </a:rPr>
              <a:t>anaesthetists</a:t>
            </a:r>
            <a:r>
              <a:rPr lang="en-US" sz="4000" b="1" dirty="0">
                <a:solidFill>
                  <a:schemeClr val="bg1"/>
                </a:solidFill>
                <a:latin typeface="Arial Unicode MS"/>
                <a:cs typeface="Arial Unicode MS"/>
              </a:rPr>
              <a:t>:</a:t>
            </a:r>
            <a:br>
              <a:rPr lang="en-US" sz="4000" b="1" dirty="0">
                <a:solidFill>
                  <a:schemeClr val="bg1"/>
                </a:solidFill>
                <a:latin typeface="Arial Unicode MS"/>
                <a:cs typeface="Arial Unicode MS"/>
              </a:rPr>
            </a:br>
            <a:r>
              <a:rPr lang="en-US" sz="3200" b="1" dirty="0">
                <a:solidFill>
                  <a:schemeClr val="bg1"/>
                </a:solidFill>
                <a:latin typeface="Arial Unicode MS"/>
                <a:cs typeface="Arial Unicode MS"/>
              </a:rPr>
              <a:t>an Association of </a:t>
            </a:r>
            <a:r>
              <a:rPr lang="en-US" sz="3200" b="1" dirty="0" err="1">
                <a:solidFill>
                  <a:schemeClr val="bg1"/>
                </a:solidFill>
                <a:latin typeface="Arial Unicode MS"/>
                <a:cs typeface="Arial Unicode MS"/>
              </a:rPr>
              <a:t>Anaesthetists</a:t>
            </a:r>
            <a:r>
              <a:rPr lang="en-US" sz="3200" b="1" dirty="0">
                <a:solidFill>
                  <a:schemeClr val="bg1"/>
                </a:solidFill>
                <a:latin typeface="Arial Unicode MS"/>
                <a:cs typeface="Arial Unicode MS"/>
              </a:rPr>
              <a:t> survey</a:t>
            </a:r>
            <a:endParaRPr lang="en-US" sz="40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2975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Content Placeholder 8" descr="AOA_PowerPoint_logo.pdf"/>
          <p:cNvPicPr>
            <a:picLocks noGrp="1" noChangeAspect="1"/>
          </p:cNvPicPr>
          <p:nvPr>
            <p:ph idx="1"/>
          </p:nvPr>
        </p:nvPicPr>
        <p:blipFill>
          <a:blip r:embed="rId3"/>
          <a:srcRect t="-49760" b="-49760"/>
          <a:stretch>
            <a:fillRect/>
          </a:stretch>
        </p:blipFill>
        <p:spPr>
          <a:xfrm>
            <a:off x="230411" y="5657662"/>
            <a:ext cx="2182585" cy="1200338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094456"/>
            <a:ext cx="3996871" cy="2358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en-US" sz="2800" b="1" dirty="0">
              <a:latin typeface="Arial Unicode MS"/>
              <a:cs typeface="Arial Unicode MS"/>
            </a:endParaRPr>
          </a:p>
          <a:p>
            <a:pPr lvl="0" algn="ctr">
              <a:spcBef>
                <a:spcPct val="0"/>
              </a:spcBef>
            </a:pPr>
            <a:endParaRPr lang="en-US" sz="2800" b="1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04872" y="5303876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5867" y="60790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9-08-22 at 14.37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7" y="311382"/>
            <a:ext cx="7812223" cy="949552"/>
          </a:xfrm>
          <a:prstGeom prst="rect">
            <a:avLst/>
          </a:prstGeom>
        </p:spPr>
      </p:pic>
      <p:pic>
        <p:nvPicPr>
          <p:cNvPr id="7" name="Picture 6" descr="Screen Shot 2019-08-22 at 14.38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8396"/>
            <a:ext cx="8351157" cy="1409700"/>
          </a:xfrm>
          <a:prstGeom prst="rect">
            <a:avLst/>
          </a:prstGeom>
        </p:spPr>
      </p:pic>
      <p:pic>
        <p:nvPicPr>
          <p:cNvPr id="8" name="Picture 7" descr="Screen Shot 2019-08-22 at 14.39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8" y="1822497"/>
            <a:ext cx="8032123" cy="15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0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ask?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757" y="1674104"/>
            <a:ext cx="7864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Knowledge of welfare/support structures in the case of mental illness/addiction/suicide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Departments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err="1"/>
              <a:t>Organisations</a:t>
            </a: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Experiences of a colleague’s suicide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Support and changes made as a result</a:t>
            </a:r>
          </a:p>
          <a:p>
            <a:pPr marL="914400" lvl="1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Other experiences of suicide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Stories</a:t>
            </a:r>
          </a:p>
        </p:txBody>
      </p:sp>
    </p:spTree>
    <p:extLst>
      <p:ext uri="{BB962C8B-B14F-4D97-AF65-F5344CB8AC3E}">
        <p14:creationId xmlns:p14="http://schemas.microsoft.com/office/powerpoint/2010/main" val="7877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38327"/>
            <a:ext cx="83511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3638 responses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Most were unaware of policies / or said they did not exist / could not identify a welfare lead in their department or Trust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53% said they knew how to access support should they or a colleague experience suicidal thoughts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1397 (39%) had first-hand experience of a colleague’s suicide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Number of suicides reported was 1916 </a:t>
            </a:r>
            <a:r>
              <a:rPr lang="en-US" sz="2800" dirty="0">
                <a:solidFill>
                  <a:srgbClr val="FF0000"/>
                </a:solidFill>
              </a:rPr>
              <a:t>THESE ARE NOT SEPARATE CASES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3117 (86%) respondents had experience of a suicide </a:t>
            </a:r>
          </a:p>
        </p:txBody>
      </p:sp>
    </p:spTree>
    <p:extLst>
      <p:ext uri="{BB962C8B-B14F-4D97-AF65-F5344CB8AC3E}">
        <p14:creationId xmlns:p14="http://schemas.microsoft.com/office/powerpoint/2010/main" val="8386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999707"/>
            <a:ext cx="83511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1/3 of respondents reported more than one case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Most cases involved </a:t>
            </a:r>
            <a:r>
              <a:rPr lang="en-US" sz="2800" dirty="0" err="1"/>
              <a:t>anaesthetic</a:t>
            </a:r>
            <a:r>
              <a:rPr lang="en-US" sz="2800" dirty="0"/>
              <a:t> drugs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Deficiencies were noted in the support available and the way deaths were handled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Some examples of good support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Unable to triangulate to establish numbers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 algn="ctr"/>
            <a:r>
              <a:rPr lang="en-US" sz="2800" dirty="0">
                <a:solidFill>
                  <a:srgbClr val="FF0000"/>
                </a:solidFill>
              </a:rPr>
              <a:t>Highlighted the considerable emotional and mental burden of suicide on </a:t>
            </a:r>
            <a:r>
              <a:rPr lang="en-US" sz="2800" dirty="0" err="1">
                <a:solidFill>
                  <a:srgbClr val="FF0000"/>
                </a:solidFill>
              </a:rPr>
              <a:t>anaesthetists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6987AF-F2F7-412B-AF9D-B5D81A3CE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35" y="1617419"/>
            <a:ext cx="6250329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PowerPoint_Divider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27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985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rial Unicode MS"/>
                <a:cs typeface="Arial Unicode MS"/>
              </a:rPr>
              <a:t>Suicide amongst </a:t>
            </a:r>
            <a:r>
              <a:rPr lang="en-US" sz="4000" b="1" dirty="0" err="1">
                <a:solidFill>
                  <a:schemeClr val="bg1"/>
                </a:solidFill>
                <a:latin typeface="Arial Unicode MS"/>
                <a:cs typeface="Arial Unicode MS"/>
              </a:rPr>
              <a:t>anaesthetists</a:t>
            </a:r>
            <a:r>
              <a:rPr lang="en-US" sz="4000" b="1" dirty="0">
                <a:solidFill>
                  <a:schemeClr val="bg1"/>
                </a:solidFill>
                <a:latin typeface="Arial Unicode MS"/>
                <a:cs typeface="Arial Unicode MS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Arial Unicode MS"/>
                <a:cs typeface="Arial Unicode MS"/>
              </a:rPr>
              <a:t>Association of </a:t>
            </a:r>
            <a:r>
              <a:rPr lang="en-US" sz="2800" b="1" dirty="0" err="1">
                <a:solidFill>
                  <a:schemeClr val="bg1"/>
                </a:solidFill>
                <a:latin typeface="Arial Unicode MS"/>
                <a:cs typeface="Arial Unicode MS"/>
              </a:rPr>
              <a:t>Anaesthetists</a:t>
            </a:r>
            <a:r>
              <a:rPr lang="en-US" sz="2800" b="1" dirty="0">
                <a:solidFill>
                  <a:schemeClr val="bg1"/>
                </a:solidFill>
                <a:latin typeface="Arial Unicode MS"/>
                <a:cs typeface="Arial Unicode MS"/>
              </a:rPr>
              <a:t> guideline</a:t>
            </a:r>
            <a:endParaRPr lang="en-US" sz="4000" b="1" dirty="0">
              <a:solidFill>
                <a:schemeClr val="bg1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2975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809"/>
            <a:ext cx="7886700" cy="1325563"/>
          </a:xfrm>
        </p:spPr>
        <p:txBody>
          <a:bodyPr/>
          <a:lstStyle/>
          <a:p>
            <a:r>
              <a:rPr lang="en-GB" dirty="0"/>
              <a:t>Available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5123"/>
            <a:ext cx="7886700" cy="4856488"/>
          </a:xfrm>
        </p:spPr>
        <p:txBody>
          <a:bodyPr>
            <a:normAutofit/>
          </a:bodyPr>
          <a:lstStyle/>
          <a:p>
            <a:r>
              <a:rPr lang="en-GB" sz="2400" dirty="0"/>
              <a:t>To talk to someone</a:t>
            </a:r>
          </a:p>
          <a:p>
            <a:pPr lvl="1"/>
            <a:r>
              <a:rPr lang="en-GB" sz="2000" dirty="0"/>
              <a:t>Practitioner Health Programme </a:t>
            </a:r>
            <a:r>
              <a:rPr lang="en-GB" sz="2000" b="1" dirty="0">
                <a:solidFill>
                  <a:srgbClr val="00B050"/>
                </a:solidFill>
              </a:rPr>
              <a:t>0300 0303300</a:t>
            </a:r>
          </a:p>
          <a:p>
            <a:pPr lvl="1"/>
            <a:r>
              <a:rPr lang="en-GB" sz="2000" dirty="0"/>
              <a:t>BMA Counselling </a:t>
            </a:r>
            <a:r>
              <a:rPr lang="en-GB" sz="2000" b="1" dirty="0">
                <a:solidFill>
                  <a:srgbClr val="00B050"/>
                </a:solidFill>
              </a:rPr>
              <a:t>0330 123 1245</a:t>
            </a:r>
            <a:endParaRPr lang="en-GB" sz="2000" dirty="0">
              <a:solidFill>
                <a:srgbClr val="00B050"/>
              </a:solidFill>
            </a:endParaRPr>
          </a:p>
          <a:p>
            <a:pPr lvl="1"/>
            <a:r>
              <a:rPr lang="en-GB" sz="2000" dirty="0"/>
              <a:t>Samaritans </a:t>
            </a:r>
            <a:r>
              <a:rPr lang="en-GB" sz="2000" b="1" dirty="0">
                <a:solidFill>
                  <a:srgbClr val="00B050"/>
                </a:solidFill>
              </a:rPr>
              <a:t>116 123</a:t>
            </a: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400" dirty="0"/>
              <a:t>To find out more</a:t>
            </a:r>
          </a:p>
          <a:p>
            <a:pPr lvl="1"/>
            <a:r>
              <a:rPr lang="en-GB" sz="2000" dirty="0"/>
              <a:t>Mind </a:t>
            </a:r>
            <a:r>
              <a:rPr lang="en-GB" sz="1600" dirty="0">
                <a:hlinkClick r:id="rId2"/>
              </a:rPr>
              <a:t>www.mind.org.uk</a:t>
            </a:r>
            <a:endParaRPr lang="en-GB" sz="2000" dirty="0"/>
          </a:p>
          <a:p>
            <a:pPr lvl="1"/>
            <a:r>
              <a:rPr lang="en-GB" sz="2000" dirty="0"/>
              <a:t>Connecting with People </a:t>
            </a:r>
            <a:r>
              <a:rPr lang="en-GB" sz="1600" dirty="0">
                <a:hlinkClick r:id="rId3"/>
              </a:rPr>
              <a:t>www.connectingwithpeople.org</a:t>
            </a:r>
            <a:endParaRPr lang="en-GB" sz="1800" dirty="0"/>
          </a:p>
          <a:p>
            <a:pPr lvl="1"/>
            <a:r>
              <a:rPr lang="en-GB" sz="2000" dirty="0"/>
              <a:t>World Suicide Prevention Day </a:t>
            </a:r>
            <a:r>
              <a:rPr lang="en-GB" sz="1600" dirty="0">
                <a:hlinkClick r:id="rId4"/>
              </a:rPr>
              <a:t>https://www.iasp.info/wspd2019/</a:t>
            </a:r>
            <a:endParaRPr lang="en-GB" sz="1800" dirty="0"/>
          </a:p>
          <a:p>
            <a:pPr lvl="1"/>
            <a:r>
              <a:rPr lang="en-GB" sz="2000" dirty="0"/>
              <a:t>Beyond Blue </a:t>
            </a:r>
            <a:r>
              <a:rPr lang="en-GB" sz="1600" dirty="0">
                <a:hlinkClick r:id="rId5"/>
              </a:rPr>
              <a:t>www.beyondblue.org.au</a:t>
            </a:r>
            <a:endParaRPr lang="en-GB" sz="1800" dirty="0"/>
          </a:p>
          <a:p>
            <a:pPr lvl="1"/>
            <a:r>
              <a:rPr lang="en-GB" sz="2000" dirty="0"/>
              <a:t>RUOK </a:t>
            </a:r>
            <a:r>
              <a:rPr lang="en-GB" sz="1600" dirty="0">
                <a:hlinkClick r:id="rId6"/>
              </a:rPr>
              <a:t>www.ruok.org.au</a:t>
            </a:r>
            <a:endParaRPr lang="en-GB" sz="2000" dirty="0"/>
          </a:p>
          <a:p>
            <a:pPr lvl="1"/>
            <a:r>
              <a:rPr lang="en-GB" sz="2000" dirty="0"/>
              <a:t>National Suicide Prevention Alliance </a:t>
            </a:r>
            <a:r>
              <a:rPr lang="en-GB" sz="1600" dirty="0">
                <a:hlinkClick r:id="rId7"/>
              </a:rPr>
              <a:t>https://www.nspa.org.uk/</a:t>
            </a:r>
            <a:endParaRPr lang="en-GB" sz="2000" dirty="0"/>
          </a:p>
          <a:p>
            <a:pPr lvl="1"/>
            <a:r>
              <a:rPr lang="en-GB" sz="2000" dirty="0"/>
              <a:t>Support after Suicide Partnership </a:t>
            </a:r>
            <a:r>
              <a:rPr lang="en-GB" sz="1600" dirty="0">
                <a:hlinkClick r:id="rId8"/>
              </a:rPr>
              <a:t>http://supportaftersuicide.org.uk/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80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5"/>
    </mc:Choice>
    <mc:Fallback xmlns="">
      <p:transition spd="slow" advTm="1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solidFill>
                  <a:srgbClr val="ED4F2E"/>
                </a:solidFill>
                <a:latin typeface="+mj-lt"/>
                <a:ea typeface="+mj-ea"/>
                <a:cs typeface="Arial Unicode MS"/>
              </a:rPr>
              <a:t>Aims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872061"/>
            <a:ext cx="7864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b="1" dirty="0">
                <a:solidFill>
                  <a:srgbClr val="ED4F2E"/>
                </a:solidFill>
              </a:rPr>
              <a:t>increase awareness </a:t>
            </a:r>
            <a:r>
              <a:rPr lang="en-US" dirty="0"/>
              <a:t>of suicide and associated vulnerabilities, risk factors and precipitants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dirty="0" err="1"/>
              <a:t>emphasise</a:t>
            </a:r>
            <a:r>
              <a:rPr lang="en-US" dirty="0"/>
              <a:t> </a:t>
            </a:r>
            <a:r>
              <a:rPr lang="en-US" b="1" dirty="0">
                <a:solidFill>
                  <a:srgbClr val="ED4F2E"/>
                </a:solidFill>
              </a:rPr>
              <a:t>safe ways to respond</a:t>
            </a:r>
            <a:r>
              <a:rPr lang="en-US" dirty="0"/>
              <a:t> to individuals in distress, both for them and for colleagues working alongside them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</a:t>
            </a:r>
            <a:r>
              <a:rPr lang="en-US" b="1" dirty="0">
                <a:solidFill>
                  <a:srgbClr val="ED4F2E"/>
                </a:solidFill>
              </a:rPr>
              <a:t>support individuals, departments and </a:t>
            </a:r>
            <a:r>
              <a:rPr lang="en-US" b="1" dirty="0" err="1">
                <a:solidFill>
                  <a:srgbClr val="ED4F2E"/>
                </a:solidFill>
              </a:rPr>
              <a:t>organisations</a:t>
            </a:r>
            <a:r>
              <a:rPr lang="en-US" b="1" dirty="0">
                <a:solidFill>
                  <a:srgbClr val="ED4F2E"/>
                </a:solidFill>
              </a:rPr>
              <a:t> </a:t>
            </a:r>
            <a:r>
              <a:rPr lang="en-US" dirty="0"/>
              <a:t>in coping with a suicide</a:t>
            </a:r>
          </a:p>
        </p:txBody>
      </p:sp>
    </p:spTree>
    <p:extLst>
      <p:ext uri="{BB962C8B-B14F-4D97-AF65-F5344CB8AC3E}">
        <p14:creationId xmlns:p14="http://schemas.microsoft.com/office/powerpoint/2010/main" val="12884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EA070A0-C1E3-4089-A231-51C2C4F0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47" y="2005300"/>
            <a:ext cx="8136904" cy="4721849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65113" indent="-265113">
              <a:buNone/>
            </a:pPr>
            <a:r>
              <a:rPr lang="en-US" dirty="0"/>
              <a:t>	BUT…</a:t>
            </a:r>
            <a:endParaRPr lang="en-GB" dirty="0"/>
          </a:p>
          <a:p>
            <a:pPr lvl="1"/>
            <a:r>
              <a:rPr lang="en-US" dirty="0"/>
              <a:t>varying definitions, settings, times, methods, response rates</a:t>
            </a:r>
          </a:p>
          <a:p>
            <a:pPr lvl="1"/>
            <a:r>
              <a:rPr lang="en-US" dirty="0"/>
              <a:t>3-4% in the general population in one year; ~20% over a lifetime</a:t>
            </a:r>
            <a:endParaRPr lang="en-GB" dirty="0"/>
          </a:p>
          <a:p>
            <a:pPr lvl="1"/>
            <a:r>
              <a:rPr lang="en-US" dirty="0"/>
              <a:t>3-26% amongst medical students / doctors / </a:t>
            </a:r>
            <a:r>
              <a:rPr lang="en-US" dirty="0" err="1"/>
              <a:t>anaesthetists</a:t>
            </a:r>
            <a:r>
              <a:rPr lang="en-US" dirty="0"/>
              <a:t> / </a:t>
            </a:r>
            <a:r>
              <a:rPr lang="en-US" dirty="0" err="1"/>
              <a:t>intensivists</a:t>
            </a:r>
            <a:endParaRPr lang="en-US" dirty="0"/>
          </a:p>
          <a:p>
            <a:pPr lvl="1"/>
            <a:endParaRPr lang="en-US" dirty="0"/>
          </a:p>
          <a:p>
            <a:pPr lvl="1" algn="ctr">
              <a:buNone/>
            </a:pPr>
            <a:r>
              <a:rPr lang="en-GB" sz="3600" b="1" dirty="0">
                <a:solidFill>
                  <a:srgbClr val="ED4F2E"/>
                </a:solidFill>
              </a:rPr>
              <a:t>Lack of disclosed ideation is not reassuring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7C131-8F0B-4FF9-B4E7-DC821AB8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49" y="130851"/>
            <a:ext cx="7886700" cy="1325563"/>
          </a:xfrm>
        </p:spPr>
        <p:txBody>
          <a:bodyPr/>
          <a:lstStyle/>
          <a:p>
            <a:r>
              <a:rPr lang="en-GB" dirty="0"/>
              <a:t>Theories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7E6417-CADA-474D-AFFB-5639870C1309}"/>
              </a:ext>
            </a:extLst>
          </p:cNvPr>
          <p:cNvSpPr txBox="1"/>
          <p:nvPr/>
        </p:nvSpPr>
        <p:spPr>
          <a:xfrm>
            <a:off x="5457540" y="1717674"/>
            <a:ext cx="219002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rgbClr val="C00000"/>
                </a:solidFill>
              </a:rPr>
              <a:t>Suicide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4D84A-8AAF-4C65-85B6-A71663174289}"/>
              </a:ext>
            </a:extLst>
          </p:cNvPr>
          <p:cNvSpPr txBox="1"/>
          <p:nvPr/>
        </p:nvSpPr>
        <p:spPr>
          <a:xfrm>
            <a:off x="5148064" y="3105485"/>
            <a:ext cx="2808974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rgbClr val="C00000"/>
                </a:solidFill>
              </a:rPr>
              <a:t>Suicide attempt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326DF5-8C86-412C-955C-27A26AF701C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622863" y="2010062"/>
            <a:ext cx="1834677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242DC4-2E46-4CD5-A15A-92CD87E6CB74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3622863" y="2010062"/>
            <a:ext cx="1525201" cy="138781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FFAC8A-BAF1-4B68-A935-6862C2559AC5}"/>
              </a:ext>
            </a:extLst>
          </p:cNvPr>
          <p:cNvSpPr txBox="1"/>
          <p:nvPr/>
        </p:nvSpPr>
        <p:spPr>
          <a:xfrm>
            <a:off x="696036" y="1717674"/>
            <a:ext cx="292682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Suicidal ideation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40326A-4273-4FC0-A63B-A7E40E7B5E5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552551" y="2302449"/>
            <a:ext cx="1" cy="80303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3EBAD6-C708-47DC-A982-BCF6D1012FA9}"/>
              </a:ext>
            </a:extLst>
          </p:cNvPr>
          <p:cNvSpPr txBox="1"/>
          <p:nvPr/>
        </p:nvSpPr>
        <p:spPr>
          <a:xfrm>
            <a:off x="4013967" y="1508431"/>
            <a:ext cx="86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</a:rPr>
              <a:t>~1/3</a:t>
            </a:r>
            <a:endParaRPr lang="en-GB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B368C-4CB8-47C6-9DCF-D0B97F24F429}"/>
              </a:ext>
            </a:extLst>
          </p:cNvPr>
          <p:cNvSpPr txBox="1"/>
          <p:nvPr/>
        </p:nvSpPr>
        <p:spPr>
          <a:xfrm>
            <a:off x="3612050" y="2613044"/>
            <a:ext cx="86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</a:rPr>
              <a:t>~1/4</a:t>
            </a:r>
            <a:endParaRPr lang="en-GB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828FF-3483-416E-A4C4-6BEC621BFFD6}"/>
              </a:ext>
            </a:extLst>
          </p:cNvPr>
          <p:cNvSpPr txBox="1"/>
          <p:nvPr/>
        </p:nvSpPr>
        <p:spPr>
          <a:xfrm>
            <a:off x="6538877" y="2446960"/>
            <a:ext cx="86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1">
                    <a:lumMod val="75000"/>
                  </a:schemeClr>
                </a:solidFill>
              </a:rPr>
              <a:t>~3/4</a:t>
            </a:r>
            <a:endParaRPr lang="en-GB" sz="16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7"/>
    </mc:Choice>
    <mc:Fallback xmlns="">
      <p:transition spd="slow" advTm="6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1" grpId="0" animBg="1"/>
      <p:bldP spid="12" grpId="0" animBg="1"/>
      <p:bldP spid="10" grpId="0" animBg="1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Factors leading to ideation are not the same as those that lead to transition to an attempt</a:t>
            </a:r>
          </a:p>
          <a:p>
            <a:r>
              <a:rPr lang="en-GB" dirty="0"/>
              <a:t>Need to understand both</a:t>
            </a:r>
          </a:p>
          <a:p>
            <a:pPr marL="0" indent="0" algn="ctr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The single most important risk factor for suicide is a previous suicide attempt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8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9"/>
    </mc:Choice>
    <mc:Fallback xmlns="">
      <p:transition spd="slow" advTm="28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97058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ED4F2E"/>
                </a:solidFill>
                <a:latin typeface="+mj-lt"/>
                <a:ea typeface="+mj-ea"/>
                <a:cs typeface="Arial Unicode MS"/>
              </a:rPr>
              <a:t>Predisposing factors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+mj-lt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872061"/>
            <a:ext cx="7864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5032"/>
            <a:ext cx="8351157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Work-related factors</a:t>
            </a:r>
          </a:p>
          <a:p>
            <a:r>
              <a:rPr lang="en-US" sz="2800" dirty="0"/>
              <a:t>Stress – adverse events / complaints (FTP) / bullying</a:t>
            </a:r>
          </a:p>
          <a:p>
            <a:r>
              <a:rPr lang="en-US" sz="2800" dirty="0"/>
              <a:t>High physical / mental demands</a:t>
            </a:r>
          </a:p>
          <a:p>
            <a:r>
              <a:rPr lang="en-US" sz="2800" dirty="0"/>
              <a:t>Ageing / fatigue / long hours / shifts</a:t>
            </a:r>
          </a:p>
          <a:p>
            <a:r>
              <a:rPr lang="en-US" sz="2800" dirty="0"/>
              <a:t>Social / professional isolation</a:t>
            </a:r>
          </a:p>
          <a:p>
            <a:r>
              <a:rPr lang="en-US" sz="2800" dirty="0"/>
              <a:t>Examinations / frequent rotations	</a:t>
            </a:r>
            <a:endParaRPr lang="en-US" b="1" dirty="0"/>
          </a:p>
          <a:p>
            <a:pPr marL="0" indent="0">
              <a:buNone/>
            </a:pPr>
            <a:r>
              <a:rPr lang="en-US" sz="2800" b="1" dirty="0"/>
              <a:t>Personal factors</a:t>
            </a:r>
          </a:p>
          <a:p>
            <a:r>
              <a:rPr lang="en-US" sz="2800" dirty="0"/>
              <a:t>Increased risk of mental health problems?</a:t>
            </a:r>
          </a:p>
          <a:p>
            <a:r>
              <a:rPr lang="en-US" sz="2800" dirty="0"/>
              <a:t>Reluctance to seek medical help (stigma/time/misplaced work ethic/confidentiality)</a:t>
            </a:r>
          </a:p>
          <a:p>
            <a:r>
              <a:rPr lang="en-US" sz="2800" dirty="0"/>
              <a:t>Personality type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Doctors are treated differently as patients / may not have a GP</a:t>
            </a:r>
          </a:p>
          <a:p>
            <a:pPr marL="0" indent="0">
              <a:buNone/>
            </a:pPr>
            <a:r>
              <a:rPr lang="en-US" sz="2800" dirty="0"/>
              <a:t>Availability of means</a:t>
            </a:r>
          </a:p>
        </p:txBody>
      </p:sp>
    </p:spTree>
    <p:extLst>
      <p:ext uri="{BB962C8B-B14F-4D97-AF65-F5344CB8AC3E}">
        <p14:creationId xmlns:p14="http://schemas.microsoft.com/office/powerpoint/2010/main" val="1831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5123"/>
            <a:ext cx="8568952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‘Triple whammy’: </a:t>
            </a:r>
          </a:p>
          <a:p>
            <a:pPr marL="457200" lvl="1" indent="0" algn="ctr">
              <a:buNone/>
            </a:pPr>
            <a:r>
              <a:rPr lang="en-US" dirty="0"/>
              <a:t>Personality predisposition </a:t>
            </a:r>
          </a:p>
          <a:p>
            <a:pPr marL="457200" lvl="1" indent="0" algn="ctr">
              <a:buNone/>
            </a:pPr>
            <a:r>
              <a:rPr lang="en-US" dirty="0"/>
              <a:t>Stressful work environment or personal crisis</a:t>
            </a:r>
          </a:p>
          <a:p>
            <a:pPr marL="457200" lvl="1" indent="0" algn="ctr">
              <a:buNone/>
            </a:pPr>
            <a:r>
              <a:rPr lang="en-US" dirty="0"/>
              <a:t>Relatively minor trigger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6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28"/>
    </mc:Choice>
    <mc:Fallback xmlns="">
      <p:transition spd="slow" advTm="8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cs typeface="Arial Unicode MS"/>
              </a:rPr>
              <a:t>Recommendations - 1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Reporting</a:t>
            </a:r>
          </a:p>
          <a:p>
            <a:r>
              <a:rPr lang="en-US" sz="2800" dirty="0"/>
              <a:t>Recording and reporting of suicides as a cause of death should be improved</a:t>
            </a:r>
          </a:p>
          <a:p>
            <a:r>
              <a:rPr lang="en-US" sz="2800" dirty="0"/>
              <a:t>For doctors there should be improved mechanism for identifying/recording his/her specialty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 Unicode MS"/>
              </a:rPr>
              <a:t>Recommendations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/>
              <a:t>Individuals</a:t>
            </a:r>
          </a:p>
          <a:p>
            <a:r>
              <a:rPr lang="en-US" sz="2800" dirty="0"/>
              <a:t>All </a:t>
            </a:r>
            <a:r>
              <a:rPr lang="en-US" sz="2800" dirty="0" err="1"/>
              <a:t>anaesthetists</a:t>
            </a:r>
            <a:r>
              <a:rPr lang="en-US" sz="2800" dirty="0"/>
              <a:t> have a part to play in the creation/maintenance of a mentally healthy workplace</a:t>
            </a:r>
          </a:p>
          <a:p>
            <a:r>
              <a:rPr lang="en-US" sz="2800" dirty="0"/>
              <a:t>Confidentiality should be respected at all times</a:t>
            </a:r>
          </a:p>
          <a:p>
            <a:r>
              <a:rPr lang="en-US" sz="2800" dirty="0"/>
              <a:t>Individuals at particular risk should be encouraged to draw up a safety plan</a:t>
            </a:r>
          </a:p>
          <a:p>
            <a:endParaRPr lang="en-US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5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D4F2E"/>
                </a:solidFill>
                <a:cs typeface="Arial Unicode MS"/>
              </a:rPr>
              <a:t>Individuals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7419" y="1251856"/>
            <a:ext cx="8450938" cy="54430"/>
          </a:xfrm>
          <a:prstGeom prst="line">
            <a:avLst/>
          </a:prstGeom>
          <a:ln>
            <a:solidFill>
              <a:srgbClr val="ED4F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74104"/>
            <a:ext cx="8229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Register with a GP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Be aware of risk factors / situations / loss of insight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Understand the importance of seeking professional help early</a:t>
            </a:r>
            <a:endParaRPr lang="en-US" dirty="0"/>
          </a:p>
        </p:txBody>
      </p:sp>
      <p:pic>
        <p:nvPicPr>
          <p:cNvPr id="11" name="Content Placeholder 6" descr="suicide warning-sig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2343" y="3222210"/>
            <a:ext cx="3126014" cy="3457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489986"/>
            <a:ext cx="522514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Non-professional help should not be underestimated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Individual can influence, help, check, encourage to seek help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Safety plan (paper/online/app)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 algn="ctr"/>
            <a:r>
              <a:rPr lang="en-US" sz="2400" b="1" dirty="0">
                <a:solidFill>
                  <a:srgbClr val="ED4F2E"/>
                </a:solidFill>
              </a:rPr>
              <a:t>Ask your colleagues, “Are you okay?”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28C941-6475-4A94-94D1-F6DD2542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88" y="1942381"/>
            <a:ext cx="6481823" cy="29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plan</a:t>
            </a:r>
          </a:p>
        </p:txBody>
      </p:sp>
      <p:pic>
        <p:nvPicPr>
          <p:cNvPr id="4" name="Content Placeholder 3" descr="Screen Shot 2019-08-23 at 10.20.4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70" b="-10832"/>
          <a:stretch/>
        </p:blipFill>
        <p:spPr>
          <a:xfrm>
            <a:off x="457200" y="1959429"/>
            <a:ext cx="8229600" cy="2325188"/>
          </a:xfrm>
        </p:spPr>
      </p:pic>
      <p:pic>
        <p:nvPicPr>
          <p:cNvPr id="5" name="Picture 2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281" y="5854230"/>
            <a:ext cx="977618" cy="540949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0410" y="2861201"/>
            <a:ext cx="1736390" cy="37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86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3672-41FC-400A-ADF9-99ABC1F9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9560"/>
            <a:ext cx="7886700" cy="1325563"/>
          </a:xfrm>
        </p:spPr>
        <p:txBody>
          <a:bodyPr/>
          <a:lstStyle/>
          <a:p>
            <a:r>
              <a:rPr lang="en-US" dirty="0"/>
              <a:t>Declarations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2D81-559B-44DB-9E0F-CD31E5A5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46365"/>
            <a:ext cx="8407846" cy="39100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Member, Association of Anaesthetists Working Party on Suicide</a:t>
            </a:r>
          </a:p>
          <a:p>
            <a:endParaRPr lang="en-GB" dirty="0"/>
          </a:p>
          <a:p>
            <a:r>
              <a:rPr lang="en-US" dirty="0"/>
              <a:t>I’m not a psychiatrist!</a:t>
            </a:r>
          </a:p>
          <a:p>
            <a:endParaRPr lang="en-GB" dirty="0"/>
          </a:p>
          <a:p>
            <a:r>
              <a:rPr lang="en-US" dirty="0"/>
              <a:t>With gratitude to:</a:t>
            </a:r>
          </a:p>
          <a:p>
            <a:pPr lvl="1"/>
            <a:r>
              <a:rPr lang="en-US" dirty="0"/>
              <a:t>Dr Steve Yentis, Consultant Anaesthetist, London</a:t>
            </a:r>
          </a:p>
          <a:p>
            <a:pPr lvl="1"/>
            <a:r>
              <a:rPr lang="en-US" dirty="0"/>
              <a:t>Dr Samantha Shinde, Consultant Anaesthetist, Bristol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16"/>
    </mc:Choice>
    <mc:Fallback xmlns="">
      <p:transition advTm="12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Arial Unicode MS"/>
              </a:rPr>
              <a:t>Recommendations - 3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Departments</a:t>
            </a:r>
          </a:p>
          <a:p>
            <a:r>
              <a:rPr lang="en-US" sz="3000" dirty="0"/>
              <a:t>All departments should identify an </a:t>
            </a:r>
            <a:r>
              <a:rPr lang="en-US" sz="3000" b="1" dirty="0">
                <a:solidFill>
                  <a:srgbClr val="ED4F2E"/>
                </a:solidFill>
              </a:rPr>
              <a:t>individual(s) with a lead role </a:t>
            </a:r>
            <a:r>
              <a:rPr lang="en-US" sz="3000" dirty="0"/>
              <a:t>in supporting the mental health of at risk staff </a:t>
            </a:r>
          </a:p>
          <a:p>
            <a:r>
              <a:rPr lang="en-US" sz="3000" dirty="0"/>
              <a:t>Ongoing </a:t>
            </a:r>
            <a:r>
              <a:rPr lang="en-US" sz="3000" b="1" dirty="0">
                <a:solidFill>
                  <a:srgbClr val="ED4F2E"/>
                </a:solidFill>
              </a:rPr>
              <a:t>education</a:t>
            </a:r>
            <a:r>
              <a:rPr lang="en-US" sz="3000" dirty="0"/>
              <a:t> about suicide and safe ways to intervene including countering stigma</a:t>
            </a:r>
          </a:p>
          <a:p>
            <a:r>
              <a:rPr lang="en-US" sz="3000" b="1" dirty="0">
                <a:solidFill>
                  <a:srgbClr val="ED4F2E"/>
                </a:solidFill>
              </a:rPr>
              <a:t>Specialist medical input</a:t>
            </a:r>
            <a:r>
              <a:rPr lang="en-US" sz="3000" dirty="0">
                <a:solidFill>
                  <a:srgbClr val="ED4F2E"/>
                </a:solidFill>
              </a:rPr>
              <a:t> </a:t>
            </a:r>
            <a:r>
              <a:rPr lang="en-US" sz="3000" dirty="0"/>
              <a:t>should be involved early with the </a:t>
            </a:r>
            <a:r>
              <a:rPr lang="en-US" sz="3000" dirty="0" err="1"/>
              <a:t>anaesthetist’s</a:t>
            </a:r>
            <a:r>
              <a:rPr lang="en-US" sz="3000" dirty="0"/>
              <a:t> consent</a:t>
            </a:r>
          </a:p>
          <a:p>
            <a:r>
              <a:rPr lang="en-US" sz="3000" dirty="0"/>
              <a:t>All departments should have </a:t>
            </a:r>
            <a:r>
              <a:rPr lang="en-US" sz="3000" b="1" dirty="0">
                <a:solidFill>
                  <a:srgbClr val="ED4F2E"/>
                </a:solidFill>
              </a:rPr>
              <a:t>a plan for managing </a:t>
            </a:r>
            <a:r>
              <a:rPr lang="en-US" sz="3000" dirty="0"/>
              <a:t>staff related crises including death by suicide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D4F2E"/>
                </a:solidFill>
                <a:cs typeface="Arial Unicode MS"/>
              </a:rPr>
              <a:t>Departments / </a:t>
            </a:r>
            <a:r>
              <a:rPr lang="en-US" dirty="0" err="1">
                <a:solidFill>
                  <a:srgbClr val="ED4F2E"/>
                </a:solidFill>
                <a:cs typeface="Arial Unicode MS"/>
              </a:rPr>
              <a:t>Organisations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538326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err="1"/>
              <a:t>Recognise</a:t>
            </a:r>
            <a:r>
              <a:rPr lang="en-US" sz="2400" dirty="0"/>
              <a:t> the many opportunities for prevention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Use normal governance practices for </a:t>
            </a:r>
            <a:r>
              <a:rPr lang="en-US" sz="2000" dirty="0" err="1"/>
              <a:t>eg</a:t>
            </a:r>
            <a:r>
              <a:rPr lang="en-US" sz="2000" dirty="0"/>
              <a:t> appraisal, incident reviews etc to check in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Ensure staff are aware of wellbeing and support structures (internal and external), for </a:t>
            </a:r>
            <a:r>
              <a:rPr lang="en-US" sz="2400" dirty="0" err="1"/>
              <a:t>eg</a:t>
            </a:r>
            <a:r>
              <a:rPr lang="en-US" sz="2400" dirty="0"/>
              <a:t> at induction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Consider initiatives to connect colleagues – “Coffee and a Gas”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Regular reinforcement and awareness raising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Time to Change – Time to Talk Day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World Suicide Prevention Day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Mental Health Awareness week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Every effort should be made not to attach stigma to mental health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Welfare lead(s)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Plan for managing staff related crises</a:t>
            </a:r>
          </a:p>
        </p:txBody>
      </p:sp>
    </p:spTree>
    <p:extLst>
      <p:ext uri="{BB962C8B-B14F-4D97-AF65-F5344CB8AC3E}">
        <p14:creationId xmlns:p14="http://schemas.microsoft.com/office/powerpoint/2010/main" val="373538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Arial Unicode MS"/>
              </a:rPr>
              <a:t>Grade specific issues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643" y="895036"/>
            <a:ext cx="7864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Grade-specific issues</a:t>
            </a:r>
          </a:p>
          <a:p>
            <a:r>
              <a:rPr lang="en-US" dirty="0"/>
              <a:t>Trainees</a:t>
            </a:r>
          </a:p>
          <a:p>
            <a:pPr lvl="1"/>
            <a:r>
              <a:rPr lang="en-US" dirty="0"/>
              <a:t>The challenges of the training process</a:t>
            </a:r>
          </a:p>
          <a:p>
            <a:pPr lvl="1"/>
            <a:r>
              <a:rPr lang="en-US" dirty="0"/>
              <a:t>HEE documents </a:t>
            </a:r>
            <a:r>
              <a:rPr lang="en-US" dirty="0">
                <a:hlinkClick r:id="rId3"/>
              </a:rPr>
              <a:t>https://www.hee.nhs.uk/our-work/doctors-training/sudden-death-doctors-training</a:t>
            </a:r>
            <a:endParaRPr lang="en-US" dirty="0"/>
          </a:p>
          <a:p>
            <a:pPr lvl="1"/>
            <a:r>
              <a:rPr lang="en-US" dirty="0"/>
              <a:t>SWEAT Study: predictive factors for psychological distress</a:t>
            </a:r>
          </a:p>
          <a:p>
            <a:r>
              <a:rPr lang="en-US" dirty="0"/>
              <a:t>Consultants</a:t>
            </a:r>
          </a:p>
          <a:p>
            <a:pPr lvl="1"/>
            <a:r>
              <a:rPr lang="en-US" dirty="0"/>
              <a:t>Responsibility</a:t>
            </a:r>
          </a:p>
          <a:p>
            <a:r>
              <a:rPr lang="en-US" dirty="0"/>
              <a:t>SAS doctors</a:t>
            </a:r>
          </a:p>
          <a:p>
            <a:pPr lvl="1"/>
            <a:r>
              <a:rPr lang="en-US" dirty="0"/>
              <a:t>Pressure to cover additional shifts</a:t>
            </a:r>
          </a:p>
          <a:p>
            <a:pPr lvl="1"/>
            <a:r>
              <a:rPr lang="en-US" dirty="0"/>
              <a:t>Resident on-calls at an older 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The military</a:t>
            </a:r>
            <a:r>
              <a:rPr lang="en-US" dirty="0"/>
              <a:t> </a:t>
            </a:r>
          </a:p>
          <a:p>
            <a:r>
              <a:rPr lang="en-US" dirty="0"/>
              <a:t>Access to mental health interventions</a:t>
            </a:r>
          </a:p>
          <a:p>
            <a:r>
              <a:rPr lang="en-US" dirty="0"/>
              <a:t>Trauma Risk Management (</a:t>
            </a:r>
            <a:r>
              <a:rPr lang="en-US" dirty="0" err="1"/>
              <a:t>TRiM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E2EFC-4F62-479A-BBDD-54F993A7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8" y="0"/>
            <a:ext cx="7272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 Unicode MS"/>
              </a:rPr>
              <a:t>Employers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674104"/>
            <a:ext cx="78645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All employers have an obligation to support their employees’ wellbeing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Doctors can be reluctant to access OH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OH - signpost to support or accompany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With the doctor’s consent OHP can communicate on a ‘need to know’ basis or case conference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Confidentiality v serious risk of harm v lacks capacity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92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cs typeface="Arial Unicode MS"/>
              </a:rPr>
              <a:t>Suicide awareness and mitigation training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757" y="1544168"/>
            <a:ext cx="78645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Encourage empathy/ reduce hostility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Fear of being asked to manage that risk</a:t>
            </a:r>
          </a:p>
          <a:p>
            <a:r>
              <a:rPr lang="en-US" sz="2400" b="1" dirty="0"/>
              <a:t>How?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Mental Health First Aid training (Australia) – improved MH awareness and support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2017 HSE looked at MHFA - limited evidence that it leads to sustained improvement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Occupational Health Physician – valuable resource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algn="ctr"/>
            <a:r>
              <a:rPr lang="en-US" sz="2400" i="1" dirty="0">
                <a:solidFill>
                  <a:srgbClr val="ED4F2E"/>
                </a:solidFill>
              </a:rPr>
              <a:t>“It is the working party’s view that some sort of basic training in mental health awareness should be considered mandatory for all staff in NHS </a:t>
            </a:r>
            <a:r>
              <a:rPr lang="en-US" sz="2400" i="1" dirty="0" err="1">
                <a:solidFill>
                  <a:srgbClr val="ED4F2E"/>
                </a:solidFill>
              </a:rPr>
              <a:t>organisations</a:t>
            </a:r>
            <a:r>
              <a:rPr lang="en-US" sz="2400" i="1" dirty="0">
                <a:solidFill>
                  <a:srgbClr val="ED4F2E"/>
                </a:solidFill>
              </a:rPr>
              <a:t>.”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3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 Unicode MS"/>
              </a:rPr>
              <a:t>What if it happens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6715"/>
            <a:ext cx="8229600" cy="950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D4F2E"/>
              </a:solidFill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460500"/>
            <a:ext cx="8229600" cy="7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Unicode MS"/>
              <a:ea typeface="+mj-ea"/>
              <a:cs typeface="Arial Unicode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8757" y="1674104"/>
            <a:ext cx="8229600" cy="325603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 lvl="0">
              <a:spcBef>
                <a:spcPct val="0"/>
              </a:spcBef>
            </a:pPr>
            <a:endParaRPr lang="en-US" sz="1400" dirty="0">
              <a:latin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z="1400" dirty="0">
                <a:latin typeface="Arial Unicode MS"/>
                <a:cs typeface="Arial Unicode M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Unicode MS"/>
                <a:ea typeface="+mj-ea"/>
                <a:cs typeface="Arial Unicode M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757" y="1796944"/>
            <a:ext cx="78645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The death will have a significant effect on the psychological health in the </a:t>
            </a:r>
            <a:r>
              <a:rPr lang="en-US" sz="2800" dirty="0" err="1"/>
              <a:t>organisation</a:t>
            </a:r>
            <a:r>
              <a:rPr lang="en-US" sz="2800" dirty="0"/>
              <a:t> beyond immediate family/friends/colleagues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Sadness / guilt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Will affect clinical and non-clinical staff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Support needed for those giving the support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Someone to manage logistics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Someone to break news / give support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Communicating with next of kin can be difficult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390" y="1650670"/>
            <a:ext cx="7898960" cy="50707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Males at higher risk of suicide</a:t>
            </a:r>
          </a:p>
          <a:p>
            <a:pPr>
              <a:lnSpc>
                <a:spcPct val="100000"/>
              </a:lnSpc>
            </a:pPr>
            <a:r>
              <a:rPr lang="en-GB" dirty="0"/>
              <a:t>Doctors may have increased risk of suicide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Especially female doctors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Anaesthetists may be at higher risk</a:t>
            </a:r>
          </a:p>
          <a:p>
            <a:pPr>
              <a:lnSpc>
                <a:spcPct val="100000"/>
              </a:lnSpc>
            </a:pPr>
            <a:r>
              <a:rPr lang="en-GB" dirty="0"/>
              <a:t>Multiple risk factors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Reluctance to seek help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Availability of means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Workplace stressors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These can be modified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FF0000"/>
                </a:solidFill>
              </a:rPr>
              <a:t>Help is available</a:t>
            </a:r>
          </a:p>
          <a:p>
            <a:pPr>
              <a:lnSpc>
                <a:spcPct val="100000"/>
              </a:lnSpc>
            </a:pPr>
            <a:r>
              <a:rPr lang="en-GB" dirty="0"/>
              <a:t>We </a:t>
            </a:r>
            <a:r>
              <a:rPr lang="en-GB" b="1" dirty="0"/>
              <a:t>all</a:t>
            </a:r>
            <a:r>
              <a:rPr lang="en-GB" dirty="0"/>
              <a:t> have a role to play in addressing the issue</a:t>
            </a:r>
          </a:p>
          <a:p>
            <a:pPr>
              <a:lnSpc>
                <a:spcPct val="100000"/>
              </a:lnSpc>
            </a:pPr>
            <a:r>
              <a:rPr lang="en-GB" dirty="0"/>
              <a:t>Guidance gives structure and recommendations</a:t>
            </a:r>
          </a:p>
          <a:p>
            <a:pPr lvl="1"/>
            <a:r>
              <a:rPr lang="en-GB" dirty="0"/>
              <a:t>Individuals</a:t>
            </a:r>
          </a:p>
          <a:p>
            <a:pPr lvl="1"/>
            <a:r>
              <a:rPr lang="en-GB" dirty="0"/>
              <a:t>Departments / organisations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84"/>
    </mc:Choice>
    <mc:Fallback xmlns="">
      <p:transition spd="slow" advTm="34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A_PowerPoint_Divider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27" y="0"/>
            <a:ext cx="9165127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46636" y="2657475"/>
            <a:ext cx="8229600" cy="17859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Unicode MS"/>
                <a:cs typeface="Arial Unicode MS"/>
              </a:rPr>
              <a:t>These guidelines are dedicated to all colleagues who have ended their lives so tragically, whatever the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099340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29677"/>
          <a:stretch/>
        </p:blipFill>
        <p:spPr>
          <a:xfrm>
            <a:off x="2046570" y="540929"/>
            <a:ext cx="5190253" cy="557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41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3672-41FC-400A-ADF9-99ABC1F9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9560"/>
            <a:ext cx="7886700" cy="1325563"/>
          </a:xfrm>
        </p:spPr>
        <p:txBody>
          <a:bodyPr/>
          <a:lstStyle/>
          <a:p>
            <a:r>
              <a:rPr lang="en-US" dirty="0"/>
              <a:t>Why now?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2D81-559B-44DB-9E0F-CD31E5A5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05123"/>
            <a:ext cx="8191822" cy="4351338"/>
          </a:xfrm>
        </p:spPr>
        <p:txBody>
          <a:bodyPr>
            <a:noAutofit/>
          </a:bodyPr>
          <a:lstStyle/>
          <a:p>
            <a:r>
              <a:rPr lang="en-US" sz="2800" dirty="0"/>
              <a:t>Suspicion of increased risk of suicide in </a:t>
            </a:r>
            <a:r>
              <a:rPr lang="en-US" sz="2800" dirty="0" err="1"/>
              <a:t>anaesthetists</a:t>
            </a:r>
            <a:r>
              <a:rPr lang="en-US" sz="2800" dirty="0"/>
              <a:t> since the 1970s</a:t>
            </a:r>
          </a:p>
          <a:p>
            <a:endParaRPr lang="en-US" sz="2800" dirty="0"/>
          </a:p>
          <a:p>
            <a:r>
              <a:rPr lang="en-US" sz="2800" dirty="0"/>
              <a:t>Concern over anecdotal reports of suicide amongst </a:t>
            </a:r>
            <a:r>
              <a:rPr lang="en-US" sz="2800" dirty="0" err="1"/>
              <a:t>anaesthetists</a:t>
            </a:r>
            <a:r>
              <a:rPr lang="en-US" sz="2800" dirty="0"/>
              <a:t> from ~2016</a:t>
            </a:r>
          </a:p>
          <a:p>
            <a:endParaRPr lang="en-US" sz="2800" dirty="0"/>
          </a:p>
          <a:p>
            <a:r>
              <a:rPr lang="en-US" sz="2800" dirty="0"/>
              <a:t>Association of </a:t>
            </a:r>
            <a:r>
              <a:rPr lang="en-US" sz="2800" dirty="0" err="1"/>
              <a:t>Anaesthetists</a:t>
            </a:r>
            <a:endParaRPr lang="en-US" sz="2800" dirty="0"/>
          </a:p>
          <a:p>
            <a:pPr lvl="1"/>
            <a:r>
              <a:rPr lang="en-US" sz="2400" dirty="0"/>
              <a:t>report commissioned 1982 (5 cases, 1978-1983)</a:t>
            </a:r>
          </a:p>
          <a:p>
            <a:pPr lvl="1"/>
            <a:r>
              <a:rPr lang="en-US" sz="2400" dirty="0"/>
              <a:t>active in wellbeing &amp; support e.g. mentoring / fatigue / sickness</a:t>
            </a:r>
          </a:p>
          <a:p>
            <a:pPr lvl="1"/>
            <a:r>
              <a:rPr lang="en-US" sz="2400" dirty="0"/>
              <a:t>working party 2016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63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6"/>
    </mc:Choice>
    <mc:Fallback xmlns="">
      <p:transition spd="slow" advTm="12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82" y="1988503"/>
            <a:ext cx="7886700" cy="426860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To talk to someone</a:t>
            </a:r>
          </a:p>
          <a:p>
            <a:pPr lvl="1"/>
            <a:r>
              <a:rPr lang="en-GB" dirty="0"/>
              <a:t>Practitioner Health Programme </a:t>
            </a:r>
            <a:r>
              <a:rPr lang="en-GB" b="1" dirty="0">
                <a:solidFill>
                  <a:srgbClr val="00B050"/>
                </a:solidFill>
              </a:rPr>
              <a:t>0300 0303300</a:t>
            </a:r>
          </a:p>
          <a:p>
            <a:pPr lvl="1"/>
            <a:r>
              <a:rPr lang="en-GB" dirty="0"/>
              <a:t>BMA Counselling </a:t>
            </a:r>
            <a:r>
              <a:rPr lang="en-GB" b="1" dirty="0">
                <a:solidFill>
                  <a:srgbClr val="00B050"/>
                </a:solidFill>
              </a:rPr>
              <a:t>0330 123 1245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Samaritans </a:t>
            </a:r>
            <a:r>
              <a:rPr lang="en-GB" b="1" dirty="0">
                <a:solidFill>
                  <a:srgbClr val="00B050"/>
                </a:solidFill>
              </a:rPr>
              <a:t>116 123 </a:t>
            </a:r>
            <a:r>
              <a:rPr lang="en-GB" dirty="0">
                <a:solidFill>
                  <a:srgbClr val="00B050"/>
                </a:solidFill>
              </a:rPr>
              <a:t>(UK &amp; ROI)</a:t>
            </a:r>
          </a:p>
          <a:p>
            <a:r>
              <a:rPr lang="en-GB" dirty="0"/>
              <a:t>To find out more</a:t>
            </a:r>
          </a:p>
          <a:p>
            <a:pPr lvl="1"/>
            <a:r>
              <a:rPr lang="en-GB" dirty="0"/>
              <a:t>Mind </a:t>
            </a:r>
            <a:r>
              <a:rPr lang="en-GB" sz="1800" dirty="0">
                <a:hlinkClick r:id="rId2"/>
              </a:rPr>
              <a:t>www.mind.org.uk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Connecting with People </a:t>
            </a:r>
            <a:r>
              <a:rPr lang="en-GB" sz="1800" dirty="0">
                <a:hlinkClick r:id="rId3"/>
              </a:rPr>
              <a:t>www.connectingwithpeople.org</a:t>
            </a:r>
            <a:r>
              <a:rPr lang="en-GB" sz="1800" dirty="0"/>
              <a:t> </a:t>
            </a:r>
          </a:p>
          <a:p>
            <a:pPr lvl="1"/>
            <a:r>
              <a:rPr lang="en-GB" dirty="0"/>
              <a:t>World Suicide Prevention Day </a:t>
            </a:r>
            <a:r>
              <a:rPr lang="en-GB" sz="1800" dirty="0">
                <a:hlinkClick r:id="rId4"/>
              </a:rPr>
              <a:t>www.wspd.org.au</a:t>
            </a:r>
            <a:r>
              <a:rPr lang="en-GB" sz="1800" dirty="0"/>
              <a:t> </a:t>
            </a:r>
          </a:p>
          <a:p>
            <a:pPr lvl="1"/>
            <a:r>
              <a:rPr lang="en-GB" dirty="0"/>
              <a:t>Beyond Blue </a:t>
            </a:r>
            <a:r>
              <a:rPr lang="en-GB" sz="1800" dirty="0">
                <a:hlinkClick r:id="rId5"/>
              </a:rPr>
              <a:t>www.beyondblue.org.au</a:t>
            </a:r>
            <a:endParaRPr lang="en-GB" sz="1800" dirty="0"/>
          </a:p>
          <a:p>
            <a:pPr lvl="1"/>
            <a:r>
              <a:rPr lang="en-GB" dirty="0" err="1"/>
              <a:t>HeadsUp</a:t>
            </a:r>
            <a:r>
              <a:rPr lang="en-GB" dirty="0"/>
              <a:t> (The mentally healthy workplace alliance) </a:t>
            </a:r>
            <a:r>
              <a:rPr lang="en-GB" dirty="0">
                <a:hlinkClick r:id="rId6"/>
              </a:rPr>
              <a:t>www.headsup.org.au/</a:t>
            </a:r>
            <a:r>
              <a:rPr lang="en-GB" dirty="0"/>
              <a:t> </a:t>
            </a:r>
            <a:endParaRPr lang="en-GB" sz="1800" dirty="0"/>
          </a:p>
          <a:p>
            <a:pPr lvl="1"/>
            <a:r>
              <a:rPr lang="en-GB" dirty="0"/>
              <a:t>RUOK </a:t>
            </a:r>
            <a:r>
              <a:rPr lang="en-GB" sz="1800" dirty="0">
                <a:hlinkClick r:id="rId7"/>
              </a:rPr>
              <a:t>www.ruok.org.au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2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5"/>
    </mc:Choice>
    <mc:Fallback xmlns="">
      <p:transition spd="slow" advTm="166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3672-41FC-400A-ADF9-99ABC1F9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9560"/>
            <a:ext cx="867645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Association of </a:t>
            </a:r>
            <a:r>
              <a:rPr lang="en-US" sz="3600" dirty="0" err="1"/>
              <a:t>Anaesthetists</a:t>
            </a:r>
            <a:r>
              <a:rPr lang="en-US" sz="3600" dirty="0"/>
              <a:t> Working Party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2D81-559B-44DB-9E0F-CD31E5A5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05123"/>
            <a:ext cx="8191822" cy="4351338"/>
          </a:xfrm>
        </p:spPr>
        <p:txBody>
          <a:bodyPr>
            <a:noAutofit/>
          </a:bodyPr>
          <a:lstStyle/>
          <a:p>
            <a:r>
              <a:rPr lang="en-US" dirty="0"/>
              <a:t>Guidance for members (and others)</a:t>
            </a:r>
          </a:p>
          <a:p>
            <a:r>
              <a:rPr lang="en-US" dirty="0"/>
              <a:t>Survey to estimate accurate numbers</a:t>
            </a:r>
          </a:p>
          <a:p>
            <a:pPr marL="268288" indent="-268288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survey to gather experiences of suicide</a:t>
            </a:r>
          </a:p>
          <a:p>
            <a:r>
              <a:rPr lang="en-US" dirty="0"/>
              <a:t>Input from</a:t>
            </a:r>
          </a:p>
          <a:p>
            <a:pPr lvl="1">
              <a:tabLst>
                <a:tab pos="4303713" algn="l"/>
              </a:tabLst>
            </a:pPr>
            <a:r>
              <a:rPr lang="en-US" dirty="0"/>
              <a:t>Royal College of </a:t>
            </a:r>
            <a:r>
              <a:rPr lang="en-US" dirty="0" err="1"/>
              <a:t>Anaesthetists</a:t>
            </a:r>
            <a:r>
              <a:rPr lang="en-US" dirty="0"/>
              <a:t> / College of </a:t>
            </a:r>
            <a:r>
              <a:rPr lang="en-US" dirty="0" err="1"/>
              <a:t>Anaesthetists</a:t>
            </a:r>
            <a:r>
              <a:rPr lang="en-US" dirty="0"/>
              <a:t> of Ireland</a:t>
            </a:r>
          </a:p>
          <a:p>
            <a:pPr lvl="1">
              <a:tabLst>
                <a:tab pos="4303713" algn="l"/>
              </a:tabLst>
            </a:pPr>
            <a:r>
              <a:rPr lang="en-US" dirty="0" err="1"/>
              <a:t>Defence</a:t>
            </a:r>
            <a:r>
              <a:rPr lang="en-US" dirty="0"/>
              <a:t> Medical Services </a:t>
            </a:r>
          </a:p>
          <a:p>
            <a:pPr lvl="1">
              <a:tabLst>
                <a:tab pos="4303713" algn="l"/>
              </a:tabLst>
            </a:pPr>
            <a:r>
              <a:rPr lang="en-US" dirty="0"/>
              <a:t>GMC / PHP / BMA / HEE</a:t>
            </a:r>
          </a:p>
          <a:p>
            <a:pPr lvl="1">
              <a:tabLst>
                <a:tab pos="4303713" algn="l"/>
              </a:tabLst>
            </a:pPr>
            <a:r>
              <a:rPr lang="en-US" dirty="0"/>
              <a:t>Psychiatric / </a:t>
            </a:r>
            <a:r>
              <a:rPr lang="en-US" dirty="0" err="1"/>
              <a:t>Anaesthetic</a:t>
            </a:r>
            <a:r>
              <a:rPr lang="en-US" dirty="0"/>
              <a:t> / OH / Lay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6"/>
    </mc:Choice>
    <mc:Fallback xmlns="">
      <p:transition spd="slow" advTm="12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A030EB0-306E-41D6-9120-42EC3C90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guideline covers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scale of the issue</a:t>
            </a:r>
          </a:p>
          <a:p>
            <a:pPr lvl="1"/>
            <a:r>
              <a:rPr lang="en-GB" dirty="0"/>
              <a:t>In general</a:t>
            </a:r>
          </a:p>
          <a:p>
            <a:pPr lvl="1"/>
            <a:r>
              <a:rPr lang="en-GB" dirty="0"/>
              <a:t>In doctors</a:t>
            </a:r>
          </a:p>
          <a:p>
            <a:pPr lvl="1"/>
            <a:r>
              <a:rPr lang="en-GB" dirty="0"/>
              <a:t>In anaesthetists </a:t>
            </a:r>
          </a:p>
          <a:p>
            <a:r>
              <a:rPr lang="en-GB" dirty="0"/>
              <a:t>Predisposing factors</a:t>
            </a:r>
          </a:p>
          <a:p>
            <a:r>
              <a:rPr lang="en-GB" dirty="0"/>
              <a:t>Recommendations </a:t>
            </a:r>
          </a:p>
          <a:p>
            <a:pPr lvl="1"/>
            <a:r>
              <a:rPr lang="en-GB" dirty="0"/>
              <a:t>Reporting</a:t>
            </a:r>
          </a:p>
          <a:p>
            <a:pPr lvl="1"/>
            <a:r>
              <a:rPr lang="en-GB" dirty="0"/>
              <a:t>Individuals / departments</a:t>
            </a:r>
          </a:p>
          <a:p>
            <a:pPr lvl="1"/>
            <a:r>
              <a:rPr lang="en-GB" dirty="0"/>
              <a:t>Specific points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3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5"/>
    </mc:Choice>
    <mc:Fallback xmlns="">
      <p:transition spd="slow" advTm="4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E1CA76-60C6-44C5-8B4D-CEAA9FE7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big a problem – worldwide?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6092"/>
            <a:ext cx="7993800" cy="3711160"/>
          </a:xfrm>
        </p:spPr>
        <p:txBody>
          <a:bodyPr>
            <a:normAutofit/>
          </a:bodyPr>
          <a:lstStyle/>
          <a:p>
            <a:r>
              <a:rPr lang="en-GB" sz="2700" i="1" dirty="0"/>
              <a:t>Preventing suicide – a global imperative</a:t>
            </a:r>
            <a:r>
              <a:rPr lang="en-GB" sz="2700" dirty="0"/>
              <a:t> (WHO, 2014)</a:t>
            </a:r>
          </a:p>
          <a:p>
            <a:pPr lvl="1"/>
            <a:r>
              <a:rPr lang="en-GB" sz="2400" dirty="0"/>
              <a:t>800,000 deaths per year</a:t>
            </a:r>
          </a:p>
          <a:p>
            <a:pPr lvl="1"/>
            <a:r>
              <a:rPr lang="en-GB" sz="2400" dirty="0"/>
              <a:t>2</a:t>
            </a:r>
            <a:r>
              <a:rPr lang="en-GB" sz="2400" baseline="30000" dirty="0"/>
              <a:t>nd</a:t>
            </a:r>
            <a:r>
              <a:rPr lang="en-GB" sz="2400" dirty="0"/>
              <a:t> most common cause of death in young men</a:t>
            </a:r>
          </a:p>
          <a:p>
            <a:pPr lvl="1"/>
            <a:r>
              <a:rPr lang="en-GB" sz="2400" dirty="0"/>
              <a:t>A serious public health issue</a:t>
            </a:r>
          </a:p>
          <a:p>
            <a:pPr lvl="1"/>
            <a:r>
              <a:rPr lang="en-GB" sz="2400" dirty="0"/>
              <a:t>Preventable</a:t>
            </a:r>
          </a:p>
          <a:p>
            <a:pPr lvl="1"/>
            <a:r>
              <a:rPr lang="en-GB" sz="2400" dirty="0"/>
              <a:t>Complex</a:t>
            </a:r>
          </a:p>
          <a:p>
            <a:pPr lvl="2"/>
            <a:r>
              <a:rPr lang="en-GB" sz="2100" dirty="0"/>
              <a:t>Linked to mental health disorders</a:t>
            </a:r>
          </a:p>
          <a:p>
            <a:pPr lvl="2"/>
            <a:r>
              <a:rPr lang="en-GB" sz="2100" dirty="0"/>
              <a:t>Impulsive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0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3"/>
    </mc:Choice>
    <mc:Fallback xmlns="">
      <p:transition spd="slow" advTm="629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35"/>
            <a:ext cx="8229600" cy="1143000"/>
          </a:xfrm>
        </p:spPr>
        <p:txBody>
          <a:bodyPr/>
          <a:lstStyle/>
          <a:p>
            <a:r>
              <a:rPr lang="en-US" dirty="0"/>
              <a:t>How big a problem – in the UK?</a:t>
            </a:r>
          </a:p>
        </p:txBody>
      </p:sp>
      <p:pic>
        <p:nvPicPr>
          <p:cNvPr id="4" name="Content Placeholder 3" descr="Screen Shot 2019-11-20 at 06.54.1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86" b="-12286"/>
          <a:stretch>
            <a:fillRect/>
          </a:stretch>
        </p:blipFill>
        <p:spPr>
          <a:xfrm>
            <a:off x="457200" y="1611313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37314" y="5930536"/>
            <a:ext cx="4297680" cy="74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D4F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ONS data (1982-2017)</a:t>
            </a:r>
          </a:p>
        </p:txBody>
      </p:sp>
    </p:spTree>
    <p:extLst>
      <p:ext uri="{BB962C8B-B14F-4D97-AF65-F5344CB8AC3E}">
        <p14:creationId xmlns:p14="http://schemas.microsoft.com/office/powerpoint/2010/main" val="37660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C131-8F0B-4FF9-B4E7-DC821AB8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big a problem – in the UK?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3F99E1-E70C-404E-8463-55102D3B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98710"/>
            <a:ext cx="8582297" cy="3263504"/>
          </a:xfrm>
        </p:spPr>
        <p:txBody>
          <a:bodyPr>
            <a:normAutofit/>
          </a:bodyPr>
          <a:lstStyle/>
          <a:p>
            <a:r>
              <a:rPr lang="en-GB" sz="2700" dirty="0"/>
              <a:t>ONS data, 2018</a:t>
            </a:r>
          </a:p>
          <a:p>
            <a:pPr lvl="1"/>
            <a:r>
              <a:rPr lang="en-US" sz="2400" dirty="0"/>
              <a:t>6507</a:t>
            </a:r>
            <a:r>
              <a:rPr lang="en-GB" sz="2400" dirty="0"/>
              <a:t> suicides; 75% men / 25% women</a:t>
            </a:r>
          </a:p>
          <a:p>
            <a:pPr lvl="1"/>
            <a:r>
              <a:rPr lang="en-US" sz="2400" dirty="0"/>
              <a:t>overall rate: 11.2 per 100,000 (10.1 in 2017)</a:t>
            </a:r>
            <a:r>
              <a:rPr lang="en-GB" sz="2400" dirty="0"/>
              <a:t> </a:t>
            </a:r>
          </a:p>
          <a:p>
            <a:pPr lvl="2">
              <a:tabLst>
                <a:tab pos="2514600" algn="l"/>
                <a:tab pos="3136900" algn="l"/>
              </a:tabLst>
            </a:pPr>
            <a:r>
              <a:rPr lang="en-GB" sz="2000" dirty="0">
                <a:sym typeface="Symbol" panose="05050102010706020507" pitchFamily="18" charset="2"/>
              </a:rPr>
              <a:t>N. Ireland &gt; </a:t>
            </a:r>
            <a:r>
              <a:rPr lang="en-GB" sz="2000" dirty="0"/>
              <a:t>Scotland &gt; Wales &gt; England</a:t>
            </a:r>
            <a:endParaRPr lang="en-GB" dirty="0"/>
          </a:p>
          <a:p>
            <a:pPr lvl="1"/>
            <a:r>
              <a:rPr lang="en-GB" sz="2400" dirty="0"/>
              <a:t>The first significant increase since 2013</a:t>
            </a:r>
          </a:p>
          <a:p>
            <a:pPr lvl="1"/>
            <a:r>
              <a:rPr lang="en-US" sz="2400" dirty="0"/>
              <a:t>Rates in under 25s have increased, especially in females</a:t>
            </a:r>
            <a:endParaRPr lang="en-GB" sz="2100" dirty="0"/>
          </a:p>
          <a:p>
            <a:pPr lvl="2"/>
            <a:endParaRPr lang="en-GB" sz="2100" dirty="0"/>
          </a:p>
        </p:txBody>
      </p:sp>
      <p:pic>
        <p:nvPicPr>
          <p:cNvPr id="1026" name="Picture 2" descr="ONS Stats UK - Digital Cards 2018 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4465122"/>
            <a:ext cx="4237116" cy="21185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7"/>
    </mc:Choice>
    <mc:Fallback xmlns="">
      <p:transition spd="slow" advTm="6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8|3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8|3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6.8|13.8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8|3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8|3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19.4|9.2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Props1.xml><?xml version="1.0" encoding="utf-8"?>
<ds:datastoreItem xmlns:ds="http://schemas.openxmlformats.org/officeDocument/2006/customXml" ds:itemID="{DA6D7DF5-7F27-4F0C-8343-C73F14DA890C}"/>
</file>

<file path=customXml/itemProps2.xml><?xml version="1.0" encoding="utf-8"?>
<ds:datastoreItem xmlns:ds="http://schemas.openxmlformats.org/officeDocument/2006/customXml" ds:itemID="{68B99784-DB14-4019-BBDE-B4D0981B79E0}"/>
</file>

<file path=customXml/itemProps3.xml><?xml version="1.0" encoding="utf-8"?>
<ds:datastoreItem xmlns:ds="http://schemas.openxmlformats.org/officeDocument/2006/customXml" ds:itemID="{F0A2107B-C710-46AB-A97A-3497234133AF}"/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2252</Words>
  <Application>Microsoft Office PowerPoint</Application>
  <PresentationFormat>On-screen Show (4:3)</PresentationFormat>
  <Paragraphs>455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Unicode MS</vt:lpstr>
      <vt:lpstr>Calibri</vt:lpstr>
      <vt:lpstr>Symbol</vt:lpstr>
      <vt:lpstr>Wingdings</vt:lpstr>
      <vt:lpstr>Office Theme</vt:lpstr>
      <vt:lpstr>Supporting doctors at risk: Association of Anaesthetists Guidelines</vt:lpstr>
      <vt:lpstr>Available resources</vt:lpstr>
      <vt:lpstr>Declarations </vt:lpstr>
      <vt:lpstr>Why now? </vt:lpstr>
      <vt:lpstr>Association of Anaesthetists Working Party</vt:lpstr>
      <vt:lpstr>What the guideline covers</vt:lpstr>
      <vt:lpstr>How big a problem – worldwide?</vt:lpstr>
      <vt:lpstr>How big a problem – in the UK?</vt:lpstr>
      <vt:lpstr>How big a problem – in the UK?</vt:lpstr>
      <vt:lpstr>The size of the problem – doctors</vt:lpstr>
      <vt:lpstr>The size of the problem –anaesthetists</vt:lpstr>
      <vt:lpstr>Issues with data collection</vt:lpstr>
      <vt:lpstr>Suicide in anaesthetists: an Association of Anaesthetists survey</vt:lpstr>
      <vt:lpstr> </vt:lpstr>
      <vt:lpstr>What did we ask?</vt:lpstr>
      <vt:lpstr>Results</vt:lpstr>
      <vt:lpstr>Results</vt:lpstr>
      <vt:lpstr>PowerPoint Presentation</vt:lpstr>
      <vt:lpstr>Suicide amongst anaesthetists: Association of Anaesthetists guideline</vt:lpstr>
      <vt:lpstr> </vt:lpstr>
      <vt:lpstr>Theories</vt:lpstr>
      <vt:lpstr>Predisposing factors</vt:lpstr>
      <vt:lpstr>PowerPoint Presentation</vt:lpstr>
      <vt:lpstr>Predisposing factors</vt:lpstr>
      <vt:lpstr>Recommendations - 1</vt:lpstr>
      <vt:lpstr>Recommendations - 2</vt:lpstr>
      <vt:lpstr>Individuals</vt:lpstr>
      <vt:lpstr>PowerPoint Presentation</vt:lpstr>
      <vt:lpstr>Safety plan</vt:lpstr>
      <vt:lpstr>Recommendations - 3</vt:lpstr>
      <vt:lpstr>Departments / Organisations</vt:lpstr>
      <vt:lpstr>Grade specific issues</vt:lpstr>
      <vt:lpstr>PowerPoint Presentation</vt:lpstr>
      <vt:lpstr>Employers</vt:lpstr>
      <vt:lpstr>Suicide awareness and mitigation training</vt:lpstr>
      <vt:lpstr>What if it happens</vt:lpstr>
      <vt:lpstr>Summary</vt:lpstr>
      <vt:lpstr>These guidelines are dedicated to all colleagues who have ended their lives so tragically, whatever the circumstances</vt:lpstr>
      <vt:lpstr>PowerPoint Presentation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fraser</dc:creator>
  <cp:lastModifiedBy>Louise Walczak</cp:lastModifiedBy>
  <cp:revision>197</cp:revision>
  <dcterms:created xsi:type="dcterms:W3CDTF">2019-08-18T10:43:50Z</dcterms:created>
  <dcterms:modified xsi:type="dcterms:W3CDTF">2020-02-12T08:16:52Z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0x0101001A0C5AF0A9AE0D4D8032BBF19C904698</vt:lpwstr>
  </property>
</Properties>
</file>