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72" r:id="rId5"/>
    <p:sldId id="258" r:id="rId6"/>
    <p:sldId id="270" r:id="rId7"/>
    <p:sldId id="265" r:id="rId8"/>
    <p:sldId id="263" r:id="rId9"/>
    <p:sldId id="267" r:id="rId10"/>
    <p:sldId id="264"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72"/>
            <p14:sldId id="258"/>
            <p14:sldId id="270"/>
            <p14:sldId id="265"/>
            <p14:sldId id="263"/>
            <p14:sldId id="267"/>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86A0D-1241-4ABE-8DD2-DAEE08445525}" v="4" dt="2020-01-10T10:12:57.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578" autoAdjust="0"/>
  </p:normalViewPr>
  <p:slideViewPr>
    <p:cSldViewPr snapToGrid="0" snapToObjects="1">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Ann Pottinger" userId="4471c23b-1542-4320-8da2-f23b169a655d" providerId="ADAL" clId="{25786A0D-1241-4ABE-8DD2-DAEE08445525}"/>
    <pc:docChg chg="custSel modSld">
      <pc:chgData name="Julie Ann Pottinger" userId="4471c23b-1542-4320-8da2-f23b169a655d" providerId="ADAL" clId="{25786A0D-1241-4ABE-8DD2-DAEE08445525}" dt="2020-01-10T10:13:57.462" v="59" actId="20577"/>
      <pc:docMkLst>
        <pc:docMk/>
      </pc:docMkLst>
      <pc:sldChg chg="modSp">
        <pc:chgData name="Julie Ann Pottinger" userId="4471c23b-1542-4320-8da2-f23b169a655d" providerId="ADAL" clId="{25786A0D-1241-4ABE-8DD2-DAEE08445525}" dt="2020-01-10T10:13:57.462" v="59" actId="20577"/>
        <pc:sldMkLst>
          <pc:docMk/>
          <pc:sldMk cId="2449858038" sldId="258"/>
        </pc:sldMkLst>
        <pc:spChg chg="mod">
          <ac:chgData name="Julie Ann Pottinger" userId="4471c23b-1542-4320-8da2-f23b169a655d" providerId="ADAL" clId="{25786A0D-1241-4ABE-8DD2-DAEE08445525}" dt="2020-01-10T10:13:57.462" v="59" actId="20577"/>
          <ac:spMkLst>
            <pc:docMk/>
            <pc:sldMk cId="2449858038" sldId="258"/>
            <ac:spMk id="11" creationId="{00000000-0000-0000-0000-000000000000}"/>
          </ac:spMkLst>
        </pc:spChg>
      </pc:sldChg>
      <pc:sldChg chg="addSp delSp modSp">
        <pc:chgData name="Julie Ann Pottinger" userId="4471c23b-1542-4320-8da2-f23b169a655d" providerId="ADAL" clId="{25786A0D-1241-4ABE-8DD2-DAEE08445525}" dt="2020-01-10T10:09:34.165" v="13" actId="20577"/>
        <pc:sldMkLst>
          <pc:docMk/>
          <pc:sldMk cId="1797164038" sldId="270"/>
        </pc:sldMkLst>
        <pc:spChg chg="add del mod">
          <ac:chgData name="Julie Ann Pottinger" userId="4471c23b-1542-4320-8da2-f23b169a655d" providerId="ADAL" clId="{25786A0D-1241-4ABE-8DD2-DAEE08445525}" dt="2020-01-10T10:05:12.797" v="9"/>
          <ac:spMkLst>
            <pc:docMk/>
            <pc:sldMk cId="1797164038" sldId="270"/>
            <ac:spMk id="2" creationId="{D302B287-1C93-4FA5-AF2D-3723D8E29A13}"/>
          </ac:spMkLst>
        </pc:spChg>
        <pc:spChg chg="add del mod">
          <ac:chgData name="Julie Ann Pottinger" userId="4471c23b-1542-4320-8da2-f23b169a655d" providerId="ADAL" clId="{25786A0D-1241-4ABE-8DD2-DAEE08445525}" dt="2020-01-10T10:05:12.797" v="9"/>
          <ac:spMkLst>
            <pc:docMk/>
            <pc:sldMk cId="1797164038" sldId="270"/>
            <ac:spMk id="3" creationId="{5B6D5159-A2A4-4E00-A793-1955FB763F74}"/>
          </ac:spMkLst>
        </pc:spChg>
        <pc:spChg chg="mod">
          <ac:chgData name="Julie Ann Pottinger" userId="4471c23b-1542-4320-8da2-f23b169a655d" providerId="ADAL" clId="{25786A0D-1241-4ABE-8DD2-DAEE08445525}" dt="2020-01-10T10:09:34.165" v="13" actId="20577"/>
          <ac:spMkLst>
            <pc:docMk/>
            <pc:sldMk cId="1797164038" sldId="270"/>
            <ac:spMk id="8" creationId="{1ADB7011-D8D8-4C8A-A6E2-07E929255ACA}"/>
          </ac:spMkLst>
        </pc:spChg>
        <pc:graphicFrameChg chg="del modGraphic">
          <ac:chgData name="Julie Ann Pottinger" userId="4471c23b-1542-4320-8da2-f23b169a655d" providerId="ADAL" clId="{25786A0D-1241-4ABE-8DD2-DAEE08445525}" dt="2020-01-10T10:04:46.172" v="1" actId="478"/>
          <ac:graphicFrameMkLst>
            <pc:docMk/>
            <pc:sldMk cId="1797164038" sldId="270"/>
            <ac:graphicFrameMk id="5" creationId="{00000000-0000-0000-0000-000000000000}"/>
          </ac:graphicFrameMkLst>
        </pc:graphicFrameChg>
        <pc:picChg chg="add mod">
          <ac:chgData name="Julie Ann Pottinger" userId="4471c23b-1542-4320-8da2-f23b169a655d" providerId="ADAL" clId="{25786A0D-1241-4ABE-8DD2-DAEE08445525}" dt="2020-01-10T10:09:22.926" v="11" actId="1076"/>
          <ac:picMkLst>
            <pc:docMk/>
            <pc:sldMk cId="1797164038" sldId="270"/>
            <ac:picMk id="9" creationId="{1B784476-1E2B-4294-BE83-B150512378B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1/10/2020</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1/10/2020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4923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156208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6</a:t>
            </a:fld>
            <a:endParaRPr lang="en-US" dirty="0"/>
          </a:p>
        </p:txBody>
      </p:sp>
    </p:spTree>
    <p:extLst>
      <p:ext uri="{BB962C8B-B14F-4D97-AF65-F5344CB8AC3E}">
        <p14:creationId xmlns:p14="http://schemas.microsoft.com/office/powerpoint/2010/main" val="144577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CA8F3-F63C-4CD2-B04D-F5DD135EA47B}"/>
              </a:ext>
            </a:extLst>
          </p:cNvPr>
          <p:cNvSpPr>
            <a:spLocks noGrp="1"/>
          </p:cNvSpPr>
          <p:nvPr>
            <p:ph type="dt" sz="half" idx="10"/>
          </p:nvPr>
        </p:nvSpPr>
        <p:spPr/>
        <p:txBody>
          <a:bodyPr/>
          <a:lstStyle/>
          <a:p>
            <a:fld id="{CDA1E38F-FD91-4441-8214-48AE90C78E25}" type="datetimeFigureOut">
              <a:rPr lang="en-GB" smtClean="0"/>
              <a:t>10/01/2020</a:t>
            </a:fld>
            <a:endParaRPr lang="en-GB" dirty="0"/>
          </a:p>
        </p:txBody>
      </p:sp>
      <p:sp>
        <p:nvSpPr>
          <p:cNvPr id="3" name="Footer Placeholder 2">
            <a:extLst>
              <a:ext uri="{FF2B5EF4-FFF2-40B4-BE49-F238E27FC236}">
                <a16:creationId xmlns:a16="http://schemas.microsoft.com/office/drawing/2014/main" id="{D012706B-2F3A-4212-A3DB-D459B8679A7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B87F4AB-CCC3-4ACF-B879-F6F7079873FD}"/>
              </a:ext>
            </a:extLst>
          </p:cNvPr>
          <p:cNvSpPr>
            <a:spLocks noGrp="1"/>
          </p:cNvSpPr>
          <p:nvPr>
            <p:ph type="sldNum" sz="quarter" idx="12"/>
          </p:nvPr>
        </p:nvSpPr>
        <p:spPr/>
        <p:txBody>
          <a:bodyPr/>
          <a:lstStyle/>
          <a:p>
            <a:fld id="{D9A868DE-46FC-4757-9264-DE19D5DA4AF0}" type="slidenum">
              <a:rPr lang="en-GB" smtClean="0"/>
              <a:t>‹#›</a:t>
            </a:fld>
            <a:endParaRPr lang="en-GB" dirty="0"/>
          </a:p>
        </p:txBody>
      </p:sp>
    </p:spTree>
    <p:extLst>
      <p:ext uri="{BB962C8B-B14F-4D97-AF65-F5344CB8AC3E}">
        <p14:creationId xmlns:p14="http://schemas.microsoft.com/office/powerpoint/2010/main" val="286783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0"/>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 id="214748367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a room&#10;&#10;Description automatically generated">
            <a:extLst>
              <a:ext uri="{FF2B5EF4-FFF2-40B4-BE49-F238E27FC236}">
                <a16:creationId xmlns:a16="http://schemas.microsoft.com/office/drawing/2014/main" id="{E8F12E47-F30A-9749-9C06-E630D1A59440}"/>
              </a:ext>
            </a:extLst>
          </p:cNvPr>
          <p:cNvPicPr>
            <a:picLocks noChangeAspect="1"/>
          </p:cNvPicPr>
          <p:nvPr/>
        </p:nvPicPr>
        <p:blipFill rotWithShape="1">
          <a:blip r:embed="rId3"/>
          <a:srcRect b="34107"/>
          <a:stretch/>
        </p:blipFill>
        <p:spPr>
          <a:xfrm>
            <a:off x="-20243" y="3178582"/>
            <a:ext cx="9144000" cy="3679418"/>
          </a:xfrm>
          <a:prstGeom prst="rect">
            <a:avLst/>
          </a:prstGeom>
        </p:spPr>
      </p:pic>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7622600" cy="646331"/>
          </a:xfrm>
          <a:prstGeom prst="rect">
            <a:avLst/>
          </a:prstGeom>
          <a:noFill/>
        </p:spPr>
        <p:txBody>
          <a:bodyPr wrap="none" rtlCol="0">
            <a:spAutoFit/>
          </a:bodyPr>
          <a:lstStyle/>
          <a:p>
            <a:r>
              <a:rPr lang="en-GB" sz="3600" b="1" dirty="0">
                <a:solidFill>
                  <a:srgbClr val="A00054"/>
                </a:solidFill>
              </a:rPr>
              <a:t>Why employ a nursing associate?</a:t>
            </a:r>
          </a:p>
        </p:txBody>
      </p:sp>
    </p:spTree>
    <p:extLst>
      <p:ext uri="{BB962C8B-B14F-4D97-AF65-F5344CB8AC3E}">
        <p14:creationId xmlns:p14="http://schemas.microsoft.com/office/powerpoint/2010/main" val="161384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7200" y="1857375"/>
            <a:ext cx="4619297" cy="4067231"/>
          </a:xfrm>
        </p:spPr>
        <p:txBody>
          <a:bodyPr/>
          <a:lstStyle/>
          <a:p>
            <a:r>
              <a:rPr lang="en-GB" sz="2300" dirty="0"/>
              <a:t>Bridging role between healthcare support workers and registered nurses. </a:t>
            </a:r>
          </a:p>
          <a:p>
            <a:r>
              <a:rPr lang="en-GB" sz="2300" dirty="0"/>
              <a:t>Work with people of all ages in a variety of settings in health and social care. </a:t>
            </a:r>
          </a:p>
          <a:p>
            <a:r>
              <a:rPr lang="en-GB" sz="2300" dirty="0"/>
              <a:t>Trained to foundation degree level. </a:t>
            </a:r>
          </a:p>
          <a:p>
            <a:r>
              <a:rPr lang="en-GB" sz="2300"/>
              <a:t>Registered </a:t>
            </a:r>
            <a:r>
              <a:rPr lang="en-GB" sz="2300" dirty="0"/>
              <a:t>role.</a:t>
            </a:r>
          </a:p>
          <a:p>
            <a:r>
              <a:rPr lang="en-GB" sz="2300" dirty="0"/>
              <a:t>Provides progression route into graduate level nursing.</a:t>
            </a:r>
          </a:p>
        </p:txBody>
      </p:sp>
      <p:sp>
        <p:nvSpPr>
          <p:cNvPr id="9" name="Title 8"/>
          <p:cNvSpPr>
            <a:spLocks noGrp="1"/>
          </p:cNvSpPr>
          <p:nvPr>
            <p:ph type="ctrTitle"/>
          </p:nvPr>
        </p:nvSpPr>
        <p:spPr>
          <a:xfrm>
            <a:off x="457200" y="1177926"/>
            <a:ext cx="7772400" cy="679449"/>
          </a:xfrm>
        </p:spPr>
        <p:txBody>
          <a:bodyPr/>
          <a:lstStyle/>
          <a:p>
            <a:r>
              <a:rPr lang="en-GB" dirty="0"/>
              <a:t>What is a nursing associate?</a:t>
            </a:r>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      #nursingassociates </a:t>
            </a:r>
          </a:p>
        </p:txBody>
      </p:sp>
      <p:pic>
        <p:nvPicPr>
          <p:cNvPr id="10" name="Picture Placeholder 9">
            <a:extLst>
              <a:ext uri="{FF2B5EF4-FFF2-40B4-BE49-F238E27FC236}">
                <a16:creationId xmlns:a16="http://schemas.microsoft.com/office/drawing/2014/main" id="{679C5046-F357-43E8-9D26-8CC58FE1EB35}"/>
              </a:ext>
            </a:extLst>
          </p:cNvPr>
          <p:cNvPicPr>
            <a:picLocks noGrp="1" noChangeAspect="1"/>
          </p:cNvPicPr>
          <p:nvPr>
            <p:ph type="pic" sz="quarter" idx="14"/>
          </p:nvPr>
        </p:nvPicPr>
        <p:blipFill rotWithShape="1">
          <a:blip r:embed="rId2"/>
          <a:srcRect t="4840" b="25031"/>
          <a:stretch/>
        </p:blipFill>
        <p:spPr>
          <a:xfrm>
            <a:off x="5133647" y="2014534"/>
            <a:ext cx="3773696" cy="3969683"/>
          </a:xfrm>
        </p:spPr>
      </p:pic>
    </p:spTree>
    <p:extLst>
      <p:ext uri="{BB962C8B-B14F-4D97-AF65-F5344CB8AC3E}">
        <p14:creationId xmlns:p14="http://schemas.microsoft.com/office/powerpoint/2010/main" val="244985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DF7655F-EC7C-4A71-8008-A45E17C7F080}"/>
              </a:ext>
            </a:extLst>
          </p:cNvPr>
          <p:cNvSpPr txBox="1">
            <a:spLocks/>
          </p:cNvSpPr>
          <p:nvPr/>
        </p:nvSpPr>
        <p:spPr>
          <a:xfrm>
            <a:off x="457200" y="1177926"/>
            <a:ext cx="8283388" cy="67944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A00054"/>
                </a:solidFill>
              </a:rPr>
              <a:t>Comparing NAs and nurses</a:t>
            </a:r>
          </a:p>
        </p:txBody>
      </p:sp>
      <p:sp>
        <p:nvSpPr>
          <p:cNvPr id="7" name="Footer Placeholder 16">
            <a:extLst>
              <a:ext uri="{FF2B5EF4-FFF2-40B4-BE49-F238E27FC236}">
                <a16:creationId xmlns:a16="http://schemas.microsoft.com/office/drawing/2014/main" id="{75C5F558-276B-4D52-9955-8B386AF9A0DA}"/>
              </a:ext>
            </a:extLst>
          </p:cNvPr>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      #nursingassociates </a:t>
            </a:r>
          </a:p>
        </p:txBody>
      </p:sp>
      <p:sp>
        <p:nvSpPr>
          <p:cNvPr id="8" name="Footer Placeholder 16">
            <a:extLst>
              <a:ext uri="{FF2B5EF4-FFF2-40B4-BE49-F238E27FC236}">
                <a16:creationId xmlns:a16="http://schemas.microsoft.com/office/drawing/2014/main" id="{1ADB7011-D8D8-4C8A-A6E2-07E929255ACA}"/>
              </a:ext>
            </a:extLst>
          </p:cNvPr>
          <p:cNvSpPr txBox="1">
            <a:spLocks/>
          </p:cNvSpPr>
          <p:nvPr/>
        </p:nvSpPr>
        <p:spPr>
          <a:xfrm>
            <a:off x="600634" y="5702019"/>
            <a:ext cx="70014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100" b="1" dirty="0"/>
          </a:p>
          <a:p>
            <a:r>
              <a:rPr lang="en-GB" sz="1100" b="1" dirty="0"/>
              <a:t>Source: NMC</a:t>
            </a:r>
          </a:p>
        </p:txBody>
      </p:sp>
      <p:pic>
        <p:nvPicPr>
          <p:cNvPr id="9" name="Picture 8">
            <a:extLst>
              <a:ext uri="{FF2B5EF4-FFF2-40B4-BE49-F238E27FC236}">
                <a16:creationId xmlns:a16="http://schemas.microsoft.com/office/drawing/2014/main" id="{1B784476-1E2B-4294-BE83-B150512378B1}"/>
              </a:ext>
            </a:extLst>
          </p:cNvPr>
          <p:cNvPicPr>
            <a:picLocks noChangeAspect="1"/>
          </p:cNvPicPr>
          <p:nvPr/>
        </p:nvPicPr>
        <p:blipFill>
          <a:blip r:embed="rId3"/>
          <a:stretch>
            <a:fillRect/>
          </a:stretch>
        </p:blipFill>
        <p:spPr>
          <a:xfrm>
            <a:off x="600634" y="1892019"/>
            <a:ext cx="6766560" cy="3810000"/>
          </a:xfrm>
          <a:prstGeom prst="rect">
            <a:avLst/>
          </a:prstGeom>
        </p:spPr>
      </p:pic>
    </p:spTree>
    <p:extLst>
      <p:ext uri="{BB962C8B-B14F-4D97-AF65-F5344CB8AC3E}">
        <p14:creationId xmlns:p14="http://schemas.microsoft.com/office/powerpoint/2010/main" val="179716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GB" dirty="0"/>
              <a:t>Improve service delivery and patient care</a:t>
            </a:r>
          </a:p>
          <a:p>
            <a:r>
              <a:rPr lang="en-GB" dirty="0"/>
              <a:t>Enable nurses to undertake more advanced roles</a:t>
            </a:r>
          </a:p>
          <a:p>
            <a:pPr lvl="0"/>
            <a:r>
              <a:rPr lang="en-GB" dirty="0"/>
              <a:t>Improve staff retention through career progression</a:t>
            </a:r>
          </a:p>
          <a:p>
            <a:pPr lvl="0"/>
            <a:r>
              <a:rPr lang="en-GB" dirty="0"/>
              <a:t>‘Grow your own’ nursing workforce</a:t>
            </a:r>
          </a:p>
          <a:p>
            <a:r>
              <a:rPr lang="en-GB" dirty="0"/>
              <a:t>Tried and tested NMC-accredited programme</a:t>
            </a:r>
          </a:p>
        </p:txBody>
      </p:sp>
      <p:pic>
        <p:nvPicPr>
          <p:cNvPr id="4" name="Picture Placeholder 3">
            <a:extLst>
              <a:ext uri="{FF2B5EF4-FFF2-40B4-BE49-F238E27FC236}">
                <a16:creationId xmlns:a16="http://schemas.microsoft.com/office/drawing/2014/main" id="{8535108F-6B52-4B25-B3D5-1FD155498D57}"/>
              </a:ext>
            </a:extLst>
          </p:cNvPr>
          <p:cNvPicPr>
            <a:picLocks noGrp="1" noChangeAspect="1"/>
          </p:cNvPicPr>
          <p:nvPr>
            <p:ph type="pic" sz="quarter" idx="14"/>
          </p:nvPr>
        </p:nvPicPr>
        <p:blipFill rotWithShape="1">
          <a:blip r:embed="rId2"/>
          <a:srcRect t="7770" r="28201" b="36926"/>
          <a:stretch/>
        </p:blipFill>
        <p:spPr>
          <a:xfrm>
            <a:off x="5234556" y="1954924"/>
            <a:ext cx="3452244" cy="3988676"/>
          </a:xfrm>
        </p:spPr>
      </p:pic>
      <p:sp>
        <p:nvSpPr>
          <p:cNvPr id="9" name="Title 8"/>
          <p:cNvSpPr>
            <a:spLocks noGrp="1"/>
          </p:cNvSpPr>
          <p:nvPr>
            <p:ph type="ctrTitle"/>
          </p:nvPr>
        </p:nvSpPr>
        <p:spPr/>
        <p:txBody>
          <a:bodyPr/>
          <a:lstStyle/>
          <a:p>
            <a:r>
              <a:rPr lang="en-GB" dirty="0"/>
              <a:t>Why employ a nursing associate?</a:t>
            </a:r>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	#nursingassociates </a:t>
            </a:r>
          </a:p>
        </p:txBody>
      </p:sp>
    </p:spTree>
    <p:extLst>
      <p:ext uri="{BB962C8B-B14F-4D97-AF65-F5344CB8AC3E}">
        <p14:creationId xmlns:p14="http://schemas.microsoft.com/office/powerpoint/2010/main" val="320209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342900" lvl="1" indent="-342900">
              <a:buFont typeface="Arial"/>
              <a:buChar char="•"/>
            </a:pPr>
            <a:r>
              <a:rPr lang="en-GB" dirty="0"/>
              <a:t>Improved patient communication</a:t>
            </a:r>
          </a:p>
          <a:p>
            <a:pPr marL="342900" lvl="1" indent="-342900">
              <a:buFont typeface="Arial"/>
              <a:buChar char="•"/>
            </a:pPr>
            <a:r>
              <a:rPr lang="en-GB" dirty="0"/>
              <a:t>Assisting nurses with a greater range of care-</a:t>
            </a:r>
            <a:br>
              <a:rPr lang="en-GB" dirty="0"/>
            </a:br>
            <a:r>
              <a:rPr lang="en-GB" dirty="0"/>
              <a:t>giving responsibilities</a:t>
            </a:r>
          </a:p>
          <a:p>
            <a:pPr marL="342900" lvl="1" indent="-342900">
              <a:buFont typeface="Arial"/>
              <a:buChar char="•"/>
            </a:pPr>
            <a:r>
              <a:rPr lang="en-GB" dirty="0"/>
              <a:t>More patient-centred care/patient advocacy</a:t>
            </a:r>
          </a:p>
          <a:p>
            <a:pPr marL="0" indent="0">
              <a:buNone/>
            </a:pPr>
            <a:endParaRPr lang="en-GB" dirty="0"/>
          </a:p>
          <a:p>
            <a:endParaRPr lang="en-GB" dirty="0"/>
          </a:p>
        </p:txBody>
      </p:sp>
      <p:pic>
        <p:nvPicPr>
          <p:cNvPr id="8" name="Picture Placeholder 7">
            <a:extLst>
              <a:ext uri="{FF2B5EF4-FFF2-40B4-BE49-F238E27FC236}">
                <a16:creationId xmlns:a16="http://schemas.microsoft.com/office/drawing/2014/main" id="{890939EB-E0B3-42E2-9801-3493131A70E6}"/>
              </a:ext>
            </a:extLst>
          </p:cNvPr>
          <p:cNvPicPr>
            <a:picLocks noGrp="1" noChangeAspect="1"/>
          </p:cNvPicPr>
          <p:nvPr>
            <p:ph type="pic" sz="quarter" idx="14"/>
          </p:nvPr>
        </p:nvPicPr>
        <p:blipFill rotWithShape="1">
          <a:blip r:embed="rId3"/>
          <a:srcRect l="11530" r="11318" b="7004"/>
          <a:stretch/>
        </p:blipFill>
        <p:spPr>
          <a:xfrm>
            <a:off x="4459773" y="1912061"/>
            <a:ext cx="4316673" cy="3460039"/>
          </a:xfrm>
        </p:spPr>
      </p:pic>
      <p:sp>
        <p:nvSpPr>
          <p:cNvPr id="4" name="Title 3"/>
          <p:cNvSpPr>
            <a:spLocks noGrp="1"/>
          </p:cNvSpPr>
          <p:nvPr>
            <p:ph type="ctrTitle"/>
          </p:nvPr>
        </p:nvSpPr>
        <p:spPr>
          <a:xfrm>
            <a:off x="457199" y="1177926"/>
            <a:ext cx="8319247" cy="679449"/>
          </a:xfrm>
        </p:spPr>
        <p:txBody>
          <a:bodyPr/>
          <a:lstStyle/>
          <a:p>
            <a:r>
              <a:rPr lang="en-GB" sz="3200" dirty="0"/>
              <a:t>Improve service delivery and patient care</a:t>
            </a:r>
          </a:p>
        </p:txBody>
      </p:sp>
      <p:sp>
        <p:nvSpPr>
          <p:cNvPr id="5" name="Footer Placeholder 16">
            <a:extLst>
              <a:ext uri="{FF2B5EF4-FFF2-40B4-BE49-F238E27FC236}">
                <a16:creationId xmlns:a16="http://schemas.microsoft.com/office/drawing/2014/main" id="{B94BCC33-304D-4D66-9FB1-4E80EA19F208}"/>
              </a:ext>
            </a:extLst>
          </p:cNvPr>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	#nursingassociates </a:t>
            </a:r>
          </a:p>
        </p:txBody>
      </p:sp>
    </p:spTree>
    <p:extLst>
      <p:ext uri="{BB962C8B-B14F-4D97-AF65-F5344CB8AC3E}">
        <p14:creationId xmlns:p14="http://schemas.microsoft.com/office/powerpoint/2010/main" val="368891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92706" y="1954213"/>
            <a:ext cx="4466897" cy="3720662"/>
          </a:xfrm>
        </p:spPr>
        <p:txBody>
          <a:bodyPr/>
          <a:lstStyle/>
          <a:p>
            <a:pPr marL="342900" lvl="1" indent="-342900">
              <a:buFont typeface="Arial"/>
              <a:buChar char="•"/>
            </a:pPr>
            <a:r>
              <a:rPr lang="en-GB" dirty="0"/>
              <a:t>Identifying and escalating patients with deteriorating health</a:t>
            </a:r>
          </a:p>
          <a:p>
            <a:pPr marL="342900" lvl="1" indent="-342900">
              <a:buFont typeface="Arial"/>
              <a:buChar char="•"/>
            </a:pPr>
            <a:r>
              <a:rPr lang="en-GB" dirty="0"/>
              <a:t>Displaying leadership qualities</a:t>
            </a:r>
          </a:p>
          <a:p>
            <a:pPr marL="342900" lvl="1" indent="-342900">
              <a:buFont typeface="Arial"/>
              <a:buChar char="•"/>
            </a:pPr>
            <a:r>
              <a:rPr lang="en-GB" dirty="0"/>
              <a:t>Exchanging skills, knowledge and good practice across settings</a:t>
            </a:r>
          </a:p>
          <a:p>
            <a:pPr marL="0" indent="0">
              <a:buNone/>
            </a:pPr>
            <a:endParaRPr lang="en-GB" dirty="0"/>
          </a:p>
          <a:p>
            <a:endParaRPr lang="en-GB" dirty="0"/>
          </a:p>
        </p:txBody>
      </p:sp>
      <p:pic>
        <p:nvPicPr>
          <p:cNvPr id="11" name="Picture Placeholder 10">
            <a:extLst>
              <a:ext uri="{FF2B5EF4-FFF2-40B4-BE49-F238E27FC236}">
                <a16:creationId xmlns:a16="http://schemas.microsoft.com/office/drawing/2014/main" id="{5CDB42E8-6724-41F9-9AF8-B35136641158}"/>
              </a:ext>
            </a:extLst>
          </p:cNvPr>
          <p:cNvPicPr>
            <a:picLocks noGrp="1" noChangeAspect="1"/>
          </p:cNvPicPr>
          <p:nvPr>
            <p:ph type="pic" sz="quarter" idx="14"/>
          </p:nvPr>
        </p:nvPicPr>
        <p:blipFill rotWithShape="1">
          <a:blip r:embed="rId3"/>
          <a:srcRect l="8463" t="7552" r="41458" b="17627"/>
          <a:stretch/>
        </p:blipFill>
        <p:spPr>
          <a:xfrm>
            <a:off x="563656" y="1954213"/>
            <a:ext cx="3493994" cy="3471493"/>
          </a:xfrm>
        </p:spPr>
      </p:pic>
      <p:sp>
        <p:nvSpPr>
          <p:cNvPr id="4" name="Title 3"/>
          <p:cNvSpPr>
            <a:spLocks noGrp="1"/>
          </p:cNvSpPr>
          <p:nvPr>
            <p:ph type="ctrTitle"/>
          </p:nvPr>
        </p:nvSpPr>
        <p:spPr>
          <a:xfrm>
            <a:off x="457199" y="1177926"/>
            <a:ext cx="8319247" cy="679449"/>
          </a:xfrm>
        </p:spPr>
        <p:txBody>
          <a:bodyPr/>
          <a:lstStyle/>
          <a:p>
            <a:r>
              <a:rPr lang="en-GB" sz="3200" dirty="0"/>
              <a:t>Improve service delivery and patient care</a:t>
            </a:r>
          </a:p>
        </p:txBody>
      </p:sp>
      <p:sp>
        <p:nvSpPr>
          <p:cNvPr id="5" name="Footer Placeholder 16">
            <a:extLst>
              <a:ext uri="{FF2B5EF4-FFF2-40B4-BE49-F238E27FC236}">
                <a16:creationId xmlns:a16="http://schemas.microsoft.com/office/drawing/2014/main" id="{B94BCC33-304D-4D66-9FB1-4E80EA19F208}"/>
              </a:ext>
            </a:extLst>
          </p:cNvPr>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	#nursingassociates </a:t>
            </a:r>
          </a:p>
        </p:txBody>
      </p:sp>
    </p:spTree>
    <p:extLst>
      <p:ext uri="{BB962C8B-B14F-4D97-AF65-F5344CB8AC3E}">
        <p14:creationId xmlns:p14="http://schemas.microsoft.com/office/powerpoint/2010/main" val="39082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1857375"/>
            <a:ext cx="4686300" cy="3639574"/>
          </a:xfrm>
        </p:spPr>
        <p:txBody>
          <a:bodyPr/>
          <a:lstStyle/>
          <a:p>
            <a:pPr marL="0" indent="0">
              <a:buNone/>
            </a:pPr>
            <a:r>
              <a:rPr lang="en-GB" sz="2200" i="1" dirty="0"/>
              <a:t>“Nursing associates are working in new ways, they are more engaged not just in the patient’s care, but also in the running of the ward and the supervision of some student nurses. What you find is that all staff on the ward start learning together and talking in a more proactive way about patient pathways and diseases...” </a:t>
            </a:r>
            <a:r>
              <a:rPr lang="en-GB" sz="2200" dirty="0"/>
              <a:t>Ward manager </a:t>
            </a:r>
          </a:p>
        </p:txBody>
      </p:sp>
      <p:sp>
        <p:nvSpPr>
          <p:cNvPr id="5" name="Title 4"/>
          <p:cNvSpPr>
            <a:spLocks noGrp="1"/>
          </p:cNvSpPr>
          <p:nvPr>
            <p:ph type="ctrTitle"/>
          </p:nvPr>
        </p:nvSpPr>
        <p:spPr/>
        <p:txBody>
          <a:bodyPr/>
          <a:lstStyle/>
          <a:p>
            <a:r>
              <a:rPr lang="en-GB" dirty="0"/>
              <a:t>Why employ a nursing associate?</a:t>
            </a:r>
          </a:p>
        </p:txBody>
      </p:sp>
      <p:pic>
        <p:nvPicPr>
          <p:cNvPr id="1026" name="Picture 2">
            <a:extLst>
              <a:ext uri="{FF2B5EF4-FFF2-40B4-BE49-F238E27FC236}">
                <a16:creationId xmlns:a16="http://schemas.microsoft.com/office/drawing/2014/main" id="{809AB14A-DDF0-4F84-BD7A-601C42F4A000}"/>
              </a:ext>
            </a:extLst>
          </p:cNvPr>
          <p:cNvPicPr>
            <a:picLocks noGrp="1" noChangeAspect="1" noChangeArrowheads="1"/>
          </p:cNvPicPr>
          <p:nvPr>
            <p:ph type="pic" sz="quarter" idx="14"/>
          </p:nvPr>
        </p:nvPicPr>
        <p:blipFill rotWithShape="1">
          <a:blip r:embed="rId2"/>
          <a:srcRect l="27221" r="15900"/>
          <a:stretch/>
        </p:blipFill>
        <p:spPr bwMode="auto">
          <a:xfrm>
            <a:off x="5400675" y="1908796"/>
            <a:ext cx="3461455" cy="404703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6">
            <a:extLst>
              <a:ext uri="{FF2B5EF4-FFF2-40B4-BE49-F238E27FC236}">
                <a16:creationId xmlns:a16="http://schemas.microsoft.com/office/drawing/2014/main" id="{8460EAA9-3112-4C53-85A2-F6727F48CDC7}"/>
              </a:ext>
            </a:extLst>
          </p:cNvPr>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	#nursingassociates </a:t>
            </a:r>
          </a:p>
        </p:txBody>
      </p:sp>
      <p:sp>
        <p:nvSpPr>
          <p:cNvPr id="7" name="Footer Placeholder 16">
            <a:extLst>
              <a:ext uri="{FF2B5EF4-FFF2-40B4-BE49-F238E27FC236}">
                <a16:creationId xmlns:a16="http://schemas.microsoft.com/office/drawing/2014/main" id="{46663771-9C89-4344-8AF5-1FA1A043EBB1}"/>
              </a:ext>
            </a:extLst>
          </p:cNvPr>
          <p:cNvSpPr txBox="1">
            <a:spLocks/>
          </p:cNvSpPr>
          <p:nvPr/>
        </p:nvSpPr>
        <p:spPr>
          <a:xfrm>
            <a:off x="457199" y="5676249"/>
            <a:ext cx="45691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a:t>Source: Introduction of nursing associates – year 2 evaluation report, Traverse, October 2019 </a:t>
            </a:r>
          </a:p>
        </p:txBody>
      </p:sp>
    </p:spTree>
    <p:extLst>
      <p:ext uri="{BB962C8B-B14F-4D97-AF65-F5344CB8AC3E}">
        <p14:creationId xmlns:p14="http://schemas.microsoft.com/office/powerpoint/2010/main" val="3788947971"/>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835680B8AEEB48B5F7BBECA7F5DFF5" ma:contentTypeVersion="9" ma:contentTypeDescription="Create a new document." ma:contentTypeScope="" ma:versionID="454783c4d18e2dbd4b75428475aa0b5f">
  <xsd:schema xmlns:xsd="http://www.w3.org/2001/XMLSchema" xmlns:xs="http://www.w3.org/2001/XMLSchema" xmlns:p="http://schemas.microsoft.com/office/2006/metadata/properties" xmlns:ns3="015fe67b-e6f0-4934-8666-7904c601cf8f" xmlns:ns4="9e5de69a-7351-4580-841a-52105d4f4d99" targetNamespace="http://schemas.microsoft.com/office/2006/metadata/properties" ma:root="true" ma:fieldsID="c3a5990670fcbdc089b86062bc666a58" ns3:_="" ns4:_="">
    <xsd:import namespace="015fe67b-e6f0-4934-8666-7904c601cf8f"/>
    <xsd:import namespace="9e5de69a-7351-4580-841a-52105d4f4d9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fe67b-e6f0-4934-8666-7904c601cf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5de69a-7351-4580-841a-52105d4f4d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00995-6F50-41CC-8BFC-A7AF8A0357E8}">
  <ds:schemaRefs>
    <ds:schemaRef ds:uri="http://schemas.microsoft.com/sharepoint/v3/contenttype/forms"/>
  </ds:schemaRefs>
</ds:datastoreItem>
</file>

<file path=customXml/itemProps2.xml><?xml version="1.0" encoding="utf-8"?>
<ds:datastoreItem xmlns:ds="http://schemas.openxmlformats.org/officeDocument/2006/customXml" ds:itemID="{9E5B4B12-680F-433B-9297-C096A1468615}">
  <ds:schemaRefs>
    <ds:schemaRef ds:uri="http://purl.org/dc/terms/"/>
    <ds:schemaRef ds:uri="http://schemas.openxmlformats.org/package/2006/metadata/core-properties"/>
    <ds:schemaRef ds:uri="9e5de69a-7351-4580-841a-52105d4f4d99"/>
    <ds:schemaRef ds:uri="http://schemas.microsoft.com/office/2006/documentManagement/types"/>
    <ds:schemaRef ds:uri="http://schemas.microsoft.com/office/infopath/2007/PartnerControls"/>
    <ds:schemaRef ds:uri="http://purl.org/dc/elements/1.1/"/>
    <ds:schemaRef ds:uri="http://schemas.microsoft.com/office/2006/metadata/properties"/>
    <ds:schemaRef ds:uri="015fe67b-e6f0-4934-8666-7904c601cf8f"/>
    <ds:schemaRef ds:uri="http://www.w3.org/XML/1998/namespace"/>
    <ds:schemaRef ds:uri="http://purl.org/dc/dcmitype/"/>
  </ds:schemaRefs>
</ds:datastoreItem>
</file>

<file path=customXml/itemProps3.xml><?xml version="1.0" encoding="utf-8"?>
<ds:datastoreItem xmlns:ds="http://schemas.openxmlformats.org/officeDocument/2006/customXml" ds:itemID="{BBBCDE37-50F6-4416-8348-01952F10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fe67b-e6f0-4934-8666-7904c601cf8f"/>
    <ds:schemaRef ds:uri="9e5de69a-7351-4580-841a-52105d4f4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TEMPLATE+-+Master+slide+deck+v2 (1)</Template>
  <TotalTime>610</TotalTime>
  <Words>223</Words>
  <Application>Microsoft Office PowerPoint</Application>
  <PresentationFormat>On-screen Show (4:3)</PresentationFormat>
  <Paragraphs>36</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HEE PPT - Master slide deck_1 (1)</vt:lpstr>
      <vt:lpstr>PowerPoint Presentation</vt:lpstr>
      <vt:lpstr>What is a nursing associate?</vt:lpstr>
      <vt:lpstr>PowerPoint Presentation</vt:lpstr>
      <vt:lpstr>Why employ a nursing associate?</vt:lpstr>
      <vt:lpstr>Improve service delivery and patient care</vt:lpstr>
      <vt:lpstr>Improve service delivery and patient care</vt:lpstr>
      <vt:lpstr>Why employ a nursing associate?</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Ann Pottinger</dc:creator>
  <cp:lastModifiedBy>Julie Ann Pottinger</cp:lastModifiedBy>
  <cp:revision>10</cp:revision>
  <cp:lastPrinted>2020-01-10T09:54:00Z</cp:lastPrinted>
  <dcterms:created xsi:type="dcterms:W3CDTF">2019-11-29T15:14:28Z</dcterms:created>
  <dcterms:modified xsi:type="dcterms:W3CDTF">2020-01-10T10:14:00Z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0x010100D4835680B8AEEB48B5F7BBECA7F5DFF5</vt:lpwstr>
  </property>
</Properties>
</file>