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76" r:id="rId2"/>
    <p:sldId id="459" r:id="rId3"/>
    <p:sldId id="321" r:id="rId4"/>
    <p:sldId id="323" r:id="rId5"/>
    <p:sldId id="287" r:id="rId6"/>
    <p:sldId id="357" r:id="rId7"/>
    <p:sldId id="465" r:id="rId8"/>
    <p:sldId id="468" r:id="rId9"/>
    <p:sldId id="362" r:id="rId10"/>
    <p:sldId id="360" r:id="rId11"/>
    <p:sldId id="481" r:id="rId12"/>
    <p:sldId id="503" r:id="rId13"/>
    <p:sldId id="487" r:id="rId14"/>
    <p:sldId id="277" r:id="rId15"/>
    <p:sldId id="489" r:id="rId16"/>
    <p:sldId id="484" r:id="rId17"/>
    <p:sldId id="500" r:id="rId18"/>
    <p:sldId id="414" r:id="rId19"/>
    <p:sldId id="348" r:id="rId20"/>
    <p:sldId id="269" r:id="rId21"/>
    <p:sldId id="502" r:id="rId22"/>
    <p:sldId id="504" r:id="rId23"/>
    <p:sldId id="283" r:id="rId24"/>
    <p:sldId id="284" r:id="rId25"/>
    <p:sldId id="501" r:id="rId2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0394B-3AD6-40D4-AE0D-E0F9A1D12F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DA0222-B68A-43F7-B2E1-03B5C68499A6}">
      <dgm:prSet/>
      <dgm:spPr/>
      <dgm:t>
        <a:bodyPr/>
        <a:lstStyle/>
        <a:p>
          <a:r>
            <a:rPr lang="en-GB"/>
            <a:t>-   Attention and Multi-Tasking </a:t>
          </a:r>
          <a:endParaRPr lang="en-US"/>
        </a:p>
      </dgm:t>
    </dgm:pt>
    <dgm:pt modelId="{6660178C-98C0-413C-BF10-B1DC440D3F5D}" type="parTrans" cxnId="{73A416AF-1F48-4A03-BB26-B482EB6125A2}">
      <dgm:prSet/>
      <dgm:spPr/>
      <dgm:t>
        <a:bodyPr/>
        <a:lstStyle/>
        <a:p>
          <a:endParaRPr lang="en-US"/>
        </a:p>
      </dgm:t>
    </dgm:pt>
    <dgm:pt modelId="{2E889DCA-70A3-43B5-ABEC-E1BE78C29010}" type="sibTrans" cxnId="{73A416AF-1F48-4A03-BB26-B482EB6125A2}">
      <dgm:prSet/>
      <dgm:spPr/>
      <dgm:t>
        <a:bodyPr/>
        <a:lstStyle/>
        <a:p>
          <a:endParaRPr lang="en-US"/>
        </a:p>
      </dgm:t>
    </dgm:pt>
    <dgm:pt modelId="{086743DD-C27D-4512-9A0C-00E85FB30A23}">
      <dgm:prSet/>
      <dgm:spPr/>
      <dgm:t>
        <a:bodyPr/>
        <a:lstStyle/>
        <a:p>
          <a:r>
            <a:rPr lang="en-GB"/>
            <a:t>Mindfulness Practices</a:t>
          </a:r>
          <a:endParaRPr lang="en-US"/>
        </a:p>
      </dgm:t>
    </dgm:pt>
    <dgm:pt modelId="{FC2721A6-8A97-44D2-804F-B0A8BD4A6CE8}" type="parTrans" cxnId="{0B02FB00-7612-4529-B39E-B24BB1B4A5B0}">
      <dgm:prSet/>
      <dgm:spPr/>
      <dgm:t>
        <a:bodyPr/>
        <a:lstStyle/>
        <a:p>
          <a:endParaRPr lang="en-US"/>
        </a:p>
      </dgm:t>
    </dgm:pt>
    <dgm:pt modelId="{72B59729-8E80-4948-8EFE-C75A221EEA0E}" type="sibTrans" cxnId="{0B02FB00-7612-4529-B39E-B24BB1B4A5B0}">
      <dgm:prSet/>
      <dgm:spPr/>
      <dgm:t>
        <a:bodyPr/>
        <a:lstStyle/>
        <a:p>
          <a:endParaRPr lang="en-US"/>
        </a:p>
      </dgm:t>
    </dgm:pt>
    <dgm:pt modelId="{5BADB67F-793A-42FA-B374-8590A628E688}">
      <dgm:prSet/>
      <dgm:spPr/>
      <dgm:t>
        <a:bodyPr/>
        <a:lstStyle/>
        <a:p>
          <a:r>
            <a:rPr lang="en-GB"/>
            <a:t>Signposting</a:t>
          </a:r>
          <a:endParaRPr lang="en-US"/>
        </a:p>
      </dgm:t>
    </dgm:pt>
    <dgm:pt modelId="{C505F218-2CBA-4F75-B622-1683485ACBEE}" type="parTrans" cxnId="{24A5DA20-E8C9-4C1E-8A26-96441A8EF6BF}">
      <dgm:prSet/>
      <dgm:spPr/>
      <dgm:t>
        <a:bodyPr/>
        <a:lstStyle/>
        <a:p>
          <a:endParaRPr lang="en-US"/>
        </a:p>
      </dgm:t>
    </dgm:pt>
    <dgm:pt modelId="{CF8F846E-9384-4D4A-B7CE-354F6CBD493C}" type="sibTrans" cxnId="{24A5DA20-E8C9-4C1E-8A26-96441A8EF6BF}">
      <dgm:prSet/>
      <dgm:spPr/>
      <dgm:t>
        <a:bodyPr/>
        <a:lstStyle/>
        <a:p>
          <a:endParaRPr lang="en-US"/>
        </a:p>
      </dgm:t>
    </dgm:pt>
    <dgm:pt modelId="{1B3EDF53-0264-4E3A-B3DA-D5F67DB79333}" type="pres">
      <dgm:prSet presAssocID="{0380394B-3AD6-40D4-AE0D-E0F9A1D12F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BDACA7-D5AB-40BC-8F04-F09557A1B7D0}" type="pres">
      <dgm:prSet presAssocID="{12DA0222-B68A-43F7-B2E1-03B5C68499A6}" presName="hierRoot1" presStyleCnt="0"/>
      <dgm:spPr/>
    </dgm:pt>
    <dgm:pt modelId="{EE40CD4D-14E9-4D0F-9566-31D05397E019}" type="pres">
      <dgm:prSet presAssocID="{12DA0222-B68A-43F7-B2E1-03B5C68499A6}" presName="composite" presStyleCnt="0"/>
      <dgm:spPr/>
    </dgm:pt>
    <dgm:pt modelId="{246862DA-BEA2-4F7F-8530-5803B7137F0E}" type="pres">
      <dgm:prSet presAssocID="{12DA0222-B68A-43F7-B2E1-03B5C68499A6}" presName="background" presStyleLbl="node0" presStyleIdx="0" presStyleCnt="3"/>
      <dgm:spPr/>
    </dgm:pt>
    <dgm:pt modelId="{CBFAAF2F-152D-43FB-BBD4-62918850DDF6}" type="pres">
      <dgm:prSet presAssocID="{12DA0222-B68A-43F7-B2E1-03B5C68499A6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A2186-5DF3-4E48-9C36-783A3C9FEE12}" type="pres">
      <dgm:prSet presAssocID="{12DA0222-B68A-43F7-B2E1-03B5C68499A6}" presName="hierChild2" presStyleCnt="0"/>
      <dgm:spPr/>
    </dgm:pt>
    <dgm:pt modelId="{36DB40FF-B4F8-45CC-ABB9-64F1683E3073}" type="pres">
      <dgm:prSet presAssocID="{086743DD-C27D-4512-9A0C-00E85FB30A23}" presName="hierRoot1" presStyleCnt="0"/>
      <dgm:spPr/>
    </dgm:pt>
    <dgm:pt modelId="{B114CF07-7DEB-4266-8785-868AC7D6FF26}" type="pres">
      <dgm:prSet presAssocID="{086743DD-C27D-4512-9A0C-00E85FB30A23}" presName="composite" presStyleCnt="0"/>
      <dgm:spPr/>
    </dgm:pt>
    <dgm:pt modelId="{B072DAF5-7B2C-4F57-88D3-324FBED64C1F}" type="pres">
      <dgm:prSet presAssocID="{086743DD-C27D-4512-9A0C-00E85FB30A23}" presName="background" presStyleLbl="node0" presStyleIdx="1" presStyleCnt="3"/>
      <dgm:spPr/>
    </dgm:pt>
    <dgm:pt modelId="{F1FC582A-876F-4021-A007-D75B0859FA96}" type="pres">
      <dgm:prSet presAssocID="{086743DD-C27D-4512-9A0C-00E85FB30A23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14E118-263C-4368-A144-F5E85559F06B}" type="pres">
      <dgm:prSet presAssocID="{086743DD-C27D-4512-9A0C-00E85FB30A23}" presName="hierChild2" presStyleCnt="0"/>
      <dgm:spPr/>
    </dgm:pt>
    <dgm:pt modelId="{4BB990EE-9DB9-4AC9-8E98-346DB56B725A}" type="pres">
      <dgm:prSet presAssocID="{5BADB67F-793A-42FA-B374-8590A628E688}" presName="hierRoot1" presStyleCnt="0"/>
      <dgm:spPr/>
    </dgm:pt>
    <dgm:pt modelId="{DEB78871-55A7-45E4-9DC9-689EB72F4290}" type="pres">
      <dgm:prSet presAssocID="{5BADB67F-793A-42FA-B374-8590A628E688}" presName="composite" presStyleCnt="0"/>
      <dgm:spPr/>
    </dgm:pt>
    <dgm:pt modelId="{540F82FE-253E-4214-9697-FA07BD28D5EA}" type="pres">
      <dgm:prSet presAssocID="{5BADB67F-793A-42FA-B374-8590A628E688}" presName="background" presStyleLbl="node0" presStyleIdx="2" presStyleCnt="3"/>
      <dgm:spPr/>
    </dgm:pt>
    <dgm:pt modelId="{FC7951BC-590E-4932-894F-D6CA6B5CACDE}" type="pres">
      <dgm:prSet presAssocID="{5BADB67F-793A-42FA-B374-8590A628E688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53CA4F-1581-4F23-96BB-6A2D01A9185F}" type="pres">
      <dgm:prSet presAssocID="{5BADB67F-793A-42FA-B374-8590A628E688}" presName="hierChild2" presStyleCnt="0"/>
      <dgm:spPr/>
    </dgm:pt>
  </dgm:ptLst>
  <dgm:cxnLst>
    <dgm:cxn modelId="{24A5DA20-E8C9-4C1E-8A26-96441A8EF6BF}" srcId="{0380394B-3AD6-40D4-AE0D-E0F9A1D12F49}" destId="{5BADB67F-793A-42FA-B374-8590A628E688}" srcOrd="2" destOrd="0" parTransId="{C505F218-2CBA-4F75-B622-1683485ACBEE}" sibTransId="{CF8F846E-9384-4D4A-B7CE-354F6CBD493C}"/>
    <dgm:cxn modelId="{DDC57CD0-7C4B-40CB-86B7-DEBBA0DC32F7}" type="presOf" srcId="{0380394B-3AD6-40D4-AE0D-E0F9A1D12F49}" destId="{1B3EDF53-0264-4E3A-B3DA-D5F67DB79333}" srcOrd="0" destOrd="0" presId="urn:microsoft.com/office/officeart/2005/8/layout/hierarchy1"/>
    <dgm:cxn modelId="{74216DD1-80D2-4121-99C2-637D9667EAD6}" type="presOf" srcId="{086743DD-C27D-4512-9A0C-00E85FB30A23}" destId="{F1FC582A-876F-4021-A007-D75B0859FA96}" srcOrd="0" destOrd="0" presId="urn:microsoft.com/office/officeart/2005/8/layout/hierarchy1"/>
    <dgm:cxn modelId="{E7682793-4089-4376-B591-6BA2102C6946}" type="presOf" srcId="{5BADB67F-793A-42FA-B374-8590A628E688}" destId="{FC7951BC-590E-4932-894F-D6CA6B5CACDE}" srcOrd="0" destOrd="0" presId="urn:microsoft.com/office/officeart/2005/8/layout/hierarchy1"/>
    <dgm:cxn modelId="{CDBCA776-0544-471F-9DCD-FE35E9D91BCB}" type="presOf" srcId="{12DA0222-B68A-43F7-B2E1-03B5C68499A6}" destId="{CBFAAF2F-152D-43FB-BBD4-62918850DDF6}" srcOrd="0" destOrd="0" presId="urn:microsoft.com/office/officeart/2005/8/layout/hierarchy1"/>
    <dgm:cxn modelId="{0B02FB00-7612-4529-B39E-B24BB1B4A5B0}" srcId="{0380394B-3AD6-40D4-AE0D-E0F9A1D12F49}" destId="{086743DD-C27D-4512-9A0C-00E85FB30A23}" srcOrd="1" destOrd="0" parTransId="{FC2721A6-8A97-44D2-804F-B0A8BD4A6CE8}" sibTransId="{72B59729-8E80-4948-8EFE-C75A221EEA0E}"/>
    <dgm:cxn modelId="{73A416AF-1F48-4A03-BB26-B482EB6125A2}" srcId="{0380394B-3AD6-40D4-AE0D-E0F9A1D12F49}" destId="{12DA0222-B68A-43F7-B2E1-03B5C68499A6}" srcOrd="0" destOrd="0" parTransId="{6660178C-98C0-413C-BF10-B1DC440D3F5D}" sibTransId="{2E889DCA-70A3-43B5-ABEC-E1BE78C29010}"/>
    <dgm:cxn modelId="{3FD7C08D-DCB3-496D-990B-E2614F109701}" type="presParOf" srcId="{1B3EDF53-0264-4E3A-B3DA-D5F67DB79333}" destId="{F7BDACA7-D5AB-40BC-8F04-F09557A1B7D0}" srcOrd="0" destOrd="0" presId="urn:microsoft.com/office/officeart/2005/8/layout/hierarchy1"/>
    <dgm:cxn modelId="{812C9CFA-3B19-4E6F-ABB0-365EBBFD3732}" type="presParOf" srcId="{F7BDACA7-D5AB-40BC-8F04-F09557A1B7D0}" destId="{EE40CD4D-14E9-4D0F-9566-31D05397E019}" srcOrd="0" destOrd="0" presId="urn:microsoft.com/office/officeart/2005/8/layout/hierarchy1"/>
    <dgm:cxn modelId="{987D3607-3260-4000-8A9C-52DDFE2983AE}" type="presParOf" srcId="{EE40CD4D-14E9-4D0F-9566-31D05397E019}" destId="{246862DA-BEA2-4F7F-8530-5803B7137F0E}" srcOrd="0" destOrd="0" presId="urn:microsoft.com/office/officeart/2005/8/layout/hierarchy1"/>
    <dgm:cxn modelId="{34ABECC9-9B85-4FA0-BDE9-461188946CD0}" type="presParOf" srcId="{EE40CD4D-14E9-4D0F-9566-31D05397E019}" destId="{CBFAAF2F-152D-43FB-BBD4-62918850DDF6}" srcOrd="1" destOrd="0" presId="urn:microsoft.com/office/officeart/2005/8/layout/hierarchy1"/>
    <dgm:cxn modelId="{0DCE99ED-FDD7-4BAF-AD08-5D00B444E729}" type="presParOf" srcId="{F7BDACA7-D5AB-40BC-8F04-F09557A1B7D0}" destId="{1AFA2186-5DF3-4E48-9C36-783A3C9FEE12}" srcOrd="1" destOrd="0" presId="urn:microsoft.com/office/officeart/2005/8/layout/hierarchy1"/>
    <dgm:cxn modelId="{61DDBBB0-41D2-40AB-BD2A-1FEC03D2A339}" type="presParOf" srcId="{1B3EDF53-0264-4E3A-B3DA-D5F67DB79333}" destId="{36DB40FF-B4F8-45CC-ABB9-64F1683E3073}" srcOrd="1" destOrd="0" presId="urn:microsoft.com/office/officeart/2005/8/layout/hierarchy1"/>
    <dgm:cxn modelId="{C50841CA-5BF9-4400-BC78-C583DF4C27FC}" type="presParOf" srcId="{36DB40FF-B4F8-45CC-ABB9-64F1683E3073}" destId="{B114CF07-7DEB-4266-8785-868AC7D6FF26}" srcOrd="0" destOrd="0" presId="urn:microsoft.com/office/officeart/2005/8/layout/hierarchy1"/>
    <dgm:cxn modelId="{FA8B74F9-0AEF-45CE-AA23-820543EECFBB}" type="presParOf" srcId="{B114CF07-7DEB-4266-8785-868AC7D6FF26}" destId="{B072DAF5-7B2C-4F57-88D3-324FBED64C1F}" srcOrd="0" destOrd="0" presId="urn:microsoft.com/office/officeart/2005/8/layout/hierarchy1"/>
    <dgm:cxn modelId="{13661E23-21FF-4F98-BF47-7753BEF76630}" type="presParOf" srcId="{B114CF07-7DEB-4266-8785-868AC7D6FF26}" destId="{F1FC582A-876F-4021-A007-D75B0859FA96}" srcOrd="1" destOrd="0" presId="urn:microsoft.com/office/officeart/2005/8/layout/hierarchy1"/>
    <dgm:cxn modelId="{38EE2A13-24DD-475D-A08C-C9A69F713B00}" type="presParOf" srcId="{36DB40FF-B4F8-45CC-ABB9-64F1683E3073}" destId="{3314E118-263C-4368-A144-F5E85559F06B}" srcOrd="1" destOrd="0" presId="urn:microsoft.com/office/officeart/2005/8/layout/hierarchy1"/>
    <dgm:cxn modelId="{C6B3FD7E-366C-462D-B6D7-BE8ECE8F97DC}" type="presParOf" srcId="{1B3EDF53-0264-4E3A-B3DA-D5F67DB79333}" destId="{4BB990EE-9DB9-4AC9-8E98-346DB56B725A}" srcOrd="2" destOrd="0" presId="urn:microsoft.com/office/officeart/2005/8/layout/hierarchy1"/>
    <dgm:cxn modelId="{FAD53888-8792-4188-93A4-0705797ED41D}" type="presParOf" srcId="{4BB990EE-9DB9-4AC9-8E98-346DB56B725A}" destId="{DEB78871-55A7-45E4-9DC9-689EB72F4290}" srcOrd="0" destOrd="0" presId="urn:microsoft.com/office/officeart/2005/8/layout/hierarchy1"/>
    <dgm:cxn modelId="{DFA0500F-5097-4E05-B329-66BCBFD6A116}" type="presParOf" srcId="{DEB78871-55A7-45E4-9DC9-689EB72F4290}" destId="{540F82FE-253E-4214-9697-FA07BD28D5EA}" srcOrd="0" destOrd="0" presId="urn:microsoft.com/office/officeart/2005/8/layout/hierarchy1"/>
    <dgm:cxn modelId="{43A22C05-16B1-44A2-89FE-E5B33C52FB23}" type="presParOf" srcId="{DEB78871-55A7-45E4-9DC9-689EB72F4290}" destId="{FC7951BC-590E-4932-894F-D6CA6B5CACDE}" srcOrd="1" destOrd="0" presId="urn:microsoft.com/office/officeart/2005/8/layout/hierarchy1"/>
    <dgm:cxn modelId="{966517D7-2DD1-4515-98AB-1180DFC105B8}" type="presParOf" srcId="{4BB990EE-9DB9-4AC9-8E98-346DB56B725A}" destId="{0753CA4F-1581-4F23-96BB-6A2D01A91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862DA-BEA2-4F7F-8530-5803B7137F0E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AAF2F-152D-43FB-BBD4-62918850DDF6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/>
            <a:t>-   Attention and Multi-Tasking </a:t>
          </a:r>
          <a:endParaRPr lang="en-US" sz="3600" kern="1200"/>
        </a:p>
      </dsp:txBody>
      <dsp:txXfrm>
        <a:off x="397472" y="947936"/>
        <a:ext cx="2950338" cy="1831860"/>
      </dsp:txXfrm>
    </dsp:sp>
    <dsp:sp modelId="{B072DAF5-7B2C-4F57-88D3-324FBED64C1F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C582A-876F-4021-A007-D75B0859FA96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/>
            <a:t>Mindfulness Practices</a:t>
          </a:r>
          <a:endParaRPr lang="en-US" sz="3600" kern="1200"/>
        </a:p>
      </dsp:txBody>
      <dsp:txXfrm>
        <a:off x="4142755" y="947936"/>
        <a:ext cx="2950338" cy="1831860"/>
      </dsp:txXfrm>
    </dsp:sp>
    <dsp:sp modelId="{540F82FE-253E-4214-9697-FA07BD28D5EA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951BC-590E-4932-894F-D6CA6B5CACDE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/>
            <a:t>Signposting</a:t>
          </a:r>
          <a:endParaRPr lang="en-US" sz="3600" kern="1200"/>
        </a:p>
      </dsp:txBody>
      <dsp:txXfrm>
        <a:off x="7888039" y="947936"/>
        <a:ext cx="2950338" cy="183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82611-1376-401D-A697-1751F9B6ECEF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676FD-350E-42EF-89D8-C685D3DB6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tention_economy#CITEREFSimon197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theory and practices of applying mindfulness for clients who hear voices applicable to clients with history of trauma, clients with emotionally unstable personality traits, clients in forensic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FBDD2-775C-4E27-B313-7C93E85DC4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3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14B477-0183-4AD8-8121-C4C6372D35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2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Torch and stream of thoughts – monkey mind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FBDD2-775C-4E27-B313-7C93E85DC4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5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attention highly sought after. Facebook, Twitter, Insta, Snapchat.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[I]n an information-rich world, the wealth of information means a dearth of something else: a scarcity of whatever it is that information consumes. What information consumes is rather obvious: it consumes the attention of its recipients. Hence a wealth of information creates a poverty of attention and a need to allocate that attention efficiently among the overabundance of information sources that might consume it. (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Simon 1971</a:t>
            </a:r>
            <a:r>
              <a:rPr lang="en-GB" dirty="0"/>
              <a:t> A scarce resource. What will we invest our attention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FBDD2-775C-4E27-B313-7C93E85DC4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1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clearly guided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893D2-F549-4965-AF09-BCABD79CFDC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9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4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700D3-94ED-4740-B600-6204125C224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5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gp/product/074995308X/ref=as_li_ss_tl?ie=UTF8&amp;tag=mbre-21&amp;linkCode=as2&amp;camp=1634&amp;creative=19450&amp;creativeASIN=074995308X" TargetMode="External"/><Relationship Id="rId2" Type="http://schemas.openxmlformats.org/officeDocument/2006/relationships/hyperlink" Target="http://www.bemindful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xfordmindfulness.org/" TargetMode="External"/><Relationship Id="rId4" Type="http://schemas.openxmlformats.org/officeDocument/2006/relationships/hyperlink" Target="http://www.bangor.ac.uk/mindfulnes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F51C-71BB-4AC1-A2F9-D5929561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502" y="647701"/>
            <a:ext cx="6513798" cy="456197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53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br>
              <a:rPr lang="en-GB" sz="53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GB" sz="4000" dirty="0">
                <a:solidFill>
                  <a:srgbClr val="FFFFFF"/>
                </a:solidFill>
                <a:latin typeface="Arial Black" panose="020B0A04020102020204" pitchFamily="34" charset="0"/>
              </a:rPr>
              <a:t>Mindfulness Workshop-</a:t>
            </a:r>
            <a:br>
              <a:rPr lang="en-GB" sz="4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GB" sz="4000" dirty="0">
                <a:solidFill>
                  <a:srgbClr val="FFFFFF"/>
                </a:solidFill>
                <a:latin typeface="Arial Black" panose="020B0A04020102020204" pitchFamily="34" charset="0"/>
              </a:rPr>
              <a:t>Caring for Self and Others</a:t>
            </a:r>
            <a:r>
              <a:rPr lang="en-GB" sz="5300" dirty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en-GB" sz="53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GB" sz="5300" dirty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en-GB" sz="53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en-GB" sz="36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GB" sz="3000" dirty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en-GB" sz="3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GB" sz="3000" dirty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en-GB" sz="3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en-GB" sz="3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6E1DA-FAE6-48D2-8FAC-CED85E68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0502" y="4588329"/>
            <a:ext cx="6513798" cy="1621970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NHS Learners Wellbeing Conference  February 2020</a:t>
            </a:r>
          </a:p>
        </p:txBody>
      </p:sp>
      <p:pic>
        <p:nvPicPr>
          <p:cNvPr id="5" name="Picture 2" descr="C:\Users\andy\Pictures\Copied from web\mindfulness_here_now_present_moment_awareness.jpg">
            <a:extLst>
              <a:ext uri="{FF2B5EF4-FFF2-40B4-BE49-F238E27FC236}">
                <a16:creationId xmlns:a16="http://schemas.microsoft.com/office/drawing/2014/main" id="{2D006055-2170-490E-81E9-C52A9D39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955393" y="2663466"/>
            <a:ext cx="3103558" cy="153626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18623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2C3E57-AB55-4CA3-AFC2-4FC4A60F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A04020102020204" pitchFamily="34" charset="0"/>
              </a:rPr>
              <a:t>Gathering the Scattered Mind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53A92E-2B37-4BD4-8D2B-6133FFF8C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9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E0A7-9BA4-4986-8DE5-BFD366FE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Mindfulness Practice and Reflection</a:t>
            </a:r>
          </a:p>
        </p:txBody>
      </p:sp>
      <p:pic>
        <p:nvPicPr>
          <p:cNvPr id="1026" name="Picture 2" descr="Image result for eating a raisin">
            <a:extLst>
              <a:ext uri="{FF2B5EF4-FFF2-40B4-BE49-F238E27FC236}">
                <a16:creationId xmlns:a16="http://schemas.microsoft.com/office/drawing/2014/main" id="{7D2237A1-14E0-4192-83B9-E23A5B810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5" y="2538663"/>
            <a:ext cx="3657599" cy="30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8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1B6E-0A65-48E2-9B89-EAC671C0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72DAE-55C5-41B2-A5D3-00AA51C1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8000" dirty="0">
                <a:latin typeface="Arial Black" panose="020B0A04020102020204" pitchFamily="34" charset="0"/>
              </a:rPr>
              <a:t>Caring For Self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64853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017CD891-586A-4B6E-A486-5402131D5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 Black" panose="020B0A04020102020204" pitchFamily="34" charset="0"/>
              </a:rPr>
              <a:t>Practising Formally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137431-18A7-4F8A-B89F-8EAB4AAD3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EE94CCE-9E0B-4D7E-9B46-D34BC7972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548281"/>
            <a:ext cx="6578592" cy="36586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>
                <a:solidFill>
                  <a:schemeClr val="bg1"/>
                </a:solidFill>
              </a:rPr>
              <a:t>-</a:t>
            </a:r>
            <a:r>
              <a:rPr lang="en-GB" b="1" dirty="0">
                <a:solidFill>
                  <a:schemeClr val="bg1"/>
                </a:solidFill>
                <a:latin typeface="Arial Black" panose="020B0A04020102020204" pitchFamily="34" charset="0"/>
              </a:rPr>
              <a:t>Body Scan</a:t>
            </a: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rial Black" panose="020B0A04020102020204" pitchFamily="34" charset="0"/>
              </a:rPr>
              <a:t>-Sitting Meditation</a:t>
            </a: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rial Black" panose="020B0A04020102020204" pitchFamily="34" charset="0"/>
              </a:rPr>
              <a:t>-Mindful Movement/Mindful Yoga</a:t>
            </a: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rial Black" panose="020B0A04020102020204" pitchFamily="34" charset="0"/>
              </a:rPr>
              <a:t>-Walking Meditation</a:t>
            </a:r>
          </a:p>
          <a:p>
            <a:pPr>
              <a:buNone/>
            </a:pPr>
            <a:endParaRPr lang="en-GB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026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7716223" y="2548281"/>
            <a:ext cx="3662018" cy="3662018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A04020102020204" pitchFamily="34" charset="0"/>
              </a:rPr>
              <a:t>Practising Informally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Arial Black" panose="020B0A04020102020204" pitchFamily="34" charset="0"/>
              </a:rPr>
              <a:t>Brushing Teeth</a:t>
            </a:r>
          </a:p>
          <a:p>
            <a:r>
              <a:rPr lang="en-GB" b="1" dirty="0">
                <a:latin typeface="Arial Black" panose="020B0A04020102020204" pitchFamily="34" charset="0"/>
              </a:rPr>
              <a:t>Eating</a:t>
            </a:r>
          </a:p>
          <a:p>
            <a:r>
              <a:rPr lang="en-GB" b="1" dirty="0">
                <a:latin typeface="Arial Black" panose="020B0A04020102020204" pitchFamily="34" charset="0"/>
              </a:rPr>
              <a:t>Having a shower</a:t>
            </a:r>
          </a:p>
          <a:p>
            <a:r>
              <a:rPr lang="en-GB" b="1" dirty="0">
                <a:latin typeface="Arial Black" panose="020B0A04020102020204" pitchFamily="34" charset="0"/>
              </a:rPr>
              <a:t>Walking</a:t>
            </a:r>
          </a:p>
          <a:p>
            <a:r>
              <a:rPr lang="en-GB" b="1" dirty="0">
                <a:latin typeface="Arial Black" panose="020B0A04020102020204" pitchFamily="34" charset="0"/>
              </a:rPr>
              <a:t>Doing the dishes</a:t>
            </a:r>
          </a:p>
          <a:p>
            <a:r>
              <a:rPr lang="en-GB" b="1" dirty="0">
                <a:latin typeface="Arial Black" panose="020B0A04020102020204" pitchFamily="34" charset="0"/>
              </a:rPr>
              <a:t>Ironing</a:t>
            </a:r>
          </a:p>
          <a:p>
            <a:r>
              <a:rPr lang="en-GB" b="1" dirty="0">
                <a:latin typeface="Arial Black" panose="020B0A04020102020204" pitchFamily="34" charset="0"/>
              </a:rPr>
              <a:t>Driving</a:t>
            </a:r>
          </a:p>
          <a:p>
            <a:r>
              <a:rPr lang="en-GB" b="1" dirty="0">
                <a:latin typeface="Arial Black" panose="020B0A04020102020204" pitchFamily="34" charset="0"/>
              </a:rPr>
              <a:t>Taking out the rubbish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0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4755" y="3984979"/>
            <a:ext cx="4315097" cy="2333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CE9A-5DDA-4D30-81E1-DD86C113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A04020102020204" pitchFamily="34" charset="0"/>
              </a:rPr>
              <a:t>What Is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0FB35-5860-4C38-9D17-BFD0B94B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>
                <a:latin typeface="Arial Black" panose="020B0A04020102020204" pitchFamily="34" charset="0"/>
              </a:rPr>
              <a:t>Concentration- gathering attention, less fragmented</a:t>
            </a:r>
          </a:p>
          <a:p>
            <a:pPr>
              <a:buFontTx/>
              <a:buChar char="-"/>
            </a:pPr>
            <a:r>
              <a:rPr lang="en-GB" dirty="0">
                <a:latin typeface="Arial Black" panose="020B0A04020102020204" pitchFamily="34" charset="0"/>
              </a:rPr>
              <a:t>Awareness- of thoughts, feelings, body sensations- stepping out of unhelpful thought patterns</a:t>
            </a:r>
          </a:p>
          <a:p>
            <a:pPr>
              <a:buFontTx/>
              <a:buChar char="-"/>
            </a:pPr>
            <a:r>
              <a:rPr lang="en-GB" dirty="0">
                <a:latin typeface="Arial Black" panose="020B0A04020102020204" pitchFamily="34" charset="0"/>
              </a:rPr>
              <a:t>Being In the Moment</a:t>
            </a:r>
          </a:p>
          <a:p>
            <a:pPr>
              <a:buFontTx/>
              <a:buChar char="-"/>
            </a:pPr>
            <a:r>
              <a:rPr lang="en-GB" dirty="0">
                <a:latin typeface="Arial Black" panose="020B0A04020102020204" pitchFamily="34" charset="0"/>
              </a:rPr>
              <a:t>Decentering</a:t>
            </a:r>
          </a:p>
          <a:p>
            <a:pPr>
              <a:buFontTx/>
              <a:buChar char="-"/>
            </a:pPr>
            <a:r>
              <a:rPr lang="en-GB" dirty="0">
                <a:latin typeface="Arial Black" panose="020B0A04020102020204" pitchFamily="34" charset="0"/>
              </a:rPr>
              <a:t>Acceptance and kindly awareness- opposite of resistance and struggle e.g. rumination</a:t>
            </a:r>
          </a:p>
          <a:p>
            <a:pPr>
              <a:buFontTx/>
              <a:buChar char="-"/>
            </a:pPr>
            <a:r>
              <a:rPr lang="en-GB" dirty="0">
                <a:latin typeface="Arial Black" panose="020B0A04020102020204" pitchFamily="34" charset="0"/>
              </a:rPr>
              <a:t>Letting Go/Letting Be</a:t>
            </a:r>
          </a:p>
          <a:p>
            <a:pPr>
              <a:buFontTx/>
              <a:buChar char="-"/>
            </a:pPr>
            <a:r>
              <a:rPr lang="en-GB" dirty="0">
                <a:latin typeface="Arial Black" panose="020B0A04020102020204" pitchFamily="34" charset="0"/>
              </a:rPr>
              <a:t>Body awareness- stepping out of past and future. Body is always in present moment.</a:t>
            </a:r>
          </a:p>
        </p:txBody>
      </p:sp>
    </p:spTree>
    <p:extLst>
      <p:ext uri="{BB962C8B-B14F-4D97-AF65-F5344CB8AC3E}">
        <p14:creationId xmlns:p14="http://schemas.microsoft.com/office/powerpoint/2010/main" val="849664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5B6C-51C0-4EEA-B2A8-479BC9E9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 Black" panose="020B0A04020102020204" pitchFamily="34" charset="0"/>
              </a:rPr>
              <a:t>Wellbeing</a:t>
            </a:r>
            <a:endParaRPr lang="en-GB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D4EC-05DE-4120-B582-28329F4A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6268"/>
            <a:ext cx="8946541" cy="4792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Arial Black" panose="020B0A04020102020204" pitchFamily="34" charset="0"/>
              </a:rPr>
              <a:t>Mindfulness Based Programmes have consistently been found to </a:t>
            </a:r>
          </a:p>
          <a:p>
            <a:pPr>
              <a:buFontTx/>
              <a:buChar char="-"/>
            </a:pPr>
            <a:r>
              <a:rPr lang="en-GB" sz="2400" dirty="0">
                <a:latin typeface="Arial Black" panose="020B0A04020102020204" pitchFamily="34" charset="0"/>
              </a:rPr>
              <a:t>reduce self-reported measures of </a:t>
            </a:r>
            <a:r>
              <a:rPr lang="en-GB" sz="2400" b="1" dirty="0">
                <a:latin typeface="Arial Black" panose="020B0A04020102020204" pitchFamily="34" charset="0"/>
              </a:rPr>
              <a:t>perceived stress, anger, rumination, and physiological symptoms.</a:t>
            </a:r>
            <a:r>
              <a:rPr lang="en-GB" sz="2400" dirty="0">
                <a:latin typeface="Arial Black" panose="020B0A040201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GB" sz="2400" dirty="0">
                <a:latin typeface="Arial Black" panose="020B0A04020102020204" pitchFamily="34" charset="0"/>
              </a:rPr>
              <a:t>Improve </a:t>
            </a:r>
            <a:r>
              <a:rPr lang="en-GB" sz="2400" b="1" dirty="0">
                <a:latin typeface="Arial Black" panose="020B0A04020102020204" pitchFamily="34" charset="0"/>
              </a:rPr>
              <a:t>positive outlook, empathy, sense of cohesion, self-compassion</a:t>
            </a:r>
            <a:r>
              <a:rPr lang="en-GB" sz="2400" dirty="0">
                <a:latin typeface="Arial Black" panose="020B0A04020102020204" pitchFamily="34" charset="0"/>
              </a:rPr>
              <a:t> and overall quality of life. </a:t>
            </a:r>
          </a:p>
          <a:p>
            <a:pPr>
              <a:buFontTx/>
              <a:buChar char="-"/>
            </a:pPr>
            <a:r>
              <a:rPr lang="en-GB" sz="2400" dirty="0">
                <a:latin typeface="Arial Black" panose="020B0A04020102020204" pitchFamily="34" charset="0"/>
              </a:rPr>
              <a:t>Mindfulness training is associated with reduced reactivity to emotional stimuli, as well as improvements in attention and cognitive capacities. </a:t>
            </a:r>
          </a:p>
          <a:p>
            <a:pPr marL="0" indent="0">
              <a:buNone/>
            </a:pPr>
            <a:r>
              <a:rPr lang="en-GB" sz="800" dirty="0">
                <a:latin typeface="Arial Black" panose="020B0A04020102020204" pitchFamily="34" charset="0"/>
              </a:rPr>
              <a:t> Mindful Nation report p.16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51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E3135-B80E-40EC-A527-3F69A08D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Soles of the Feet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266" name="Picture 2" descr="Image result for soles of the feet dharma">
            <a:extLst>
              <a:ext uri="{FF2B5EF4-FFF2-40B4-BE49-F238E27FC236}">
                <a16:creationId xmlns:a16="http://schemas.microsoft.com/office/drawing/2014/main" id="{C9671404-9201-4EB4-BF77-C4B656A53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1080296"/>
            <a:ext cx="6270662" cy="46969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9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971550"/>
          </a:xfrm>
        </p:spPr>
        <p:txBody>
          <a:bodyPr/>
          <a:lstStyle/>
          <a:p>
            <a:r>
              <a:rPr lang="en-GB" sz="2800" dirty="0">
                <a:latin typeface="Arial Black" panose="020B0A04020102020204" pitchFamily="34" charset="0"/>
              </a:rPr>
              <a:t>Applications of Mindfulness In Healthcare-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640385" y="1628775"/>
            <a:ext cx="6718666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Mindfulness-based Stress Reduction (MBSR)</a:t>
            </a: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 - chronic pain, HIV, Irritable bowel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759540" y="2600327"/>
            <a:ext cx="719479" cy="576263"/>
          </a:xfrm>
          <a:prstGeom prst="downArrow">
            <a:avLst>
              <a:gd name="adj1" fmla="val 50000"/>
              <a:gd name="adj2" fmla="val 2669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40385" y="3176590"/>
            <a:ext cx="6718666" cy="1044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Mindfulness-based Cognitive Therapy (MBCT)</a:t>
            </a:r>
          </a:p>
          <a:p>
            <a:pPr algn="ctr"/>
            <a:r>
              <a:rPr lang="en-GB" b="1" dirty="0">
                <a:latin typeface="Arial Black" panose="020B0A04020102020204" pitchFamily="34" charset="0"/>
              </a:rPr>
              <a:t>- </a:t>
            </a:r>
            <a:r>
              <a:rPr lang="en-GB" dirty="0">
                <a:latin typeface="Arial Black" panose="020B0A04020102020204" pitchFamily="34" charset="0"/>
              </a:rPr>
              <a:t>recurrent depression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640385" y="4743450"/>
            <a:ext cx="6623441" cy="1044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 dirty="0"/>
          </a:p>
          <a:p>
            <a:pPr algn="ctr"/>
            <a:r>
              <a:rPr lang="en-GB" b="1" dirty="0">
                <a:latin typeface="Arial Black" panose="020B0A04020102020204" pitchFamily="34" charset="0"/>
              </a:rPr>
              <a:t>Mindfulness-based Relapse Prevention</a:t>
            </a:r>
          </a:p>
          <a:p>
            <a:pPr algn="ctr"/>
            <a:r>
              <a:rPr lang="en-GB" b="1" dirty="0">
                <a:latin typeface="Arial Black" panose="020B0A04020102020204" pitchFamily="34" charset="0"/>
              </a:rPr>
              <a:t>-substance misuse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5759540" y="4221163"/>
            <a:ext cx="719479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81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GB" b="1" dirty="0"/>
              <a:t>Mindful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Workplace</a:t>
            </a:r>
          </a:p>
          <a:p>
            <a:r>
              <a:rPr lang="en-GB" dirty="0">
                <a:latin typeface="Arial Black" panose="020B0A04020102020204" pitchFamily="34" charset="0"/>
              </a:rPr>
              <a:t>Education</a:t>
            </a:r>
          </a:p>
          <a:p>
            <a:r>
              <a:rPr lang="en-GB" dirty="0">
                <a:latin typeface="Arial Black" panose="020B0A04020102020204" pitchFamily="34" charset="0"/>
              </a:rPr>
              <a:t>Criminal Justice</a:t>
            </a:r>
          </a:p>
          <a:p>
            <a:r>
              <a:rPr lang="en-GB" sz="4400" u="sng" dirty="0">
                <a:latin typeface="Arial Black" panose="020B0A04020102020204" pitchFamily="34" charset="0"/>
              </a:rPr>
              <a:t>Healthcare</a:t>
            </a:r>
          </a:p>
        </p:txBody>
      </p:sp>
      <p:pic>
        <p:nvPicPr>
          <p:cNvPr id="4" name="Picture 4" descr="Image result for mindful nation report">
            <a:extLst>
              <a:ext uri="{FF2B5EF4-FFF2-40B4-BE49-F238E27FC236}">
                <a16:creationId xmlns:a16="http://schemas.microsoft.com/office/drawing/2014/main" id="{B37D6023-1724-4C8E-8F7C-FDBF18521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8"/>
          <a:stretch/>
        </p:blipFill>
        <p:spPr bwMode="auto">
          <a:xfrm>
            <a:off x="6091916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C5295-A309-41ED-91C8-C418B4AA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EBEBEB"/>
                </a:solidFill>
                <a:latin typeface="Arial Black" panose="020B0A04020102020204" pitchFamily="34" charset="0"/>
              </a:rPr>
              <a:t>This Workshop-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9E18681-FBE8-49F6-A249-191E25A5B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52323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4968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/>
              <a:t>Feet, Seat and Breath</a:t>
            </a:r>
            <a:br>
              <a:rPr lang="en-US" sz="3300" b="1"/>
            </a:br>
            <a:r>
              <a:rPr lang="en-US" sz="3300" b="1"/>
              <a:t>Sitting Meditation</a:t>
            </a:r>
            <a:endParaRPr lang="en-GB" sz="33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Feet</a:t>
            </a:r>
          </a:p>
          <a:p>
            <a:r>
              <a:rPr lang="en-GB" b="1">
                <a:solidFill>
                  <a:schemeClr val="bg1"/>
                </a:solidFill>
              </a:rPr>
              <a:t>On</a:t>
            </a:r>
          </a:p>
          <a:p>
            <a:r>
              <a:rPr lang="en-GB" b="1">
                <a:solidFill>
                  <a:schemeClr val="bg1"/>
                </a:solidFill>
              </a:rPr>
              <a:t>Floor</a:t>
            </a:r>
          </a:p>
          <a:p>
            <a:r>
              <a:rPr lang="en-GB" b="1">
                <a:solidFill>
                  <a:schemeClr val="bg1"/>
                </a:solidFill>
              </a:rPr>
              <a:t>Bottom </a:t>
            </a:r>
          </a:p>
          <a:p>
            <a:r>
              <a:rPr lang="en-GB" b="1">
                <a:solidFill>
                  <a:schemeClr val="bg1"/>
                </a:solidFill>
              </a:rPr>
              <a:t>On</a:t>
            </a:r>
          </a:p>
          <a:p>
            <a:r>
              <a:rPr lang="en-GB" b="1">
                <a:solidFill>
                  <a:schemeClr val="bg1"/>
                </a:solidFill>
              </a:rPr>
              <a:t>Chair  </a:t>
            </a:r>
          </a:p>
          <a:p>
            <a:r>
              <a:rPr lang="en-GB" b="1">
                <a:solidFill>
                  <a:schemeClr val="bg1"/>
                </a:solidFill>
              </a:rPr>
              <a:t>Checking in with breath in abdomen                                            </a:t>
            </a:r>
          </a:p>
        </p:txBody>
      </p:sp>
      <p:pic>
        <p:nvPicPr>
          <p:cNvPr id="4" name="Picture 3" descr="02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9040" y="2548281"/>
            <a:ext cx="5237379" cy="3662018"/>
          </a:xfrm>
          <a:prstGeom prst="rect">
            <a:avLst/>
          </a:prstGeom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224C-09BB-450A-9F37-0E75161D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1BFD-1C9A-4513-9176-FBD3B06ED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>
                <a:latin typeface="Arial Black" panose="020B0A04020102020204" pitchFamily="34" charset="0"/>
              </a:rPr>
              <a:t>Caring for Others</a:t>
            </a:r>
          </a:p>
        </p:txBody>
      </p:sp>
    </p:spTree>
    <p:extLst>
      <p:ext uri="{BB962C8B-B14F-4D97-AF65-F5344CB8AC3E}">
        <p14:creationId xmlns:p14="http://schemas.microsoft.com/office/powerpoint/2010/main" val="675681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302C-BF82-4339-9A33-8600AB99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350B-002F-41A7-9A49-7DA0C8C14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8000" dirty="0">
                <a:latin typeface="Arial Black" panose="020B0A04020102020204" pitchFamily="34" charset="0"/>
              </a:rPr>
              <a:t>Preliminary evidence indicating that mindfulness training may improve quality of care from healthcare staff such as enhanced empathy</a:t>
            </a:r>
          </a:p>
          <a:p>
            <a:pPr marL="0" indent="0">
              <a:buNone/>
            </a:pPr>
            <a:r>
              <a:rPr lang="en-GB" sz="3200" dirty="0">
                <a:latin typeface="Arial Black" panose="020B0A04020102020204" pitchFamily="34" charset="0"/>
              </a:rPr>
              <a:t>Martin </a:t>
            </a:r>
            <a:r>
              <a:rPr lang="en-GB" sz="3200" dirty="0" err="1">
                <a:latin typeface="Arial Black" panose="020B0A04020102020204" pitchFamily="34" charset="0"/>
              </a:rPr>
              <a:t>Asuero</a:t>
            </a:r>
            <a:r>
              <a:rPr lang="en-GB" sz="3200" dirty="0">
                <a:latin typeface="Arial Black" panose="020B0A04020102020204" pitchFamily="34" charset="0"/>
              </a:rPr>
              <a:t> A, </a:t>
            </a:r>
            <a:r>
              <a:rPr lang="en-GB" sz="3200" dirty="0" err="1">
                <a:latin typeface="Arial Black" panose="020B0A04020102020204" pitchFamily="34" charset="0"/>
              </a:rPr>
              <a:t>Moix</a:t>
            </a:r>
            <a:r>
              <a:rPr lang="en-GB" sz="3200" dirty="0">
                <a:latin typeface="Arial Black" panose="020B0A04020102020204" pitchFamily="34" charset="0"/>
              </a:rPr>
              <a:t> </a:t>
            </a:r>
            <a:r>
              <a:rPr lang="en-GB" sz="3200" dirty="0" err="1">
                <a:latin typeface="Arial Black" panose="020B0A04020102020204" pitchFamily="34" charset="0"/>
              </a:rPr>
              <a:t>Queralto</a:t>
            </a:r>
            <a:r>
              <a:rPr lang="en-GB" sz="3200" dirty="0">
                <a:latin typeface="Arial Black" panose="020B0A04020102020204" pitchFamily="34" charset="0"/>
              </a:rPr>
              <a:t> J, Pujol-Ribera E, </a:t>
            </a:r>
            <a:r>
              <a:rPr lang="en-GB" sz="3200" dirty="0" err="1">
                <a:latin typeface="Arial Black" panose="020B0A04020102020204" pitchFamily="34" charset="0"/>
              </a:rPr>
              <a:t>Berenguera</a:t>
            </a:r>
            <a:r>
              <a:rPr lang="en-GB" sz="3200" dirty="0">
                <a:latin typeface="Arial Black" panose="020B0A04020102020204" pitchFamily="34" charset="0"/>
              </a:rPr>
              <a:t> A, Rodriquez-Blanco T, Epstein</a:t>
            </a:r>
            <a:br>
              <a:rPr lang="en-GB" sz="3200" dirty="0">
                <a:latin typeface="Arial Black" panose="020B0A04020102020204" pitchFamily="34" charset="0"/>
              </a:rPr>
            </a:br>
            <a:r>
              <a:rPr lang="en-GB" sz="3200" dirty="0">
                <a:latin typeface="Arial Black" panose="020B0A04020102020204" pitchFamily="34" charset="0"/>
              </a:rPr>
              <a:t>RM. Effectiveness of a mindfulness education program in primary health care professionals: A</a:t>
            </a:r>
            <a:br>
              <a:rPr lang="en-GB" sz="3200" dirty="0">
                <a:latin typeface="Arial Black" panose="020B0A04020102020204" pitchFamily="34" charset="0"/>
              </a:rPr>
            </a:br>
            <a:r>
              <a:rPr lang="en-GB" sz="3200" dirty="0">
                <a:latin typeface="Arial Black" panose="020B0A04020102020204" pitchFamily="34" charset="0"/>
              </a:rPr>
              <a:t>pragmatic controlled trial. Journal of Continuing Education in the Health Professions.</a:t>
            </a:r>
            <a:br>
              <a:rPr lang="en-GB" sz="3200" dirty="0">
                <a:latin typeface="Arial Black" panose="020B0A04020102020204" pitchFamily="34" charset="0"/>
              </a:rPr>
            </a:br>
            <a:r>
              <a:rPr lang="en-GB" sz="3200" dirty="0">
                <a:latin typeface="Arial Black" panose="020B0A04020102020204" pitchFamily="34" charset="0"/>
              </a:rPr>
              <a:t>2014;34:4-12. </a:t>
            </a:r>
            <a:r>
              <a:rPr lang="en-GB" sz="3200" dirty="0" err="1">
                <a:latin typeface="Arial Black" panose="020B0A04020102020204" pitchFamily="34" charset="0"/>
              </a:rPr>
              <a:t>doi</a:t>
            </a:r>
            <a:r>
              <a:rPr lang="en-GB" sz="3200" dirty="0">
                <a:latin typeface="Arial Black" panose="020B0A04020102020204" pitchFamily="34" charset="0"/>
              </a:rPr>
              <a:t> 10.1002/chp.21211</a:t>
            </a:r>
          </a:p>
          <a:p>
            <a:pPr marL="0" indent="0">
              <a:buNone/>
            </a:pPr>
            <a:endParaRPr lang="en-GB" sz="3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latin typeface="Arial Black" panose="020B0A04020102020204" pitchFamily="34" charset="0"/>
              </a:rPr>
              <a:t>Reductions in Stress for Trainee Clinical Psychologists</a:t>
            </a:r>
          </a:p>
          <a:p>
            <a:pPr marL="0" lvl="0" indent="0">
              <a:buNone/>
            </a:pPr>
            <a:r>
              <a:rPr lang="en-US" sz="3200" dirty="0"/>
              <a:t>Mindfulness-Based Cognitive Therapy for Mental Health Professionals—a Pilot Study Florian A. </a:t>
            </a:r>
            <a:r>
              <a:rPr lang="en-US" sz="3200" dirty="0" err="1"/>
              <a:t>Ruths</a:t>
            </a:r>
            <a:r>
              <a:rPr lang="en-US" sz="3200" dirty="0"/>
              <a:t> &amp; Nicole de </a:t>
            </a:r>
            <a:r>
              <a:rPr lang="en-US" sz="3200" dirty="0" err="1"/>
              <a:t>Zoysa</a:t>
            </a:r>
            <a:r>
              <a:rPr lang="en-US" sz="3200" dirty="0"/>
              <a:t> &amp; Sonya J. </a:t>
            </a:r>
            <a:r>
              <a:rPr lang="en-US" sz="3200" dirty="0" err="1"/>
              <a:t>Frearson</a:t>
            </a:r>
            <a:r>
              <a:rPr lang="en-US" sz="3200" dirty="0"/>
              <a:t> &amp; Jane Hutton &amp; J. Mark G. Williams &amp; James </a:t>
            </a:r>
            <a:r>
              <a:rPr lang="en-US" sz="3200" dirty="0" err="1"/>
              <a:t>WalshMindfulness</a:t>
            </a:r>
            <a:r>
              <a:rPr lang="en-US" sz="3200" dirty="0"/>
              <a:t>- December 2013, Volume 4, Issue 4, pp 289-295</a:t>
            </a:r>
            <a:endParaRPr lang="en-GB" sz="3200" dirty="0">
              <a:latin typeface="Arial Black" panose="020B0A04020102020204" pitchFamily="34" charset="0"/>
            </a:endParaRPr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19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A04020102020204" pitchFamily="34" charset="0"/>
              </a:rPr>
              <a:t>Resources for Practice-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700" y="2052926"/>
            <a:ext cx="6711654" cy="4195481"/>
          </a:xfrm>
        </p:spPr>
        <p:txBody>
          <a:bodyPr>
            <a:normAutofit fontScale="55000" lnSpcReduction="20000"/>
          </a:bodyPr>
          <a:lstStyle/>
          <a:p>
            <a:r>
              <a:rPr lang="en-GB" sz="2900" b="1" dirty="0"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www.bemindful.co.uk</a:t>
            </a:r>
            <a:r>
              <a:rPr lang="en-GB" sz="2900" b="1" dirty="0">
                <a:latin typeface="Arial Black" panose="020B0A04020102020204" pitchFamily="34" charset="0"/>
              </a:rPr>
              <a:t> – Mental Health Foundation’s website to promote uptake of mindfulness based therapies: try guided practices, hear others talk of learning mindfulness. Find courses.</a:t>
            </a:r>
          </a:p>
          <a:p>
            <a:r>
              <a:rPr lang="en-GB" sz="2900" b="1" dirty="0">
                <a:latin typeface="Arial Black" panose="020B0A04020102020204" pitchFamily="34" charset="0"/>
              </a:rPr>
              <a:t>Williams, Mark &amp; Penman, Danny(2011) </a:t>
            </a:r>
            <a:r>
              <a:rPr lang="en-GB" sz="2900" b="1" i="1" dirty="0"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Mindfulness: A Practical Guide to Finding Peace in a Frantic World (Includes Free CD with Guided Meditations)</a:t>
            </a:r>
            <a:r>
              <a:rPr lang="en-GB" sz="2900" b="1" i="1" dirty="0">
                <a:latin typeface="Arial Black" panose="020B0A04020102020204" pitchFamily="34" charset="0"/>
              </a:rPr>
              <a:t> </a:t>
            </a:r>
            <a:r>
              <a:rPr lang="en-GB" sz="2900" b="1" dirty="0">
                <a:latin typeface="Arial Black" panose="020B0A04020102020204" pitchFamily="34" charset="0"/>
              </a:rPr>
              <a:t>London: </a:t>
            </a:r>
            <a:r>
              <a:rPr lang="en-GB" sz="2900" b="1" dirty="0" err="1">
                <a:latin typeface="Arial Black" panose="020B0A04020102020204" pitchFamily="34" charset="0"/>
              </a:rPr>
              <a:t>Piatkus</a:t>
            </a:r>
            <a:r>
              <a:rPr lang="en-GB" sz="2900" b="1" dirty="0">
                <a:latin typeface="Arial Black" panose="020B0A04020102020204" pitchFamily="34" charset="0"/>
              </a:rPr>
              <a:t>; New York: Rodale- excellent introduction to mindfulness inc. guided practices</a:t>
            </a:r>
          </a:p>
          <a:p>
            <a:r>
              <a:rPr lang="en-GB" sz="2900" b="1" dirty="0">
                <a:latin typeface="Arial Black" panose="020B0A04020102020204" pitchFamily="34" charset="0"/>
              </a:rPr>
              <a:t>Burch, </a:t>
            </a:r>
            <a:r>
              <a:rPr lang="en-GB" sz="2900" b="1" dirty="0" err="1">
                <a:latin typeface="Arial Black" panose="020B0A04020102020204" pitchFamily="34" charset="0"/>
              </a:rPr>
              <a:t>Vidyamala</a:t>
            </a:r>
            <a:r>
              <a:rPr lang="en-GB" sz="2900" b="1" dirty="0">
                <a:latin typeface="Arial Black" panose="020B0A04020102020204" pitchFamily="34" charset="0"/>
              </a:rPr>
              <a:t> &amp; Penman, Danny (2013) </a:t>
            </a:r>
            <a:r>
              <a:rPr lang="en-GB" sz="2900" b="1" u="sng" dirty="0">
                <a:latin typeface="Arial Black" panose="020B0A04020102020204" pitchFamily="34" charset="0"/>
              </a:rPr>
              <a:t>Mindfulness for Health-a practical guide to relieving </a:t>
            </a:r>
            <a:r>
              <a:rPr lang="en-GB" sz="2900" b="1" u="sng" dirty="0" err="1">
                <a:latin typeface="Arial Black" panose="020B0A04020102020204" pitchFamily="34" charset="0"/>
              </a:rPr>
              <a:t>pain,reducing</a:t>
            </a:r>
            <a:r>
              <a:rPr lang="en-GB" sz="2900" b="1" u="sng" dirty="0">
                <a:latin typeface="Arial Black" panose="020B0A04020102020204" pitchFamily="34" charset="0"/>
              </a:rPr>
              <a:t> stress and restoring wellbeing.</a:t>
            </a:r>
            <a:endParaRPr lang="en-GB" sz="2900" b="1" dirty="0">
              <a:latin typeface="Arial Black" panose="020B0A04020102020204" pitchFamily="34" charset="0"/>
            </a:endParaRPr>
          </a:p>
          <a:p>
            <a:r>
              <a:rPr lang="en-GB" sz="2900" b="1" dirty="0"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http://www.bangor.ac.uk/mindfulness/</a:t>
            </a:r>
            <a:r>
              <a:rPr lang="en-GB" sz="2900" b="1" dirty="0">
                <a:latin typeface="Arial Black" panose="020B0A04020102020204" pitchFamily="34" charset="0"/>
              </a:rPr>
              <a:t> -centre for mindfulness research and practice</a:t>
            </a:r>
          </a:p>
          <a:p>
            <a:r>
              <a:rPr lang="en-GB" sz="2900" b="1" dirty="0"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http://oxfordmindfulness.org/</a:t>
            </a:r>
            <a:r>
              <a:rPr lang="en-GB" sz="2900" b="1" dirty="0">
                <a:latin typeface="Arial Black" panose="020B0A04020102020204" pitchFamily="34" charset="0"/>
              </a:rPr>
              <a:t> - Oxford Mindfulness Centre</a:t>
            </a:r>
          </a:p>
          <a:p>
            <a:pPr>
              <a:buNone/>
            </a:pPr>
            <a:endParaRPr lang="en-GB" sz="2900" b="1" dirty="0">
              <a:latin typeface="Arial Black" panose="020B0A04020102020204" pitchFamily="34" charset="0"/>
            </a:endParaRPr>
          </a:p>
          <a:p>
            <a:endParaRPr lang="en-GB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A04020102020204" pitchFamily="34" charset="0"/>
              </a:rPr>
              <a:t>Apps-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2800" b="1" dirty="0">
                <a:latin typeface="Arial Black" panose="020B0A04020102020204" pitchFamily="34" charset="0"/>
              </a:rPr>
              <a:t>Headspace</a:t>
            </a:r>
          </a:p>
          <a:p>
            <a:r>
              <a:rPr lang="en-GB" sz="2800" b="1" dirty="0">
                <a:latin typeface="Arial Black" panose="020B0A04020102020204" pitchFamily="34" charset="0"/>
              </a:rPr>
              <a:t>Calm</a:t>
            </a:r>
          </a:p>
          <a:p>
            <a:r>
              <a:rPr lang="en-GB" sz="2800" b="1" dirty="0">
                <a:latin typeface="Arial Black" panose="020B0A04020102020204" pitchFamily="34" charset="0"/>
              </a:rPr>
              <a:t>10% Happier</a:t>
            </a:r>
          </a:p>
          <a:p>
            <a:r>
              <a:rPr lang="en-GB" sz="2800" b="1" dirty="0">
                <a:latin typeface="Arial Black" panose="020B0A04020102020204" pitchFamily="34" charset="0"/>
              </a:rPr>
              <a:t>Stop, Breathe and Think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3135-B80E-40EC-A527-3F69A08D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Soles of the Feet</a:t>
            </a:r>
          </a:p>
        </p:txBody>
      </p:sp>
      <p:pic>
        <p:nvPicPr>
          <p:cNvPr id="11266" name="Picture 2" descr="Image result for soles of the feet dharma">
            <a:extLst>
              <a:ext uri="{FF2B5EF4-FFF2-40B4-BE49-F238E27FC236}">
                <a16:creationId xmlns:a16="http://schemas.microsoft.com/office/drawing/2014/main" id="{C9671404-9201-4EB4-BF77-C4B656A53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1080296"/>
            <a:ext cx="6270662" cy="46969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3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FE57C-0F36-4A1F-A3B0-D71809AF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F94FA-9E02-4707-B563-084A2115F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andy\Pictures\Copied from web\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260648"/>
            <a:ext cx="8376929" cy="633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420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Aharoni" panose="02010803020104030203" pitchFamily="2" charset="-79"/>
                <a:cs typeface="Aharoni" panose="02010803020104030203" pitchFamily="2" charset="-79"/>
              </a:rPr>
              <a:t>Curiosity- </a:t>
            </a:r>
            <a:r>
              <a:rPr lang="en-GB" sz="2700" dirty="0">
                <a:latin typeface="Aharoni" panose="02010803020104030203" pitchFamily="2" charset="-79"/>
                <a:cs typeface="Aharoni" panose="02010803020104030203" pitchFamily="2" charset="-79"/>
              </a:rPr>
              <a:t>Questions</a:t>
            </a:r>
            <a:endParaRPr lang="en-GB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39" y="2125266"/>
            <a:ext cx="5969578" cy="3875484"/>
          </a:xfrm>
        </p:spPr>
      </p:pic>
    </p:spTree>
    <p:extLst>
      <p:ext uri="{BB962C8B-B14F-4D97-AF65-F5344CB8AC3E}">
        <p14:creationId xmlns:p14="http://schemas.microsoft.com/office/powerpoint/2010/main" val="310886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latin typeface="Arial Black" panose="020B0A04020102020204" pitchFamily="34" charset="0"/>
              </a:rPr>
              <a:t>Mindfulness 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3200" b="1" dirty="0">
                <a:latin typeface="Arial Black" panose="020B0A04020102020204" pitchFamily="34" charset="0"/>
              </a:rPr>
              <a:t>“Mindfulness is the awareness that emerges through paying attention  on purpose, in the present moment and non-judgementally to things as they are.</a:t>
            </a:r>
          </a:p>
          <a:p>
            <a:pPr marL="0" indent="0" eaLnBrk="1" hangingPunct="1">
              <a:buNone/>
            </a:pPr>
            <a:r>
              <a:rPr lang="en-GB" sz="3200" b="1" dirty="0">
                <a:latin typeface="Arial Black" panose="020B0A04020102020204" pitchFamily="34" charset="0"/>
              </a:rPr>
              <a:t> (Williams, Teasdale, Segal &amp; </a:t>
            </a:r>
            <a:r>
              <a:rPr lang="en-GB" sz="3200" b="1" dirty="0" err="1">
                <a:latin typeface="Arial Black" panose="020B0A04020102020204" pitchFamily="34" charset="0"/>
              </a:rPr>
              <a:t>Kabat</a:t>
            </a:r>
            <a:r>
              <a:rPr lang="en-GB" sz="3200" b="1" dirty="0">
                <a:latin typeface="Arial Black" panose="020B0A04020102020204" pitchFamily="34" charset="0"/>
              </a:rPr>
              <a:t>-Zinn 2007)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583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2FA0-7764-41B8-9D88-BB9DDCF7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A04020102020204" pitchFamily="34" charset="0"/>
              </a:rPr>
              <a:t>Attention</a:t>
            </a:r>
          </a:p>
        </p:txBody>
      </p:sp>
      <p:pic>
        <p:nvPicPr>
          <p:cNvPr id="1026" name="Picture 2" descr="Image result for torch beam">
            <a:extLst>
              <a:ext uri="{FF2B5EF4-FFF2-40B4-BE49-F238E27FC236}">
                <a16:creationId xmlns:a16="http://schemas.microsoft.com/office/drawing/2014/main" id="{4C0452C6-79DE-495C-B3D5-2E1AE79381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05" y="1636295"/>
            <a:ext cx="6222359" cy="43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4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5D92-74A5-438A-8263-2575CFEFD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>
                <a:latin typeface="Arial Black" panose="020B0A04020102020204" pitchFamily="34" charset="0"/>
              </a:rPr>
              <a:t>The Attention Economy</a:t>
            </a:r>
            <a:endParaRPr lang="en-GB" sz="66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F7D9D-11E3-49C3-A411-1406678D06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3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3724-A387-4E8E-AD76-ED8E0A28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9" y="915526"/>
            <a:ext cx="9460526" cy="18166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77A51-98A8-473A-B1DD-3D31793E4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153653"/>
            <a:ext cx="4396339" cy="410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 Black" panose="020B0A04020102020204" pitchFamily="34" charset="0"/>
              </a:rPr>
              <a:t>Multi-tasking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2FE98-03E3-4535-8827-07CE17F57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153653"/>
            <a:ext cx="4396341" cy="4102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Arial Black" panose="020B0A04020102020204" pitchFamily="34" charset="0"/>
              </a:rPr>
              <a:t>Multi-Switching</a:t>
            </a:r>
          </a:p>
        </p:txBody>
      </p:sp>
    </p:spTree>
    <p:extLst>
      <p:ext uri="{BB962C8B-B14F-4D97-AF65-F5344CB8AC3E}">
        <p14:creationId xmlns:p14="http://schemas.microsoft.com/office/powerpoint/2010/main" val="355667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5F2A3-BCBA-4640-A089-8724DA9D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Let’s check it out</a:t>
            </a:r>
            <a:r>
              <a:rPr lang="en-US" sz="80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04634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C5AF0A9AE0D4D8032BBF19C904698" ma:contentTypeVersion="20" ma:contentTypeDescription="Create a new document." ma:contentTypeScope="" ma:versionID="867221da17ec2f9c62b685efb7cd5391">
  <xsd:schema xmlns:xsd="http://www.w3.org/2001/XMLSchema" xmlns:xs="http://www.w3.org/2001/XMLSchema" xmlns:p="http://schemas.microsoft.com/office/2006/metadata/properties" xmlns:ns2="03b25e55-1fda-4dd5-9a75-c38d0989a0e2" xmlns:ns3="d2389ad0-4628-4ca4-babd-a5e1ca1fc43d" targetNamespace="http://schemas.microsoft.com/office/2006/metadata/properties" ma:root="true" ma:fieldsID="564d56024ec950cb51b530f9321c7ac6" ns2:_="" ns3:_="">
    <xsd:import namespace="03b25e55-1fda-4dd5-9a75-c38d0989a0e2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Number" minOccurs="0"/>
                <xsd:element ref="ns2:NumberOrd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25e55-1fda-4dd5-9a75-c38d0989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5" nillable="true" ma:displayName="Number" ma:format="Dropdown" ma:internalName="Number" ma:percentage="FALSE">
      <xsd:simpleType>
        <xsd:restriction base="dms:Number"/>
      </xsd:simpleType>
    </xsd:element>
    <xsd:element name="NumberOrder" ma:index="16" nillable="true" ma:displayName="Number Order" ma:default="6" ma:format="Dropdown" ma:indexed="true" ma:internalName="NumberOrder" ma:percentage="FALSE">
      <xsd:simpleType>
        <xsd:restriction base="dms:Number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2e7178f-5b02-4f7e-a22e-1f7fb5c4485f}" ma:internalName="TaxCatchAll" ma:showField="CatchAllData" ma:web="d2389ad0-4628-4ca4-babd-a5e1ca1f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Order xmlns="03b25e55-1fda-4dd5-9a75-c38d0989a0e2">6</NumberOrder>
    <Number xmlns="03b25e55-1fda-4dd5-9a75-c38d0989a0e2" xsi:nil="true"/>
    <lcf76f155ced4ddcb4097134ff3c332f xmlns="03b25e55-1fda-4dd5-9a75-c38d0989a0e2">
      <Terms xmlns="http://schemas.microsoft.com/office/infopath/2007/PartnerControls"/>
    </lcf76f155ced4ddcb4097134ff3c332f>
    <TaxCatchAll xmlns="d2389ad0-4628-4ca4-babd-a5e1ca1fc43d" xsi:nil="true"/>
  </documentManagement>
</p:properties>
</file>

<file path=customXml/itemProps1.xml><?xml version="1.0" encoding="utf-8"?>
<ds:datastoreItem xmlns:ds="http://schemas.openxmlformats.org/officeDocument/2006/customXml" ds:itemID="{331C4E5A-0933-4974-9220-BC7FF0A5429E}"/>
</file>

<file path=customXml/itemProps2.xml><?xml version="1.0" encoding="utf-8"?>
<ds:datastoreItem xmlns:ds="http://schemas.openxmlformats.org/officeDocument/2006/customXml" ds:itemID="{D132AC7C-4CE5-4679-800E-736F0121EC30}"/>
</file>

<file path=customXml/itemProps3.xml><?xml version="1.0" encoding="utf-8"?>
<ds:datastoreItem xmlns:ds="http://schemas.openxmlformats.org/officeDocument/2006/customXml" ds:itemID="{70406BBC-5943-4F10-BA38-EA7D386CB0F5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730</Words>
  <Application>Microsoft Office PowerPoint</Application>
  <PresentationFormat>Widescreen</PresentationFormat>
  <Paragraphs>115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Aharoni</vt:lpstr>
      <vt:lpstr>Arial</vt:lpstr>
      <vt:lpstr>Arial Black</vt:lpstr>
      <vt:lpstr>Calibri</vt:lpstr>
      <vt:lpstr>Century Gothic</vt:lpstr>
      <vt:lpstr>Wingdings 3</vt:lpstr>
      <vt:lpstr>Ion</vt:lpstr>
      <vt:lpstr>  Mindfulness Workshop- Caring for Self and Others     </vt:lpstr>
      <vt:lpstr>This Workshop-</vt:lpstr>
      <vt:lpstr>PowerPoint Presentation</vt:lpstr>
      <vt:lpstr>Curiosity- Questions</vt:lpstr>
      <vt:lpstr>Mindfulness </vt:lpstr>
      <vt:lpstr>Attention</vt:lpstr>
      <vt:lpstr>The Attention Economy</vt:lpstr>
      <vt:lpstr>PowerPoint Presentation</vt:lpstr>
      <vt:lpstr>Let’s check it out……</vt:lpstr>
      <vt:lpstr>Gathering the Scattered Mind</vt:lpstr>
      <vt:lpstr>Mindfulness Practice and Reflection</vt:lpstr>
      <vt:lpstr>PowerPoint Presentation</vt:lpstr>
      <vt:lpstr>Practising Formally</vt:lpstr>
      <vt:lpstr>Practising Informally</vt:lpstr>
      <vt:lpstr>What Is Learned?</vt:lpstr>
      <vt:lpstr>Wellbeing</vt:lpstr>
      <vt:lpstr>Soles of the Feet</vt:lpstr>
      <vt:lpstr>Applications of Mindfulness In Healthcare-</vt:lpstr>
      <vt:lpstr>Mindful Nation</vt:lpstr>
      <vt:lpstr>Feet, Seat and Breath Sitting Meditation</vt:lpstr>
      <vt:lpstr>PowerPoint Presentation</vt:lpstr>
      <vt:lpstr>PowerPoint Presentation</vt:lpstr>
      <vt:lpstr>Resources for Practice-</vt:lpstr>
      <vt:lpstr>Apps-</vt:lpstr>
      <vt:lpstr>Soles of the Feet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Workshop- Caring for Self and Others</dc:title>
  <dc:creator>andy phee</dc:creator>
  <cp:lastModifiedBy>Louise Walczak</cp:lastModifiedBy>
  <cp:revision>4</cp:revision>
  <dcterms:created xsi:type="dcterms:W3CDTF">2020-02-04T21:47:08Z</dcterms:created>
  <dcterms:modified xsi:type="dcterms:W3CDTF">2020-02-07T09:21:09Z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0x0101001A0C5AF0A9AE0D4D8032BBF19C904698</vt:lpwstr>
  </property>
</Properties>
</file>