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5" r:id="rId5"/>
    <p:sldId id="261" r:id="rId6"/>
    <p:sldId id="277" r:id="rId7"/>
    <p:sldId id="278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17"/>
    <a:srgbClr val="E38C0B"/>
    <a:srgbClr val="44546A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77225" autoAdjust="0"/>
  </p:normalViewPr>
  <p:slideViewPr>
    <p:cSldViewPr snapToGrid="0">
      <p:cViewPr varScale="1">
        <p:scale>
          <a:sx n="89" d="100"/>
          <a:sy n="89" d="100"/>
        </p:scale>
        <p:origin x="22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0C9F-D556-401B-B889-9898785AE928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421CD-BD1D-47A5-BF6E-A76FA957B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6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is a focus on suicide so important?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Every premature</a:t>
            </a:r>
            <a:r>
              <a:rPr lang="en-GB" baseline="0" dirty="0" smtClean="0"/>
              <a:t> death should be important, as a society we have a duty to learn and prevent mortality and morbidity as matters of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Suicide is the leading cause of death for females from between ages 5-34 and males between ages 5-49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Each loss to suicide is avoidable – there is no</a:t>
            </a:r>
            <a:r>
              <a:rPr lang="en-GB" baseline="0" dirty="0" smtClean="0"/>
              <a:t> medical reason that the person dies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impac</a:t>
            </a:r>
            <a:r>
              <a:rPr lang="en-GB" baseline="0" dirty="0" smtClean="0"/>
              <a:t>t of each death is unquantifiable but financially it has been quantified at over £1million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Suicide</a:t>
            </a:r>
            <a:r>
              <a:rPr lang="en-GB" baseline="0" dirty="0" smtClean="0"/>
              <a:t> is a wider issue than mental health, although heavily linked - 72% of those who go on to take their own life have not received mental health support in preceding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Suicide is not a symptom but the result of failure across many systems to catch someone in severe distress– it is an indicator of how well we are doing as a society and the services we provide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Poor workplace wellbeing, housing and debt issues without resolution, lack of coping skills and support networks and lack of access to timely care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421CD-BD1D-47A5-BF6E-A76FA957B6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2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346,472 UK based</a:t>
            </a:r>
          </a:p>
          <a:p>
            <a:r>
              <a:rPr lang="en-GB" dirty="0" smtClean="0"/>
              <a:t>14,458 Liverpool</a:t>
            </a:r>
          </a:p>
          <a:p>
            <a:r>
              <a:rPr lang="en-GB" dirty="0" smtClean="0"/>
              <a:t>53,869 London</a:t>
            </a:r>
          </a:p>
          <a:p>
            <a:endParaRPr lang="en-GB" dirty="0" smtClean="0"/>
          </a:p>
          <a:p>
            <a:r>
              <a:rPr lang="en-GB" dirty="0" smtClean="0"/>
              <a:t>48,480 International </a:t>
            </a:r>
          </a:p>
          <a:p>
            <a:endParaRPr lang="en-GB" dirty="0" smtClean="0"/>
          </a:p>
          <a:p>
            <a:r>
              <a:rPr lang="en-GB" dirty="0" smtClean="0"/>
              <a:t>Biggest spikes: World Mental Health</a:t>
            </a:r>
            <a:r>
              <a:rPr lang="en-GB" baseline="0" dirty="0" smtClean="0"/>
              <a:t> Day and World Suicide Prevention day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 starting with Pharmacies, GP surgeries Anaesthetists and RCN all of which should have sizeable impact over 2020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421CD-BD1D-47A5-BF6E-A76FA957B6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6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0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0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4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5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6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1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B231-5EC4-48CF-AD91-D7C6C646817F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CC9C-CF8D-42B3-A87A-E2BE262F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867548" cy="686580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449" y="2818599"/>
            <a:ext cx="5841077" cy="2841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303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Zero Suicide Alliance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UltraLight"/>
                <a:ea typeface="+mj-ea"/>
                <a:cs typeface="Helvetica Neue UltraLight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UltraLight"/>
                <a:ea typeface="+mj-ea"/>
                <a:cs typeface="Helvetica Neue UltraLight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20" y="85475"/>
            <a:ext cx="3787373" cy="152784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449" y="4732891"/>
            <a:ext cx="7605410" cy="38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Neue" charset="0"/>
              </a:rPr>
              <a:t>Lewis Smith-Connell</a:t>
            </a: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Helvetica Neue" charset="0"/>
              </a:rPr>
              <a:t>Project Manager ZSA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 Neue" charset="0"/>
            </a:endParaRP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6400" y="0"/>
            <a:ext cx="5689600" cy="6858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805" y="2130949"/>
            <a:ext cx="52703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premature deaths are important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mortality is high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is not solely a mental health challenge but also a public health one 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9" y="0"/>
            <a:ext cx="2243026" cy="9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28"/>
            <a:ext cx="2938810" cy="118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24" y="1297954"/>
            <a:ext cx="4843072" cy="477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28" y="1731364"/>
            <a:ext cx="39574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49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415,384</a:t>
            </a:r>
            <a:r>
              <a:rPr lang="en-GB" sz="4400" b="1" dirty="0" smtClean="0">
                <a:solidFill>
                  <a:srgbClr val="F49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Accessed Training </a:t>
            </a:r>
          </a:p>
          <a:p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UK based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1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77" y="1481546"/>
            <a:ext cx="4732923" cy="4732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537" y="2293735"/>
            <a:ext cx="4968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our free online training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with your phone or visit the website </a:t>
            </a: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rgbClr val="F499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www.Zerosuicidealliance.com</a:t>
            </a:r>
            <a:endParaRPr lang="en-GB" sz="2800" dirty="0">
              <a:solidFill>
                <a:srgbClr val="F499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1" y="74019"/>
            <a:ext cx="2450447" cy="9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867548" cy="686580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449" y="1876509"/>
            <a:ext cx="5841077" cy="133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3032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</a:t>
            </a:r>
            <a:endParaRPr lang="en-US" sz="4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20" y="85475"/>
            <a:ext cx="3787373" cy="152784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449" y="6247829"/>
            <a:ext cx="4562004" cy="512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9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www.zerosuicidealliance.com</a:t>
            </a: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4449" y="4732891"/>
            <a:ext cx="7605410" cy="38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Neue" charset="0"/>
              </a:rPr>
              <a:t>Lewis Smith-Connell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Neue" charset="0"/>
              </a:rPr>
              <a:t> </a:t>
            </a: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Neue" charset="0"/>
              </a:rPr>
              <a:t>Project Manager ZSA</a:t>
            </a: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b="1" noProof="0" dirty="0">
              <a:solidFill>
                <a:prstClr val="white"/>
              </a:solidFill>
              <a:latin typeface="Arial" pitchFamily="34" charset="0"/>
              <a:cs typeface="Arial" pitchFamily="34" charset="0"/>
              <a:sym typeface="Helvetica Neue" charset="0"/>
            </a:endParaRP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Neue" charset="0"/>
              </a:rPr>
              <a:t>Contactus@Zerosuicidealliance.nhs.uk</a:t>
            </a:r>
            <a:r>
              <a:rPr kumimoji="0" lang="en-US" sz="16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Neue" charset="0"/>
              </a:rPr>
              <a:t>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 Neue" charset="0"/>
            </a:endParaRPr>
          </a:p>
          <a:p>
            <a:pPr marL="0" marR="0" lvl="0" indent="0" algn="l" defTabSz="430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36ACCB-5D48-41AD-879A-B46A202DB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FFB65D-15EF-48F5-8EDF-BC106FA49EC6}">
  <ds:schemaRefs>
    <ds:schemaRef ds:uri="83da91cd-0ce9-4fa7-b1bc-ab628f69644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E231E5-FFDA-479E-8D96-B95568A5A8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295</Words>
  <Application>Microsoft Office PowerPoint</Application>
  <PresentationFormat>On-screen Show (4:3)</PresentationFormat>
  <Paragraphs>44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Helvetica Neue UltraLight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Trusts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Smith-Connell Lewis</dc:creator>
  <cp:lastModifiedBy>Louise Walczak</cp:lastModifiedBy>
  <cp:revision>46</cp:revision>
  <dcterms:created xsi:type="dcterms:W3CDTF">2019-11-21T10:13:36Z</dcterms:created>
  <dcterms:modified xsi:type="dcterms:W3CDTF">2020-01-31T12:28:56Z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85e8a97d-095b-4bff-a329-340ad33ca53c</vt:lpwstr>
  </property>
  <property fmtid="{D5CDD505-2E9C-101B-9397-08002B2CF9AE}" pid="3" name="ContentTypeId">
    <vt:lpwstr>0x0101001A0C5AF0A9AE0D4D8032BBF19C904698</vt:lpwstr>
  </property>
</Properties>
</file>